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omments/comment1.xml" ContentType="application/vnd.openxmlformats-officedocument.presentationml.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55"/>
  </p:notesMasterIdLst>
  <p:sldIdLst>
    <p:sldId id="256" r:id="rId3"/>
    <p:sldId id="257" r:id="rId4"/>
    <p:sldId id="258" r:id="rId5"/>
    <p:sldId id="259" r:id="rId6"/>
    <p:sldId id="260" r:id="rId7"/>
    <p:sldId id="261" r:id="rId8"/>
    <p:sldId id="262" r:id="rId9"/>
    <p:sldId id="263" r:id="rId10"/>
    <p:sldId id="264" r:id="rId11"/>
    <p:sldId id="265" r:id="rId12"/>
    <p:sldId id="266" r:id="rId13"/>
    <p:sldId id="268" r:id="rId14"/>
    <p:sldId id="267" r:id="rId15"/>
    <p:sldId id="296" r:id="rId16"/>
    <p:sldId id="269" r:id="rId17"/>
    <p:sldId id="271" r:id="rId18"/>
    <p:sldId id="270" r:id="rId19"/>
    <p:sldId id="297" r:id="rId20"/>
    <p:sldId id="340" r:id="rId21"/>
    <p:sldId id="272" r:id="rId22"/>
    <p:sldId id="298" r:id="rId23"/>
    <p:sldId id="344" r:id="rId24"/>
    <p:sldId id="299" r:id="rId25"/>
    <p:sldId id="300" r:id="rId26"/>
    <p:sldId id="301" r:id="rId27"/>
    <p:sldId id="302" r:id="rId28"/>
    <p:sldId id="303" r:id="rId29"/>
    <p:sldId id="305" r:id="rId30"/>
    <p:sldId id="306" r:id="rId31"/>
    <p:sldId id="307" r:id="rId32"/>
    <p:sldId id="341" r:id="rId33"/>
    <p:sldId id="342" r:id="rId34"/>
    <p:sldId id="343" r:id="rId35"/>
    <p:sldId id="308" r:id="rId36"/>
    <p:sldId id="309" r:id="rId37"/>
    <p:sldId id="310" r:id="rId38"/>
    <p:sldId id="311" r:id="rId39"/>
    <p:sldId id="276" r:id="rId40"/>
    <p:sldId id="312" r:id="rId41"/>
    <p:sldId id="314" r:id="rId42"/>
    <p:sldId id="337" r:id="rId43"/>
    <p:sldId id="315" r:id="rId44"/>
    <p:sldId id="322" r:id="rId45"/>
    <p:sldId id="274" r:id="rId46"/>
    <p:sldId id="319" r:id="rId47"/>
    <p:sldId id="331" r:id="rId48"/>
    <p:sldId id="333" r:id="rId49"/>
    <p:sldId id="336" r:id="rId50"/>
    <p:sldId id="345" r:id="rId51"/>
    <p:sldId id="346" r:id="rId52"/>
    <p:sldId id="335" r:id="rId53"/>
    <p:sldId id="329" r:id="rId54"/>
  </p:sldIdLst>
  <p:sldSz cx="9144000" cy="5143500" type="screen16x9"/>
  <p:notesSz cx="6807200" cy="9939338"/>
  <p:embeddedFontLst>
    <p:embeddedFont>
      <p:font typeface="Algerian" panose="04020705040A02060702" pitchFamily="82" charset="0"/>
      <p:regular r:id="rId56"/>
    </p:embeddedFont>
    <p:embeddedFont>
      <p:font typeface="Aptos Narrow" panose="020B0004020202020204" pitchFamily="34" charset="0"/>
      <p:regular r:id="rId57"/>
      <p:bold r:id="rId58"/>
      <p:italic r:id="rId59"/>
      <p:boldItalic r:id="rId60"/>
    </p:embeddedFont>
    <p:embeddedFont>
      <p:font typeface="Arial Narrow" panose="020B0606020202030204" pitchFamily="34" charset="0"/>
      <p:regular r:id="rId61"/>
      <p:bold r:id="rId62"/>
      <p:italic r:id="rId63"/>
      <p:boldItalic r:id="rId64"/>
    </p:embeddedFont>
    <p:embeddedFont>
      <p:font typeface="Calibri" panose="020F0502020204030204" pitchFamily="34" charset="0"/>
      <p:regular r:id="rId65"/>
      <p:bold r:id="rId66"/>
      <p:italic r:id="rId67"/>
      <p:boldItalic r:id="rId68"/>
    </p:embeddedFont>
    <p:embeddedFont>
      <p:font typeface="Cambria" panose="02040503050406030204" pitchFamily="18" charset="0"/>
      <p:regular r:id="rId69"/>
      <p:bold r:id="rId70"/>
      <p:italic r:id="rId71"/>
      <p:boldItalic r:id="rId72"/>
    </p:embeddedFont>
    <p:embeddedFont>
      <p:font typeface="Dosis" pitchFamily="2" charset="0"/>
      <p:regular r:id="rId73"/>
      <p:bold r:id="rId74"/>
    </p:embeddedFont>
    <p:embeddedFont>
      <p:font typeface="Nunito Light" pitchFamily="2" charset="0"/>
      <p:regular r:id="rId75"/>
      <p:italic r:id="rId76"/>
    </p:embeddedFont>
    <p:embeddedFont>
      <p:font typeface="Open Sans" panose="020B0606030504020204" pitchFamily="34" charset="0"/>
      <p:regular r:id="rId77"/>
      <p:bold r:id="rId78"/>
      <p:italic r:id="rId79"/>
      <p:boldItalic r:id="rId80"/>
    </p:embeddedFont>
    <p:embeddedFont>
      <p:font typeface="Poppins" panose="00000500000000000000" pitchFamily="2" charset="0"/>
      <p:regular r:id="rId81"/>
      <p:bold r:id="rId82"/>
      <p:italic r:id="rId83"/>
      <p:boldItalic r:id="rId84"/>
    </p:embeddedFont>
    <p:embeddedFont>
      <p:font typeface="Poppins Medium" panose="00000600000000000000" pitchFamily="2" charset="0"/>
      <p:regular r:id="rId85"/>
      <p:bold r:id="rId86"/>
      <p:italic r:id="rId87"/>
      <p:boldItalic r:id="rId88"/>
    </p:embeddedFont>
    <p:embeddedFont>
      <p:font typeface="Proxima Nova" panose="020B0604020202020204" charset="0"/>
      <p:regular r:id="rId89"/>
      <p:bold r:id="rId90"/>
      <p:italic r:id="rId91"/>
      <p:boldItalic r:id="rId92"/>
    </p:embeddedFont>
    <p:embeddedFont>
      <p:font typeface="Proxima Nova Semibold" panose="020B0604020202020204" charset="0"/>
      <p:regular r:id="rId93"/>
      <p:bold r:id="rId94"/>
      <p:boldItalic r:id="rId95"/>
    </p:embeddedFont>
    <p:embeddedFont>
      <p:font typeface="Trebuchet MS" panose="020B0603020202020204" pitchFamily="34" charset="0"/>
      <p:regular r:id="rId96"/>
      <p:bold r:id="rId97"/>
      <p:italic r:id="rId98"/>
      <p:boldItalic r:id="rId99"/>
    </p:embeddedFont>
    <p:embeddedFont>
      <p:font typeface="Wingdings 2" panose="05020102010507070707" pitchFamily="18" charset="2"/>
      <p:regular r:id="rId100"/>
    </p:embeddedFont>
    <p:embeddedFont>
      <p:font typeface="Wingdings 3" panose="05040102010807070707" pitchFamily="18" charset="2"/>
      <p:regular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alina" initials="C" lastIdx="1" clrIdx="0">
    <p:extLst>
      <p:ext uri="{19B8F6BF-5375-455C-9EA6-DF929625EA0E}">
        <p15:presenceInfo xmlns:p15="http://schemas.microsoft.com/office/powerpoint/2012/main" userId="Catal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2EE251-2D25-43E0-80FA-8CB0677E1C2F}">
  <a:tblStyle styleId="{062EE251-2D25-43E0-80FA-8CB0677E1C2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ED044B7-F4A6-4073-8FEE-5FAFFB95C930}"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73A0DAA-6AF3-43AB-8588-CEC1D06C72B9}" styleName="Stil medi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5BE263C-DBD7-4A20-BB59-AAB30ACAA65A}" styleName="Stil mediu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Stil mediu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Stil mediu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5324" autoAdjust="0"/>
  </p:normalViewPr>
  <p:slideViewPr>
    <p:cSldViewPr snapToGrid="0">
      <p:cViewPr varScale="1">
        <p:scale>
          <a:sx n="144" d="100"/>
          <a:sy n="144" d="100"/>
        </p:scale>
        <p:origin x="438" y="120"/>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8.fntdata"/><Relationship Id="rId68" Type="http://schemas.openxmlformats.org/officeDocument/2006/relationships/font" Target="fonts/font13.fntdata"/><Relationship Id="rId84" Type="http://schemas.openxmlformats.org/officeDocument/2006/relationships/font" Target="fonts/font29.fntdata"/><Relationship Id="rId89" Type="http://schemas.openxmlformats.org/officeDocument/2006/relationships/font" Target="fonts/font34.fntdata"/><Relationship Id="rId7" Type="http://schemas.openxmlformats.org/officeDocument/2006/relationships/slide" Target="slides/slide5.xml"/><Relationship Id="rId71" Type="http://schemas.openxmlformats.org/officeDocument/2006/relationships/font" Target="fonts/font16.fntdata"/><Relationship Id="rId92" Type="http://schemas.openxmlformats.org/officeDocument/2006/relationships/font" Target="fonts/font37.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3.fntdata"/><Relationship Id="rId66" Type="http://schemas.openxmlformats.org/officeDocument/2006/relationships/font" Target="fonts/font11.fntdata"/><Relationship Id="rId74" Type="http://schemas.openxmlformats.org/officeDocument/2006/relationships/font" Target="fonts/font19.fntdata"/><Relationship Id="rId79" Type="http://schemas.openxmlformats.org/officeDocument/2006/relationships/font" Target="fonts/font24.fntdata"/><Relationship Id="rId87" Type="http://schemas.openxmlformats.org/officeDocument/2006/relationships/font" Target="fonts/font32.fntdata"/><Relationship Id="rId102"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font" Target="fonts/font6.fntdata"/><Relationship Id="rId82" Type="http://schemas.openxmlformats.org/officeDocument/2006/relationships/font" Target="fonts/font27.fntdata"/><Relationship Id="rId90" Type="http://schemas.openxmlformats.org/officeDocument/2006/relationships/font" Target="fonts/font35.fntdata"/><Relationship Id="rId95" Type="http://schemas.openxmlformats.org/officeDocument/2006/relationships/font" Target="fonts/font4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77" Type="http://schemas.openxmlformats.org/officeDocument/2006/relationships/font" Target="fonts/font22.fntdata"/><Relationship Id="rId100" Type="http://schemas.openxmlformats.org/officeDocument/2006/relationships/font" Target="fonts/font45.fntdata"/><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7.fntdata"/><Relationship Id="rId80" Type="http://schemas.openxmlformats.org/officeDocument/2006/relationships/font" Target="fonts/font25.fntdata"/><Relationship Id="rId85" Type="http://schemas.openxmlformats.org/officeDocument/2006/relationships/font" Target="fonts/font30.fntdata"/><Relationship Id="rId93" Type="http://schemas.openxmlformats.org/officeDocument/2006/relationships/font" Target="fonts/font38.fntdata"/><Relationship Id="rId98" Type="http://schemas.openxmlformats.org/officeDocument/2006/relationships/font" Target="fonts/font4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4.fntdata"/><Relationship Id="rId67" Type="http://schemas.openxmlformats.org/officeDocument/2006/relationships/font" Target="fonts/font12.fntdata"/><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font" Target="fonts/font20.fntdata"/><Relationship Id="rId83" Type="http://schemas.openxmlformats.org/officeDocument/2006/relationships/font" Target="fonts/font28.fntdata"/><Relationship Id="rId88" Type="http://schemas.openxmlformats.org/officeDocument/2006/relationships/font" Target="fonts/font33.fntdata"/><Relationship Id="rId91" Type="http://schemas.openxmlformats.org/officeDocument/2006/relationships/font" Target="fonts/font36.fntdata"/><Relationship Id="rId96" Type="http://schemas.openxmlformats.org/officeDocument/2006/relationships/font" Target="fonts/font4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2.fntdata"/><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font" Target="fonts/font18.fntdata"/><Relationship Id="rId78" Type="http://schemas.openxmlformats.org/officeDocument/2006/relationships/font" Target="fonts/font23.fntdata"/><Relationship Id="rId81" Type="http://schemas.openxmlformats.org/officeDocument/2006/relationships/font" Target="fonts/font26.fntdata"/><Relationship Id="rId86" Type="http://schemas.openxmlformats.org/officeDocument/2006/relationships/font" Target="fonts/font31.fntdata"/><Relationship Id="rId94" Type="http://schemas.openxmlformats.org/officeDocument/2006/relationships/font" Target="fonts/font39.fntdata"/><Relationship Id="rId99" Type="http://schemas.openxmlformats.org/officeDocument/2006/relationships/font" Target="fonts/font44.fntdata"/><Relationship Id="rId101" Type="http://schemas.openxmlformats.org/officeDocument/2006/relationships/font" Target="fonts/font46.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notesMaster" Target="notesMasters/notesMaster1.xml"/><Relationship Id="rId76" Type="http://schemas.openxmlformats.org/officeDocument/2006/relationships/font" Target="fonts/font21.fntdata"/><Relationship Id="rId97" Type="http://schemas.openxmlformats.org/officeDocument/2006/relationships/font" Target="fonts/font42.fntdata"/><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Registru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pieChart>
        <c:varyColors val="1"/>
        <c:ser>
          <c:idx val="0"/>
          <c:order val="0"/>
          <c:tx>
            <c:strRef>
              <c:f>Foaie1!$B$1</c:f>
              <c:strCache>
                <c:ptCount val="1"/>
                <c:pt idx="0">
                  <c:v>beneficiari</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7EC-472B-8BE3-BDC5553C22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7EC-472B-8BE3-BDC5553C223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7EC-472B-8BE3-BDC5553C223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7EC-472B-8BE3-BDC5553C223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7EC-472B-8BE3-BDC5553C223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7EC-472B-8BE3-BDC5553C223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7EC-472B-8BE3-BDC5553C223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7EC-472B-8BE3-BDC5553C2231}"/>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7EC-472B-8BE3-BDC5553C223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D7EC-472B-8BE3-BDC5553C223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D7EC-472B-8BE3-BDC5553C2231}"/>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D7EC-472B-8BE3-BDC5553C2231}"/>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D7EC-472B-8BE3-BDC5553C2231}"/>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D7EC-472B-8BE3-BDC5553C2231}"/>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D7EC-472B-8BE3-BDC5553C2231}"/>
              </c:ext>
            </c:extLst>
          </c:dPt>
          <c:dLbls>
            <c:dLbl>
              <c:idx val="5"/>
              <c:tx>
                <c:rich>
                  <a:bodyPr/>
                  <a:lstStyle/>
                  <a:p>
                    <a:r>
                      <a:rPr lang="en-US"/>
                      <a:t>72</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D7EC-472B-8BE3-BDC5553C223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o-R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Foaie1!$A$2:$A$14</c:f>
              <c:strCache>
                <c:ptCount val="12"/>
                <c:pt idx="0">
                  <c:v>Venit minim  de incluziune</c:v>
                </c:pt>
                <c:pt idx="1">
                  <c:v>Ajutoare de urgenta din bugetul local</c:v>
                </c:pt>
                <c:pt idx="2">
                  <c:v>Ajutoare guvernamentale</c:v>
                </c:pt>
                <c:pt idx="3">
                  <c:v>Ajutoare pentru incalzirea locuintei</c:v>
                </c:pt>
                <c:pt idx="4">
                  <c:v>Supliment pentru energie</c:v>
                </c:pt>
                <c:pt idx="5">
                  <c:v>Beneficiari cantina</c:v>
                </c:pt>
                <c:pt idx="6">
                  <c:v>Beneficiari burse/bani de liceu/lemne</c:v>
                </c:pt>
                <c:pt idx="7">
                  <c:v>Stimulente educaționale(tichete de gradinita)</c:v>
                </c:pt>
                <c:pt idx="8">
                  <c:v>Alocatii de stat</c:v>
                </c:pt>
                <c:pt idx="9">
                  <c:v>Indemnizatii pentru cresterea copiilor</c:v>
                </c:pt>
                <c:pt idx="10">
                  <c:v>Informare si consiliere beneficii sociale</c:v>
                </c:pt>
                <c:pt idx="11">
                  <c:v>Asistenta medicala scolara</c:v>
                </c:pt>
              </c:strCache>
            </c:strRef>
          </c:cat>
          <c:val>
            <c:numRef>
              <c:f>Foaie1!$B$2:$B$14</c:f>
              <c:numCache>
                <c:formatCode>General</c:formatCode>
                <c:ptCount val="13"/>
                <c:pt idx="0">
                  <c:v>663</c:v>
                </c:pt>
                <c:pt idx="1">
                  <c:v>100</c:v>
                </c:pt>
                <c:pt idx="2">
                  <c:v>31</c:v>
                </c:pt>
                <c:pt idx="3">
                  <c:v>3125</c:v>
                </c:pt>
                <c:pt idx="4">
                  <c:v>4564</c:v>
                </c:pt>
                <c:pt idx="5">
                  <c:v>58</c:v>
                </c:pt>
                <c:pt idx="6">
                  <c:v>75</c:v>
                </c:pt>
                <c:pt idx="7">
                  <c:v>464</c:v>
                </c:pt>
                <c:pt idx="8">
                  <c:v>205</c:v>
                </c:pt>
                <c:pt idx="9">
                  <c:v>219</c:v>
                </c:pt>
                <c:pt idx="10">
                  <c:v>4577</c:v>
                </c:pt>
                <c:pt idx="11">
                  <c:v>4564</c:v>
                </c:pt>
              </c:numCache>
            </c:numRef>
          </c:val>
          <c:extLst>
            <c:ext xmlns:c16="http://schemas.microsoft.com/office/drawing/2014/chart" uri="{C3380CC4-5D6E-409C-BE32-E72D297353CC}">
              <c16:uniqueId val="{0000001E-D7EC-472B-8BE3-BDC5553C223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egendEntry>
        <c:idx val="7"/>
        <c:delete val="1"/>
      </c:legendEntry>
      <c:layout>
        <c:manualLayout>
          <c:xMode val="edge"/>
          <c:yMode val="edge"/>
          <c:x val="0.71683665343114167"/>
          <c:y val="0.16576391094367726"/>
          <c:w val="0.28209502658321556"/>
          <c:h val="0.7521776942061346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56C-4648-B8AA-BD2DEAEF3EE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56C-4648-B8AA-BD2DEAEF3EE9}"/>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756C-4648-B8AA-BD2DEAEF3EE9}"/>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756C-4648-B8AA-BD2DEAEF3EE9}"/>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756C-4648-B8AA-BD2DEAEF3EE9}"/>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756C-4648-B8AA-BD2DEAEF3EE9}"/>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756C-4648-B8AA-BD2DEAEF3EE9}"/>
              </c:ext>
            </c:extLst>
          </c:dPt>
          <c:dLbls>
            <c:dLbl>
              <c:idx val="0"/>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1"/>
                      </a:solidFill>
                      <a:latin typeface="+mn-lt"/>
                      <a:ea typeface="+mn-ea"/>
                      <a:cs typeface="+mn-cs"/>
                    </a:defRPr>
                  </a:pPr>
                  <a:endParaRPr lang="ro-RO"/>
                </a:p>
              </c:txPr>
              <c:dLblPos val="outEnd"/>
              <c:showLegendKey val="0"/>
              <c:showVal val="1"/>
              <c:showCatName val="1"/>
              <c:showSerName val="0"/>
              <c:showPercent val="0"/>
              <c:showBubbleSize val="0"/>
              <c:extLst>
                <c:ext xmlns:c16="http://schemas.microsoft.com/office/drawing/2014/chart" uri="{C3380CC4-5D6E-409C-BE32-E72D297353CC}">
                  <c16:uniqueId val="{00000001-756C-4648-B8AA-BD2DEAEF3EE9}"/>
                </c:ext>
              </c:extLst>
            </c:dLbl>
            <c:dLbl>
              <c:idx val="1"/>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2"/>
                      </a:solidFill>
                      <a:latin typeface="+mn-lt"/>
                      <a:ea typeface="+mn-ea"/>
                      <a:cs typeface="+mn-cs"/>
                    </a:defRPr>
                  </a:pPr>
                  <a:endParaRPr lang="ro-RO"/>
                </a:p>
              </c:txPr>
              <c:dLblPos val="outEnd"/>
              <c:showLegendKey val="0"/>
              <c:showVal val="1"/>
              <c:showCatName val="1"/>
              <c:showSerName val="0"/>
              <c:showPercent val="0"/>
              <c:showBubbleSize val="0"/>
              <c:extLst>
                <c:ext xmlns:c16="http://schemas.microsoft.com/office/drawing/2014/chart" uri="{C3380CC4-5D6E-409C-BE32-E72D297353CC}">
                  <c16:uniqueId val="{00000003-756C-4648-B8AA-BD2DEAEF3EE9}"/>
                </c:ext>
              </c:extLst>
            </c:dLbl>
            <c:dLbl>
              <c:idx val="2"/>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3"/>
                      </a:solidFill>
                      <a:latin typeface="+mn-lt"/>
                      <a:ea typeface="+mn-ea"/>
                      <a:cs typeface="+mn-cs"/>
                    </a:defRPr>
                  </a:pPr>
                  <a:endParaRPr lang="ro-RO"/>
                </a:p>
              </c:txPr>
              <c:dLblPos val="outEnd"/>
              <c:showLegendKey val="0"/>
              <c:showVal val="1"/>
              <c:showCatName val="1"/>
              <c:showSerName val="0"/>
              <c:showPercent val="0"/>
              <c:showBubbleSize val="0"/>
              <c:extLst>
                <c:ext xmlns:c16="http://schemas.microsoft.com/office/drawing/2014/chart" uri="{C3380CC4-5D6E-409C-BE32-E72D297353CC}">
                  <c16:uniqueId val="{00000005-756C-4648-B8AA-BD2DEAEF3EE9}"/>
                </c:ext>
              </c:extLst>
            </c:dLbl>
            <c:dLbl>
              <c:idx val="3"/>
              <c:layout>
                <c:manualLayout>
                  <c:x val="-0.1402715037796291"/>
                  <c:y val="2.6503567787971458E-2"/>
                </c:manualLayout>
              </c:layout>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4"/>
                      </a:solidFill>
                      <a:latin typeface="+mn-lt"/>
                      <a:ea typeface="+mn-ea"/>
                      <a:cs typeface="+mn-cs"/>
                    </a:defRPr>
                  </a:pPr>
                  <a:endParaRPr lang="ro-RO"/>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6C-4648-B8AA-BD2DEAEF3EE9}"/>
                </c:ext>
              </c:extLst>
            </c:dLbl>
            <c:dLbl>
              <c:idx val="4"/>
              <c:layout>
                <c:manualLayout>
                  <c:x val="0"/>
                  <c:y val="-7.9510703363914373E-2"/>
                </c:manualLayout>
              </c:layout>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5"/>
                      </a:solidFill>
                      <a:latin typeface="+mn-lt"/>
                      <a:ea typeface="+mn-ea"/>
                      <a:cs typeface="+mn-cs"/>
                    </a:defRPr>
                  </a:pPr>
                  <a:endParaRPr lang="ro-RO"/>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6C-4648-B8AA-BD2DEAEF3EE9}"/>
                </c:ext>
              </c:extLst>
            </c:dLbl>
            <c:dLbl>
              <c:idx val="5"/>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6"/>
                      </a:solidFill>
                      <a:latin typeface="+mn-lt"/>
                      <a:ea typeface="+mn-ea"/>
                      <a:cs typeface="+mn-cs"/>
                    </a:defRPr>
                  </a:pPr>
                  <a:endParaRPr lang="ro-RO"/>
                </a:p>
              </c:txPr>
              <c:dLblPos val="outEnd"/>
              <c:showLegendKey val="0"/>
              <c:showVal val="1"/>
              <c:showCatName val="1"/>
              <c:showSerName val="0"/>
              <c:showPercent val="0"/>
              <c:showBubbleSize val="0"/>
              <c:extLst>
                <c:ext xmlns:c16="http://schemas.microsoft.com/office/drawing/2014/chart" uri="{C3380CC4-5D6E-409C-BE32-E72D297353CC}">
                  <c16:uniqueId val="{0000000B-756C-4648-B8AA-BD2DEAEF3EE9}"/>
                </c:ext>
              </c:extLst>
            </c:dLbl>
            <c:dLbl>
              <c:idx val="6"/>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1">
                          <a:lumMod val="60000"/>
                        </a:schemeClr>
                      </a:solidFill>
                      <a:latin typeface="+mn-lt"/>
                      <a:ea typeface="+mn-ea"/>
                      <a:cs typeface="+mn-cs"/>
                    </a:defRPr>
                  </a:pPr>
                  <a:endParaRPr lang="ro-RO"/>
                </a:p>
              </c:txPr>
              <c:dLblPos val="outEnd"/>
              <c:showLegendKey val="0"/>
              <c:showVal val="1"/>
              <c:showCatName val="1"/>
              <c:showSerName val="0"/>
              <c:showPercent val="0"/>
              <c:showBubbleSize val="0"/>
              <c:extLst>
                <c:ext xmlns:c16="http://schemas.microsoft.com/office/drawing/2014/chart" uri="{C3380CC4-5D6E-409C-BE32-E72D297353CC}">
                  <c16:uniqueId val="{0000000D-756C-4648-B8AA-BD2DEAEF3EE9}"/>
                </c:ext>
              </c:extLst>
            </c:dLbl>
            <c:spPr>
              <a:noFill/>
              <a:ln>
                <a:noFill/>
              </a:ln>
              <a:effectLst/>
            </c:spPr>
            <c:txPr>
              <a:bodyPr rot="0" spcFirstLastPara="1" vertOverflow="ellipsis" vert="horz" wrap="square" lIns="38100" tIns="19050" rIns="38100" bIns="19050" anchor="ctr" anchorCtr="1">
                <a:spAutoFit/>
              </a:bodyPr>
              <a:lstStyle/>
              <a:p>
                <a:pPr>
                  <a:defRPr sz="600" b="1" i="0" u="none" strike="noStrike" kern="1200" spc="0" baseline="0">
                    <a:solidFill>
                      <a:schemeClr val="accent1"/>
                    </a:solidFill>
                    <a:latin typeface="+mn-lt"/>
                    <a:ea typeface="+mn-ea"/>
                    <a:cs typeface="+mn-cs"/>
                  </a:defRPr>
                </a:pPr>
                <a:endParaRPr lang="ro-RO"/>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Foaie1!$B$5:$B$11</c:f>
              <c:strCache>
                <c:ptCount val="7"/>
                <c:pt idx="0">
                  <c:v>Monitorizare copii</c:v>
                </c:pt>
                <c:pt idx="1">
                  <c:v>Monitorizare persoane vârstnice</c:v>
                </c:pt>
                <c:pt idx="2">
                  <c:v>Monitorizare nou-născuți</c:v>
                </c:pt>
                <c:pt idx="3">
                  <c:v>Informare și consiliere persoane cu handicap/alte categorii de persoane</c:v>
                </c:pt>
                <c:pt idx="4">
                  <c:v>Monitorizare persoane grad de handicap grav</c:v>
                </c:pt>
                <c:pt idx="5">
                  <c:v>Informare și educație sanitară </c:v>
                </c:pt>
                <c:pt idx="6">
                  <c:v>Monitorizare persoane fără adăpost </c:v>
                </c:pt>
              </c:strCache>
            </c:strRef>
          </c:cat>
          <c:val>
            <c:numRef>
              <c:f>Foaie1!$C$5:$C$11</c:f>
              <c:numCache>
                <c:formatCode>General</c:formatCode>
                <c:ptCount val="7"/>
                <c:pt idx="0">
                  <c:v>95</c:v>
                </c:pt>
                <c:pt idx="1">
                  <c:v>118</c:v>
                </c:pt>
                <c:pt idx="2">
                  <c:v>21</c:v>
                </c:pt>
                <c:pt idx="3">
                  <c:v>536</c:v>
                </c:pt>
                <c:pt idx="4">
                  <c:v>250</c:v>
                </c:pt>
                <c:pt idx="5">
                  <c:v>125</c:v>
                </c:pt>
                <c:pt idx="6">
                  <c:v>10</c:v>
                </c:pt>
              </c:numCache>
            </c:numRef>
          </c:val>
          <c:extLst>
            <c:ext xmlns:c16="http://schemas.microsoft.com/office/drawing/2014/chart" uri="{C3380CC4-5D6E-409C-BE32-E72D297353CC}">
              <c16:uniqueId val="{0000000E-756C-4648-B8AA-BD2DEAEF3EE9}"/>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5-03-12T10:25:40.322" idx="1">
    <p:pos x="10" y="10"/>
    <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119078-4D02-464F-B06B-B167A8812E2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o-RO"/>
        </a:p>
      </dgm:t>
    </dgm:pt>
    <dgm:pt modelId="{655AF0AD-1008-4892-AB12-1C44B659EE2D}">
      <dgm:prSet phldrT="[Text]" custT="1"/>
      <dgm:spPr/>
      <dgm:t>
        <a:bodyPr/>
        <a:lstStyle/>
        <a:p>
          <a:pPr algn="just"/>
          <a:r>
            <a:rPr lang="ro-RO" sz="1200" dirty="0">
              <a:latin typeface="Cambria" panose="02040503050406030204" pitchFamily="18" charset="0"/>
              <a:ea typeface="Cambria" panose="02040503050406030204" pitchFamily="18" charset="0"/>
            </a:rPr>
            <a:t>DIRECŢIA DE ASISTENŢĂ SOCIALĂ a fost înființată începând cu 01.02.2005 ca  urmare a aprobării H.C.L. nr. 4/2005, și își desfășoară activitatea conform Regulamentului de organizare și funcționare. Regulamentul de organizare și  funcționare este aprobat prin HCL nr. 110/2023, cu modificările și completările ulterioare.</a:t>
          </a:r>
        </a:p>
      </dgm:t>
    </dgm:pt>
    <dgm:pt modelId="{BD728A26-55DB-4029-A542-2A5D480E741B}" type="parTrans" cxnId="{DBA193AF-36C7-4ACD-AA32-A0F7889C7BB0}">
      <dgm:prSet/>
      <dgm:spPr/>
      <dgm:t>
        <a:bodyPr/>
        <a:lstStyle/>
        <a:p>
          <a:endParaRPr lang="ro-RO"/>
        </a:p>
      </dgm:t>
    </dgm:pt>
    <dgm:pt modelId="{293C762D-566C-4E61-BA64-F2DB0FCE7D52}" type="sibTrans" cxnId="{DBA193AF-36C7-4ACD-AA32-A0F7889C7BB0}">
      <dgm:prSet/>
      <dgm:spPr/>
      <dgm:t>
        <a:bodyPr/>
        <a:lstStyle/>
        <a:p>
          <a:endParaRPr lang="ro-RO"/>
        </a:p>
      </dgm:t>
    </dgm:pt>
    <dgm:pt modelId="{E37A1817-FA68-47EE-AF1B-18A20E29CE32}">
      <dgm:prSet phldrT="[Text]" custT="1"/>
      <dgm:spPr/>
      <dgm:t>
        <a:bodyPr/>
        <a:lstStyle/>
        <a:p>
          <a:pPr algn="just"/>
          <a:r>
            <a:rPr lang="ro-RO" sz="1200" dirty="0"/>
            <a:t>DIRECŢIA DE ASISTENŢĂ SOCIALĂ DOROHOI este organizată și funcționează în  baza </a:t>
          </a:r>
          <a:r>
            <a:rPr lang="ro-RO" sz="1200" dirty="0">
              <a:latin typeface="Cambria" panose="02040503050406030204" pitchFamily="18" charset="0"/>
              <a:ea typeface="Cambria" panose="02040503050406030204" pitchFamily="18" charset="0"/>
            </a:rPr>
            <a:t>prevederilor</a:t>
          </a:r>
          <a:r>
            <a:rPr lang="ro-RO" sz="1200" dirty="0"/>
            <a:t> Hotărârii de guvern nr. 797 din 08 noiembrie 2017 pentru  aprobarea regulamentelor – cadru de organizare și funcționare ale  serviciilor  publice de asistență socială și a structurii orientative de personal.</a:t>
          </a:r>
        </a:p>
      </dgm:t>
    </dgm:pt>
    <dgm:pt modelId="{43235076-3944-4730-A367-57CD88AEBF49}" type="parTrans" cxnId="{4CE017B3-EB3A-4223-9D52-59658260941D}">
      <dgm:prSet/>
      <dgm:spPr/>
      <dgm:t>
        <a:bodyPr/>
        <a:lstStyle/>
        <a:p>
          <a:endParaRPr lang="ro-RO"/>
        </a:p>
      </dgm:t>
    </dgm:pt>
    <dgm:pt modelId="{B77882D4-F95F-48C0-900A-552322158749}" type="sibTrans" cxnId="{4CE017B3-EB3A-4223-9D52-59658260941D}">
      <dgm:prSet/>
      <dgm:spPr/>
      <dgm:t>
        <a:bodyPr/>
        <a:lstStyle/>
        <a:p>
          <a:endParaRPr lang="ro-RO"/>
        </a:p>
      </dgm:t>
    </dgm:pt>
    <dgm:pt modelId="{6C274D01-8160-4119-A2E7-BD359BEFAC13}" type="pres">
      <dgm:prSet presAssocID="{4D119078-4D02-464F-B06B-B167A8812E29}" presName="linear" presStyleCnt="0">
        <dgm:presLayoutVars>
          <dgm:animLvl val="lvl"/>
          <dgm:resizeHandles val="exact"/>
        </dgm:presLayoutVars>
      </dgm:prSet>
      <dgm:spPr/>
    </dgm:pt>
    <dgm:pt modelId="{614C2B1A-3090-46A0-B395-F7F0CB902806}" type="pres">
      <dgm:prSet presAssocID="{655AF0AD-1008-4892-AB12-1C44B659EE2D}" presName="parentText" presStyleLbl="node1" presStyleIdx="0" presStyleCnt="2">
        <dgm:presLayoutVars>
          <dgm:chMax val="0"/>
          <dgm:bulletEnabled val="1"/>
        </dgm:presLayoutVars>
      </dgm:prSet>
      <dgm:spPr/>
    </dgm:pt>
    <dgm:pt modelId="{31B8F41B-8784-4029-BD08-89C6BB437524}" type="pres">
      <dgm:prSet presAssocID="{293C762D-566C-4E61-BA64-F2DB0FCE7D52}" presName="spacer" presStyleCnt="0"/>
      <dgm:spPr/>
    </dgm:pt>
    <dgm:pt modelId="{B6B084DC-79EA-4FD8-9021-C2AAB9FCCE77}" type="pres">
      <dgm:prSet presAssocID="{E37A1817-FA68-47EE-AF1B-18A20E29CE32}" presName="parentText" presStyleLbl="node1" presStyleIdx="1" presStyleCnt="2">
        <dgm:presLayoutVars>
          <dgm:chMax val="0"/>
          <dgm:bulletEnabled val="1"/>
        </dgm:presLayoutVars>
      </dgm:prSet>
      <dgm:spPr/>
    </dgm:pt>
  </dgm:ptLst>
  <dgm:cxnLst>
    <dgm:cxn modelId="{0BF1D604-41C6-4CDB-A3AF-93B5EDB1523D}" type="presOf" srcId="{E37A1817-FA68-47EE-AF1B-18A20E29CE32}" destId="{B6B084DC-79EA-4FD8-9021-C2AAB9FCCE77}" srcOrd="0" destOrd="0" presId="urn:microsoft.com/office/officeart/2005/8/layout/vList2"/>
    <dgm:cxn modelId="{1042972A-CC17-4683-B088-CCE45FB38261}" type="presOf" srcId="{655AF0AD-1008-4892-AB12-1C44B659EE2D}" destId="{614C2B1A-3090-46A0-B395-F7F0CB902806}" srcOrd="0" destOrd="0" presId="urn:microsoft.com/office/officeart/2005/8/layout/vList2"/>
    <dgm:cxn modelId="{DBA193AF-36C7-4ACD-AA32-A0F7889C7BB0}" srcId="{4D119078-4D02-464F-B06B-B167A8812E29}" destId="{655AF0AD-1008-4892-AB12-1C44B659EE2D}" srcOrd="0" destOrd="0" parTransId="{BD728A26-55DB-4029-A542-2A5D480E741B}" sibTransId="{293C762D-566C-4E61-BA64-F2DB0FCE7D52}"/>
    <dgm:cxn modelId="{4CE017B3-EB3A-4223-9D52-59658260941D}" srcId="{4D119078-4D02-464F-B06B-B167A8812E29}" destId="{E37A1817-FA68-47EE-AF1B-18A20E29CE32}" srcOrd="1" destOrd="0" parTransId="{43235076-3944-4730-A367-57CD88AEBF49}" sibTransId="{B77882D4-F95F-48C0-900A-552322158749}"/>
    <dgm:cxn modelId="{5CAC38CA-A6EE-4A3C-A11B-96F8F90DA84C}" type="presOf" srcId="{4D119078-4D02-464F-B06B-B167A8812E29}" destId="{6C274D01-8160-4119-A2E7-BD359BEFAC13}" srcOrd="0" destOrd="0" presId="urn:microsoft.com/office/officeart/2005/8/layout/vList2"/>
    <dgm:cxn modelId="{90C949CB-2213-4DCC-86F0-7D8B740B8D8D}" type="presParOf" srcId="{6C274D01-8160-4119-A2E7-BD359BEFAC13}" destId="{614C2B1A-3090-46A0-B395-F7F0CB902806}" srcOrd="0" destOrd="0" presId="urn:microsoft.com/office/officeart/2005/8/layout/vList2"/>
    <dgm:cxn modelId="{B9AEB01F-B23F-4BCD-BA08-2DBE9F3A6F2F}" type="presParOf" srcId="{6C274D01-8160-4119-A2E7-BD359BEFAC13}" destId="{31B8F41B-8784-4029-BD08-89C6BB437524}" srcOrd="1" destOrd="0" presId="urn:microsoft.com/office/officeart/2005/8/layout/vList2"/>
    <dgm:cxn modelId="{A22BB536-D764-4DCE-A8AE-F2C676C4D660}" type="presParOf" srcId="{6C274D01-8160-4119-A2E7-BD359BEFAC13}" destId="{B6B084DC-79EA-4FD8-9021-C2AAB9FCCE7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145D43-F0E7-4A7B-B54F-DA4E6476349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o-RO"/>
        </a:p>
      </dgm:t>
    </dgm:pt>
    <dgm:pt modelId="{B416FD26-0402-4CA2-9820-01971137F711}">
      <dgm:prSet custT="1"/>
      <dgm:spPr/>
      <dgm:t>
        <a:bodyPr/>
        <a:lstStyle/>
        <a:p>
          <a:r>
            <a:rPr lang="ro-RO" sz="1200" dirty="0">
              <a:latin typeface="Cambria" panose="02040503050406030204" pitchFamily="18" charset="0"/>
              <a:ea typeface="Cambria" panose="02040503050406030204" pitchFamily="18" charset="0"/>
            </a:rPr>
            <a:t>	Direcția de Asistență Socială Dorohoi este structura specializată în administrarea şi  acordarea beneficiilor de asistență socială și a serviciilor sociale, cu personalitate  juridică, înființată în subordinea Consiliului local al municipiului Dorohoi, cu scopul  de a asigura aplicarea politicilor sociale în domeniul protecției copilului, familiei,  persoanelor vârstnice, persoanelor cu dizabilități, precum și altor persoane, grupuri  sau comunități aflate în nevoie socială. </a:t>
          </a:r>
        </a:p>
      </dgm:t>
    </dgm:pt>
    <dgm:pt modelId="{53B3D44B-5CB7-4135-A0DF-F961152FCD2C}" type="parTrans" cxnId="{897C5CF6-F761-4F05-B7E9-964E27F82646}">
      <dgm:prSet/>
      <dgm:spPr/>
      <dgm:t>
        <a:bodyPr/>
        <a:lstStyle/>
        <a:p>
          <a:endParaRPr lang="ro-RO" sz="1600"/>
        </a:p>
      </dgm:t>
    </dgm:pt>
    <dgm:pt modelId="{18F81B8F-0395-4CB0-8FA9-8ADA305A73C4}" type="sibTrans" cxnId="{897C5CF6-F761-4F05-B7E9-964E27F82646}">
      <dgm:prSet/>
      <dgm:spPr/>
      <dgm:t>
        <a:bodyPr/>
        <a:lstStyle/>
        <a:p>
          <a:endParaRPr lang="ro-RO" sz="1600"/>
        </a:p>
      </dgm:t>
    </dgm:pt>
    <dgm:pt modelId="{1C9AAA98-2505-4CBE-A870-FBED5D72B08E}">
      <dgm:prSet custT="1"/>
      <dgm:spPr/>
      <dgm:t>
        <a:bodyPr/>
        <a:lstStyle/>
        <a:p>
          <a:r>
            <a:rPr lang="ro-RO" sz="1600" dirty="0"/>
            <a:t>	</a:t>
          </a:r>
          <a:endParaRPr lang="ro-RO" sz="1200" dirty="0"/>
        </a:p>
        <a:p>
          <a:r>
            <a:rPr lang="ro-RO" sz="1200" dirty="0">
              <a:latin typeface="Cambria" panose="02040503050406030204" pitchFamily="18" charset="0"/>
              <a:ea typeface="Cambria" panose="02040503050406030204" pitchFamily="18" charset="0"/>
            </a:rPr>
            <a:t>	</a:t>
          </a:r>
          <a:r>
            <a:rPr lang="pt-BR" sz="1200" dirty="0">
              <a:latin typeface="Cambria" panose="02040503050406030204" pitchFamily="18" charset="0"/>
              <a:ea typeface="Cambria" panose="02040503050406030204" pitchFamily="18" charset="0"/>
            </a:rPr>
            <a:t>Totodată este furnizor de servicii sociale  acreditat, conform Certificatului de acreditare seria AF nr. 005852/04.10.2018.</a:t>
          </a:r>
          <a:endParaRPr lang="ro-RO" sz="1200" dirty="0">
            <a:latin typeface="Cambria" panose="02040503050406030204" pitchFamily="18" charset="0"/>
            <a:ea typeface="Cambria" panose="02040503050406030204" pitchFamily="18" charset="0"/>
          </a:endParaRPr>
        </a:p>
        <a:p>
          <a:endParaRPr lang="ro-RO" sz="1600" dirty="0"/>
        </a:p>
      </dgm:t>
    </dgm:pt>
    <dgm:pt modelId="{F3C570E4-B87C-43A8-8194-06C669514AA2}" type="parTrans" cxnId="{071D6E7D-28CE-43D0-AF3D-69BD2F052B3D}">
      <dgm:prSet/>
      <dgm:spPr/>
      <dgm:t>
        <a:bodyPr/>
        <a:lstStyle/>
        <a:p>
          <a:endParaRPr lang="ro-RO" sz="1600"/>
        </a:p>
      </dgm:t>
    </dgm:pt>
    <dgm:pt modelId="{5637B800-E585-4C80-A5A2-41E699131779}" type="sibTrans" cxnId="{071D6E7D-28CE-43D0-AF3D-69BD2F052B3D}">
      <dgm:prSet/>
      <dgm:spPr/>
      <dgm:t>
        <a:bodyPr/>
        <a:lstStyle/>
        <a:p>
          <a:endParaRPr lang="ro-RO" sz="1600"/>
        </a:p>
      </dgm:t>
    </dgm:pt>
    <dgm:pt modelId="{A701008B-006C-4B54-A26D-82EFD0B43797}">
      <dgm:prSet custT="1"/>
      <dgm:spPr/>
      <dgm:t>
        <a:bodyPr/>
        <a:lstStyle/>
        <a:p>
          <a:r>
            <a:rPr lang="ro-RO" sz="1200" dirty="0">
              <a:latin typeface="Cambria" panose="02040503050406030204" pitchFamily="18" charset="0"/>
              <a:ea typeface="Cambria" panose="02040503050406030204" pitchFamily="18" charset="0"/>
            </a:rPr>
            <a:t>	Numărul şi structura de personal a fost aprobată prin hotărâre a Consiliului Local al  municipiului Dorohoi, la propunerea conducerii Direcției de Asistență Socială și a  Primarului nr.  89/25.04.2024.</a:t>
          </a:r>
        </a:p>
      </dgm:t>
    </dgm:pt>
    <dgm:pt modelId="{8D1FA6B7-E450-461B-95E3-C013631FCCA5}" type="parTrans" cxnId="{BC73EAD3-9AD5-4406-A661-EAFC62FE8708}">
      <dgm:prSet/>
      <dgm:spPr/>
      <dgm:t>
        <a:bodyPr/>
        <a:lstStyle/>
        <a:p>
          <a:endParaRPr lang="ro-RO" sz="1600"/>
        </a:p>
      </dgm:t>
    </dgm:pt>
    <dgm:pt modelId="{347BA37F-3315-4215-93B5-39CEB3886771}" type="sibTrans" cxnId="{BC73EAD3-9AD5-4406-A661-EAFC62FE8708}">
      <dgm:prSet/>
      <dgm:spPr/>
      <dgm:t>
        <a:bodyPr/>
        <a:lstStyle/>
        <a:p>
          <a:endParaRPr lang="ro-RO" sz="1600"/>
        </a:p>
      </dgm:t>
    </dgm:pt>
    <dgm:pt modelId="{1F41E919-3F26-4468-80C2-8BAABB0A6167}" type="pres">
      <dgm:prSet presAssocID="{90145D43-F0E7-4A7B-B54F-DA4E6476349E}" presName="linear" presStyleCnt="0">
        <dgm:presLayoutVars>
          <dgm:animLvl val="lvl"/>
          <dgm:resizeHandles val="exact"/>
        </dgm:presLayoutVars>
      </dgm:prSet>
      <dgm:spPr/>
    </dgm:pt>
    <dgm:pt modelId="{AEDC36FA-88B5-4159-9EB9-8AD524729B12}" type="pres">
      <dgm:prSet presAssocID="{B416FD26-0402-4CA2-9820-01971137F711}" presName="parentText" presStyleLbl="node1" presStyleIdx="0" presStyleCnt="3">
        <dgm:presLayoutVars>
          <dgm:chMax val="0"/>
          <dgm:bulletEnabled val="1"/>
        </dgm:presLayoutVars>
      </dgm:prSet>
      <dgm:spPr/>
    </dgm:pt>
    <dgm:pt modelId="{482AF875-71E5-4D33-8222-3883F1148060}" type="pres">
      <dgm:prSet presAssocID="{18F81B8F-0395-4CB0-8FA9-8ADA305A73C4}" presName="spacer" presStyleCnt="0"/>
      <dgm:spPr/>
    </dgm:pt>
    <dgm:pt modelId="{FF7FC458-D308-4EBF-B3E1-98AD79514F3F}" type="pres">
      <dgm:prSet presAssocID="{1C9AAA98-2505-4CBE-A870-FBED5D72B08E}" presName="parentText" presStyleLbl="node1" presStyleIdx="1" presStyleCnt="3">
        <dgm:presLayoutVars>
          <dgm:chMax val="0"/>
          <dgm:bulletEnabled val="1"/>
        </dgm:presLayoutVars>
      </dgm:prSet>
      <dgm:spPr/>
    </dgm:pt>
    <dgm:pt modelId="{2A1DF7D7-3043-44D9-B379-8463F585C218}" type="pres">
      <dgm:prSet presAssocID="{5637B800-E585-4C80-A5A2-41E699131779}" presName="spacer" presStyleCnt="0"/>
      <dgm:spPr/>
    </dgm:pt>
    <dgm:pt modelId="{16298B31-F69E-4838-B51E-6017FD257C5D}" type="pres">
      <dgm:prSet presAssocID="{A701008B-006C-4B54-A26D-82EFD0B43797}" presName="parentText" presStyleLbl="node1" presStyleIdx="2" presStyleCnt="3">
        <dgm:presLayoutVars>
          <dgm:chMax val="0"/>
          <dgm:bulletEnabled val="1"/>
        </dgm:presLayoutVars>
      </dgm:prSet>
      <dgm:spPr/>
    </dgm:pt>
  </dgm:ptLst>
  <dgm:cxnLst>
    <dgm:cxn modelId="{3F39FB11-DD2A-4C0B-A7BF-C992E22F77D7}" type="presOf" srcId="{1C9AAA98-2505-4CBE-A870-FBED5D72B08E}" destId="{FF7FC458-D308-4EBF-B3E1-98AD79514F3F}" srcOrd="0" destOrd="0" presId="urn:microsoft.com/office/officeart/2005/8/layout/vList2"/>
    <dgm:cxn modelId="{1D324E48-F2B3-4BA8-97AA-D92A17D1A7AD}" type="presOf" srcId="{A701008B-006C-4B54-A26D-82EFD0B43797}" destId="{16298B31-F69E-4838-B51E-6017FD257C5D}" srcOrd="0" destOrd="0" presId="urn:microsoft.com/office/officeart/2005/8/layout/vList2"/>
    <dgm:cxn modelId="{071D6E7D-28CE-43D0-AF3D-69BD2F052B3D}" srcId="{90145D43-F0E7-4A7B-B54F-DA4E6476349E}" destId="{1C9AAA98-2505-4CBE-A870-FBED5D72B08E}" srcOrd="1" destOrd="0" parTransId="{F3C570E4-B87C-43A8-8194-06C669514AA2}" sibTransId="{5637B800-E585-4C80-A5A2-41E699131779}"/>
    <dgm:cxn modelId="{BC73EAD3-9AD5-4406-A661-EAFC62FE8708}" srcId="{90145D43-F0E7-4A7B-B54F-DA4E6476349E}" destId="{A701008B-006C-4B54-A26D-82EFD0B43797}" srcOrd="2" destOrd="0" parTransId="{8D1FA6B7-E450-461B-95E3-C013631FCCA5}" sibTransId="{347BA37F-3315-4215-93B5-39CEB3886771}"/>
    <dgm:cxn modelId="{60CC97EB-6491-42A3-B43B-9267E1E0875A}" type="presOf" srcId="{B416FD26-0402-4CA2-9820-01971137F711}" destId="{AEDC36FA-88B5-4159-9EB9-8AD524729B12}" srcOrd="0" destOrd="0" presId="urn:microsoft.com/office/officeart/2005/8/layout/vList2"/>
    <dgm:cxn modelId="{62B19FED-9D59-49E1-A5E3-E93E94868DD6}" type="presOf" srcId="{90145D43-F0E7-4A7B-B54F-DA4E6476349E}" destId="{1F41E919-3F26-4468-80C2-8BAABB0A6167}" srcOrd="0" destOrd="0" presId="urn:microsoft.com/office/officeart/2005/8/layout/vList2"/>
    <dgm:cxn modelId="{897C5CF6-F761-4F05-B7E9-964E27F82646}" srcId="{90145D43-F0E7-4A7B-B54F-DA4E6476349E}" destId="{B416FD26-0402-4CA2-9820-01971137F711}" srcOrd="0" destOrd="0" parTransId="{53B3D44B-5CB7-4135-A0DF-F961152FCD2C}" sibTransId="{18F81B8F-0395-4CB0-8FA9-8ADA305A73C4}"/>
    <dgm:cxn modelId="{325D5775-3A38-4984-8C86-D951085C0499}" type="presParOf" srcId="{1F41E919-3F26-4468-80C2-8BAABB0A6167}" destId="{AEDC36FA-88B5-4159-9EB9-8AD524729B12}" srcOrd="0" destOrd="0" presId="urn:microsoft.com/office/officeart/2005/8/layout/vList2"/>
    <dgm:cxn modelId="{1E2F5EEE-FC50-457F-9AAE-45D4AEE14F75}" type="presParOf" srcId="{1F41E919-3F26-4468-80C2-8BAABB0A6167}" destId="{482AF875-71E5-4D33-8222-3883F1148060}" srcOrd="1" destOrd="0" presId="urn:microsoft.com/office/officeart/2005/8/layout/vList2"/>
    <dgm:cxn modelId="{3025EBD4-97BB-4538-9811-D187F80AAD71}" type="presParOf" srcId="{1F41E919-3F26-4468-80C2-8BAABB0A6167}" destId="{FF7FC458-D308-4EBF-B3E1-98AD79514F3F}" srcOrd="2" destOrd="0" presId="urn:microsoft.com/office/officeart/2005/8/layout/vList2"/>
    <dgm:cxn modelId="{BFBE40D4-770E-4EE8-B498-5B340BB81210}" type="presParOf" srcId="{1F41E919-3F26-4468-80C2-8BAABB0A6167}" destId="{2A1DF7D7-3043-44D9-B379-8463F585C218}" srcOrd="3" destOrd="0" presId="urn:microsoft.com/office/officeart/2005/8/layout/vList2"/>
    <dgm:cxn modelId="{AA9F34B5-FF91-4C87-8D08-C8ACD2963A62}" type="presParOf" srcId="{1F41E919-3F26-4468-80C2-8BAABB0A6167}" destId="{16298B31-F69E-4838-B51E-6017FD257C5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01653E-635A-46A7-AC52-6241576B124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o-RO"/>
        </a:p>
      </dgm:t>
    </dgm:pt>
    <dgm:pt modelId="{0C721246-D9FA-4432-8FE6-9FD0C434C0EB}">
      <dgm:prSet custT="1"/>
      <dgm:spPr/>
      <dgm:t>
        <a:bodyPr/>
        <a:lstStyle/>
        <a:p>
          <a:r>
            <a:rPr lang="ro-RO" sz="1200" dirty="0">
              <a:latin typeface="Cambria" panose="02040503050406030204" pitchFamily="18" charset="0"/>
              <a:ea typeface="Cambria" panose="02040503050406030204" pitchFamily="18" charset="0"/>
            </a:rPr>
            <a:t>- Serviciul de beneficii sociale</a:t>
          </a:r>
        </a:p>
      </dgm:t>
    </dgm:pt>
    <dgm:pt modelId="{4E3A3C33-15A5-40ED-A6EB-B6699C71B657}" type="parTrans" cxnId="{8A7D30CC-BA21-44C7-A8B2-342E768D366A}">
      <dgm:prSet/>
      <dgm:spPr/>
      <dgm:t>
        <a:bodyPr/>
        <a:lstStyle/>
        <a:p>
          <a:endParaRPr lang="ro-RO"/>
        </a:p>
      </dgm:t>
    </dgm:pt>
    <dgm:pt modelId="{34F3C567-5486-4D40-A50C-633981D64806}" type="sibTrans" cxnId="{8A7D30CC-BA21-44C7-A8B2-342E768D366A}">
      <dgm:prSet/>
      <dgm:spPr/>
      <dgm:t>
        <a:bodyPr/>
        <a:lstStyle/>
        <a:p>
          <a:endParaRPr lang="ro-RO"/>
        </a:p>
      </dgm:t>
    </dgm:pt>
    <dgm:pt modelId="{9AF8A6E8-C2FC-4B4E-985E-A0894989A4CE}">
      <dgm:prSet custT="1"/>
      <dgm:spPr/>
      <dgm:t>
        <a:bodyPr/>
        <a:lstStyle/>
        <a:p>
          <a:r>
            <a:rPr lang="ro-RO" sz="1200" dirty="0">
              <a:latin typeface="Cambria" panose="02040503050406030204" pitchFamily="18" charset="0"/>
              <a:ea typeface="Cambria" panose="02040503050406030204" pitchFamily="18" charset="0"/>
            </a:rPr>
            <a:t>- Serviciul financiar contabil</a:t>
          </a:r>
        </a:p>
      </dgm:t>
    </dgm:pt>
    <dgm:pt modelId="{9C5BCDBD-B2B2-4DDC-98DF-6B187C4B74B5}" type="parTrans" cxnId="{AD231722-3FFB-451B-AC01-E0170C0768D8}">
      <dgm:prSet/>
      <dgm:spPr/>
      <dgm:t>
        <a:bodyPr/>
        <a:lstStyle/>
        <a:p>
          <a:endParaRPr lang="ro-RO"/>
        </a:p>
      </dgm:t>
    </dgm:pt>
    <dgm:pt modelId="{0C5B9F65-3121-4B79-BD62-8E945DBB618B}" type="sibTrans" cxnId="{AD231722-3FFB-451B-AC01-E0170C0768D8}">
      <dgm:prSet/>
      <dgm:spPr/>
      <dgm:t>
        <a:bodyPr/>
        <a:lstStyle/>
        <a:p>
          <a:endParaRPr lang="ro-RO"/>
        </a:p>
      </dgm:t>
    </dgm:pt>
    <dgm:pt modelId="{4B968A91-E26D-44F2-BEA5-A4F7C8C1F8B8}">
      <dgm:prSet custT="1"/>
      <dgm:spPr/>
      <dgm:t>
        <a:bodyPr/>
        <a:lstStyle/>
        <a:p>
          <a:r>
            <a:rPr lang="ro-RO" sz="1200" dirty="0">
              <a:latin typeface="Cambria" panose="02040503050406030204" pitchFamily="18" charset="0"/>
              <a:ea typeface="Cambria" panose="02040503050406030204" pitchFamily="18" charset="0"/>
            </a:rPr>
            <a:t>- Serviciul resurse umane și servicii sociale furnizate de asistenții personali ai persoanelor cu handicap grav</a:t>
          </a:r>
        </a:p>
      </dgm:t>
    </dgm:pt>
    <dgm:pt modelId="{48F991D8-A7E6-4708-A1DB-0D81B69C7AF0}" type="parTrans" cxnId="{2C7D8A96-9C95-4A8B-8F3E-CC626ADBBC12}">
      <dgm:prSet/>
      <dgm:spPr/>
      <dgm:t>
        <a:bodyPr/>
        <a:lstStyle/>
        <a:p>
          <a:endParaRPr lang="ro-RO"/>
        </a:p>
      </dgm:t>
    </dgm:pt>
    <dgm:pt modelId="{06D2D3DA-3A28-4962-89BC-6160962ED94B}" type="sibTrans" cxnId="{2C7D8A96-9C95-4A8B-8F3E-CC626ADBBC12}">
      <dgm:prSet/>
      <dgm:spPr/>
      <dgm:t>
        <a:bodyPr/>
        <a:lstStyle/>
        <a:p>
          <a:endParaRPr lang="ro-RO"/>
        </a:p>
      </dgm:t>
    </dgm:pt>
    <dgm:pt modelId="{7D7DAC58-4B39-469A-96EB-9CA3A63AD249}">
      <dgm:prSet custT="1"/>
      <dgm:spPr/>
      <dgm:t>
        <a:bodyPr/>
        <a:lstStyle/>
        <a:p>
          <a:r>
            <a:rPr lang="ro-RO" sz="1200" dirty="0">
              <a:latin typeface="Cambria" panose="02040503050406030204" pitchFamily="18" charset="0"/>
              <a:ea typeface="Cambria" panose="02040503050406030204" pitchFamily="18" charset="0"/>
            </a:rPr>
            <a:t>- Centrul de servicii sociale</a:t>
          </a:r>
        </a:p>
      </dgm:t>
    </dgm:pt>
    <dgm:pt modelId="{3CFF36BE-D552-4247-A9A5-9D721053CE80}" type="parTrans" cxnId="{33D67404-FD61-4747-BEB8-52428420AA4A}">
      <dgm:prSet/>
      <dgm:spPr/>
      <dgm:t>
        <a:bodyPr/>
        <a:lstStyle/>
        <a:p>
          <a:endParaRPr lang="ro-RO"/>
        </a:p>
      </dgm:t>
    </dgm:pt>
    <dgm:pt modelId="{24CDD9E9-0F9C-4D28-AB76-85B67D972C4E}" type="sibTrans" cxnId="{33D67404-FD61-4747-BEB8-52428420AA4A}">
      <dgm:prSet/>
      <dgm:spPr/>
      <dgm:t>
        <a:bodyPr/>
        <a:lstStyle/>
        <a:p>
          <a:endParaRPr lang="ro-RO"/>
        </a:p>
      </dgm:t>
    </dgm:pt>
    <dgm:pt modelId="{A92F4CAB-95EE-4350-B8BD-13A618E7541A}">
      <dgm:prSet custT="1"/>
      <dgm:spPr/>
      <dgm:t>
        <a:bodyPr/>
        <a:lstStyle/>
        <a:p>
          <a:r>
            <a:rPr lang="ro-RO" sz="1200" dirty="0">
              <a:latin typeface="Cambria" panose="02040503050406030204" pitchFamily="18" charset="0"/>
              <a:ea typeface="Cambria" panose="02040503050406030204" pitchFamily="18" charset="0"/>
            </a:rPr>
            <a:t>- Compartiment juridic și contencios</a:t>
          </a:r>
        </a:p>
      </dgm:t>
    </dgm:pt>
    <dgm:pt modelId="{F13F56B2-5582-4D40-9C54-CAF780BF13D0}" type="parTrans" cxnId="{5E0C11B5-E555-4AC9-B82C-ACDCF78AD64F}">
      <dgm:prSet/>
      <dgm:spPr/>
      <dgm:t>
        <a:bodyPr/>
        <a:lstStyle/>
        <a:p>
          <a:endParaRPr lang="ro-RO"/>
        </a:p>
      </dgm:t>
    </dgm:pt>
    <dgm:pt modelId="{D8FD8D86-40C1-4F1F-B63B-6FC90143EB99}" type="sibTrans" cxnId="{5E0C11B5-E555-4AC9-B82C-ACDCF78AD64F}">
      <dgm:prSet/>
      <dgm:spPr/>
      <dgm:t>
        <a:bodyPr/>
        <a:lstStyle/>
        <a:p>
          <a:endParaRPr lang="ro-RO"/>
        </a:p>
      </dgm:t>
    </dgm:pt>
    <dgm:pt modelId="{CDF9FDBA-8A8D-4A39-8106-CFC4AB1315B1}">
      <dgm:prSet custT="1"/>
      <dgm:spPr/>
      <dgm:t>
        <a:bodyPr/>
        <a:lstStyle/>
        <a:p>
          <a:r>
            <a:rPr lang="ro-RO" sz="1200" dirty="0">
              <a:latin typeface="Cambria" panose="02040503050406030204" pitchFamily="18" charset="0"/>
              <a:ea typeface="Cambria" panose="02040503050406030204" pitchFamily="18" charset="0"/>
            </a:rPr>
            <a:t>- Cabinete școlare</a:t>
          </a:r>
        </a:p>
      </dgm:t>
    </dgm:pt>
    <dgm:pt modelId="{041283B1-FF11-4C55-910D-F6522AB34575}" type="parTrans" cxnId="{81E08CC0-381C-4708-A1DB-5A4D0236B2A4}">
      <dgm:prSet/>
      <dgm:spPr/>
      <dgm:t>
        <a:bodyPr/>
        <a:lstStyle/>
        <a:p>
          <a:endParaRPr lang="ro-RO"/>
        </a:p>
      </dgm:t>
    </dgm:pt>
    <dgm:pt modelId="{8D861968-D4FB-4C5B-BF15-A85C0B52564B}" type="sibTrans" cxnId="{81E08CC0-381C-4708-A1DB-5A4D0236B2A4}">
      <dgm:prSet/>
      <dgm:spPr/>
      <dgm:t>
        <a:bodyPr/>
        <a:lstStyle/>
        <a:p>
          <a:endParaRPr lang="ro-RO"/>
        </a:p>
      </dgm:t>
    </dgm:pt>
    <dgm:pt modelId="{273A580C-C5D2-483A-9976-5154CCB05BB8}" type="pres">
      <dgm:prSet presAssocID="{1301653E-635A-46A7-AC52-6241576B1240}" presName="linear" presStyleCnt="0">
        <dgm:presLayoutVars>
          <dgm:dir/>
          <dgm:animLvl val="lvl"/>
          <dgm:resizeHandles val="exact"/>
        </dgm:presLayoutVars>
      </dgm:prSet>
      <dgm:spPr/>
    </dgm:pt>
    <dgm:pt modelId="{257EB673-286D-4C5E-A412-00523F455A8F}" type="pres">
      <dgm:prSet presAssocID="{0C721246-D9FA-4432-8FE6-9FD0C434C0EB}" presName="parentLin" presStyleCnt="0"/>
      <dgm:spPr/>
    </dgm:pt>
    <dgm:pt modelId="{705F2A82-D9BB-4CA2-B06D-6ADE809A2D7A}" type="pres">
      <dgm:prSet presAssocID="{0C721246-D9FA-4432-8FE6-9FD0C434C0EB}" presName="parentLeftMargin" presStyleLbl="node1" presStyleIdx="0" presStyleCnt="6"/>
      <dgm:spPr/>
    </dgm:pt>
    <dgm:pt modelId="{E10E368A-8C54-40D8-A36D-E420DAD705D5}" type="pres">
      <dgm:prSet presAssocID="{0C721246-D9FA-4432-8FE6-9FD0C434C0EB}" presName="parentText" presStyleLbl="node1" presStyleIdx="0" presStyleCnt="6">
        <dgm:presLayoutVars>
          <dgm:chMax val="0"/>
          <dgm:bulletEnabled val="1"/>
        </dgm:presLayoutVars>
      </dgm:prSet>
      <dgm:spPr/>
    </dgm:pt>
    <dgm:pt modelId="{7D12B0CE-3D31-4562-B864-D95DA98DC258}" type="pres">
      <dgm:prSet presAssocID="{0C721246-D9FA-4432-8FE6-9FD0C434C0EB}" presName="negativeSpace" presStyleCnt="0"/>
      <dgm:spPr/>
    </dgm:pt>
    <dgm:pt modelId="{4125A553-44B2-42AE-9FB1-E2DC79443271}" type="pres">
      <dgm:prSet presAssocID="{0C721246-D9FA-4432-8FE6-9FD0C434C0EB}" presName="childText" presStyleLbl="conFgAcc1" presStyleIdx="0" presStyleCnt="6">
        <dgm:presLayoutVars>
          <dgm:bulletEnabled val="1"/>
        </dgm:presLayoutVars>
      </dgm:prSet>
      <dgm:spPr/>
    </dgm:pt>
    <dgm:pt modelId="{D4A945E8-DA46-4E8C-A87E-CFAD765644A4}" type="pres">
      <dgm:prSet presAssocID="{34F3C567-5486-4D40-A50C-633981D64806}" presName="spaceBetweenRectangles" presStyleCnt="0"/>
      <dgm:spPr/>
    </dgm:pt>
    <dgm:pt modelId="{7C0E33FD-0883-470D-AF1C-8E073B1F69E3}" type="pres">
      <dgm:prSet presAssocID="{9AF8A6E8-C2FC-4B4E-985E-A0894989A4CE}" presName="parentLin" presStyleCnt="0"/>
      <dgm:spPr/>
    </dgm:pt>
    <dgm:pt modelId="{AB0CB8B2-B5EC-4A63-94DE-4E6BCD712F63}" type="pres">
      <dgm:prSet presAssocID="{9AF8A6E8-C2FC-4B4E-985E-A0894989A4CE}" presName="parentLeftMargin" presStyleLbl="node1" presStyleIdx="0" presStyleCnt="6"/>
      <dgm:spPr/>
    </dgm:pt>
    <dgm:pt modelId="{F2FD1695-3085-4AF3-A9C5-B4B85290D2BA}" type="pres">
      <dgm:prSet presAssocID="{9AF8A6E8-C2FC-4B4E-985E-A0894989A4CE}" presName="parentText" presStyleLbl="node1" presStyleIdx="1" presStyleCnt="6">
        <dgm:presLayoutVars>
          <dgm:chMax val="0"/>
          <dgm:bulletEnabled val="1"/>
        </dgm:presLayoutVars>
      </dgm:prSet>
      <dgm:spPr/>
    </dgm:pt>
    <dgm:pt modelId="{5A84B031-2E27-45F7-B7AB-63E045A0447A}" type="pres">
      <dgm:prSet presAssocID="{9AF8A6E8-C2FC-4B4E-985E-A0894989A4CE}" presName="negativeSpace" presStyleCnt="0"/>
      <dgm:spPr/>
    </dgm:pt>
    <dgm:pt modelId="{FBF07B5D-BF78-4072-B29A-DF28A6DD2A76}" type="pres">
      <dgm:prSet presAssocID="{9AF8A6E8-C2FC-4B4E-985E-A0894989A4CE}" presName="childText" presStyleLbl="conFgAcc1" presStyleIdx="1" presStyleCnt="6">
        <dgm:presLayoutVars>
          <dgm:bulletEnabled val="1"/>
        </dgm:presLayoutVars>
      </dgm:prSet>
      <dgm:spPr/>
    </dgm:pt>
    <dgm:pt modelId="{35B074C9-1F07-47FF-86B0-DC84B73BBBD5}" type="pres">
      <dgm:prSet presAssocID="{0C5B9F65-3121-4B79-BD62-8E945DBB618B}" presName="spaceBetweenRectangles" presStyleCnt="0"/>
      <dgm:spPr/>
    </dgm:pt>
    <dgm:pt modelId="{6CDBA511-07DA-435E-B512-BF73A1B3BEB1}" type="pres">
      <dgm:prSet presAssocID="{4B968A91-E26D-44F2-BEA5-A4F7C8C1F8B8}" presName="parentLin" presStyleCnt="0"/>
      <dgm:spPr/>
    </dgm:pt>
    <dgm:pt modelId="{A3F3FC25-70A0-43C9-83A6-573908D5A5A1}" type="pres">
      <dgm:prSet presAssocID="{4B968A91-E26D-44F2-BEA5-A4F7C8C1F8B8}" presName="parentLeftMargin" presStyleLbl="node1" presStyleIdx="1" presStyleCnt="6"/>
      <dgm:spPr/>
    </dgm:pt>
    <dgm:pt modelId="{830EF970-F08E-4ABE-A01F-B02E6A5147BB}" type="pres">
      <dgm:prSet presAssocID="{4B968A91-E26D-44F2-BEA5-A4F7C8C1F8B8}" presName="parentText" presStyleLbl="node1" presStyleIdx="2" presStyleCnt="6">
        <dgm:presLayoutVars>
          <dgm:chMax val="0"/>
          <dgm:bulletEnabled val="1"/>
        </dgm:presLayoutVars>
      </dgm:prSet>
      <dgm:spPr/>
    </dgm:pt>
    <dgm:pt modelId="{0CFC89E0-3716-4E43-BD26-F8B4CDC9ED29}" type="pres">
      <dgm:prSet presAssocID="{4B968A91-E26D-44F2-BEA5-A4F7C8C1F8B8}" presName="negativeSpace" presStyleCnt="0"/>
      <dgm:spPr/>
    </dgm:pt>
    <dgm:pt modelId="{04705AC7-FB56-4D6D-8DFE-8901303B8766}" type="pres">
      <dgm:prSet presAssocID="{4B968A91-E26D-44F2-BEA5-A4F7C8C1F8B8}" presName="childText" presStyleLbl="conFgAcc1" presStyleIdx="2" presStyleCnt="6">
        <dgm:presLayoutVars>
          <dgm:bulletEnabled val="1"/>
        </dgm:presLayoutVars>
      </dgm:prSet>
      <dgm:spPr/>
    </dgm:pt>
    <dgm:pt modelId="{98C983A9-8330-4123-9B9C-602E157AA009}" type="pres">
      <dgm:prSet presAssocID="{06D2D3DA-3A28-4962-89BC-6160962ED94B}" presName="spaceBetweenRectangles" presStyleCnt="0"/>
      <dgm:spPr/>
    </dgm:pt>
    <dgm:pt modelId="{38883501-92CF-4E9F-AC39-EC3AB90174DF}" type="pres">
      <dgm:prSet presAssocID="{7D7DAC58-4B39-469A-96EB-9CA3A63AD249}" presName="parentLin" presStyleCnt="0"/>
      <dgm:spPr/>
    </dgm:pt>
    <dgm:pt modelId="{72650C93-218A-4D5A-9F36-F459348ACF97}" type="pres">
      <dgm:prSet presAssocID="{7D7DAC58-4B39-469A-96EB-9CA3A63AD249}" presName="parentLeftMargin" presStyleLbl="node1" presStyleIdx="2" presStyleCnt="6"/>
      <dgm:spPr/>
    </dgm:pt>
    <dgm:pt modelId="{F8B6A83B-CA7E-4479-B08D-9F4AB326EC81}" type="pres">
      <dgm:prSet presAssocID="{7D7DAC58-4B39-469A-96EB-9CA3A63AD249}" presName="parentText" presStyleLbl="node1" presStyleIdx="3" presStyleCnt="6">
        <dgm:presLayoutVars>
          <dgm:chMax val="0"/>
          <dgm:bulletEnabled val="1"/>
        </dgm:presLayoutVars>
      </dgm:prSet>
      <dgm:spPr/>
    </dgm:pt>
    <dgm:pt modelId="{907961CF-A636-4FA8-8A29-ADD3B1172E2B}" type="pres">
      <dgm:prSet presAssocID="{7D7DAC58-4B39-469A-96EB-9CA3A63AD249}" presName="negativeSpace" presStyleCnt="0"/>
      <dgm:spPr/>
    </dgm:pt>
    <dgm:pt modelId="{2CDCD048-0E91-43ED-891E-7DFF4F7105C9}" type="pres">
      <dgm:prSet presAssocID="{7D7DAC58-4B39-469A-96EB-9CA3A63AD249}" presName="childText" presStyleLbl="conFgAcc1" presStyleIdx="3" presStyleCnt="6">
        <dgm:presLayoutVars>
          <dgm:bulletEnabled val="1"/>
        </dgm:presLayoutVars>
      </dgm:prSet>
      <dgm:spPr/>
    </dgm:pt>
    <dgm:pt modelId="{77E73ACF-C3DC-495C-8C2D-776D910990A3}" type="pres">
      <dgm:prSet presAssocID="{24CDD9E9-0F9C-4D28-AB76-85B67D972C4E}" presName="spaceBetweenRectangles" presStyleCnt="0"/>
      <dgm:spPr/>
    </dgm:pt>
    <dgm:pt modelId="{E45BB84B-0982-4AA8-A455-81D884D4B81F}" type="pres">
      <dgm:prSet presAssocID="{A92F4CAB-95EE-4350-B8BD-13A618E7541A}" presName="parentLin" presStyleCnt="0"/>
      <dgm:spPr/>
    </dgm:pt>
    <dgm:pt modelId="{F85BE50C-936F-40EA-BFEF-E471F32377CA}" type="pres">
      <dgm:prSet presAssocID="{A92F4CAB-95EE-4350-B8BD-13A618E7541A}" presName="parentLeftMargin" presStyleLbl="node1" presStyleIdx="3" presStyleCnt="6"/>
      <dgm:spPr/>
    </dgm:pt>
    <dgm:pt modelId="{2FFCE56C-6F58-4A53-88CA-1BF6550FE29B}" type="pres">
      <dgm:prSet presAssocID="{A92F4CAB-95EE-4350-B8BD-13A618E7541A}" presName="parentText" presStyleLbl="node1" presStyleIdx="4" presStyleCnt="6">
        <dgm:presLayoutVars>
          <dgm:chMax val="0"/>
          <dgm:bulletEnabled val="1"/>
        </dgm:presLayoutVars>
      </dgm:prSet>
      <dgm:spPr/>
    </dgm:pt>
    <dgm:pt modelId="{4F27D276-E5D5-4544-A0B7-2D0B9A6098CA}" type="pres">
      <dgm:prSet presAssocID="{A92F4CAB-95EE-4350-B8BD-13A618E7541A}" presName="negativeSpace" presStyleCnt="0"/>
      <dgm:spPr/>
    </dgm:pt>
    <dgm:pt modelId="{83CA6225-77C8-4844-AEDF-E56E8CC4C3EC}" type="pres">
      <dgm:prSet presAssocID="{A92F4CAB-95EE-4350-B8BD-13A618E7541A}" presName="childText" presStyleLbl="conFgAcc1" presStyleIdx="4" presStyleCnt="6">
        <dgm:presLayoutVars>
          <dgm:bulletEnabled val="1"/>
        </dgm:presLayoutVars>
      </dgm:prSet>
      <dgm:spPr/>
    </dgm:pt>
    <dgm:pt modelId="{A4499F2F-2626-4753-9CE2-44A74E4789DF}" type="pres">
      <dgm:prSet presAssocID="{D8FD8D86-40C1-4F1F-B63B-6FC90143EB99}" presName="spaceBetweenRectangles" presStyleCnt="0"/>
      <dgm:spPr/>
    </dgm:pt>
    <dgm:pt modelId="{5B2CB9AF-9304-43C8-9BB5-FE7C07480E96}" type="pres">
      <dgm:prSet presAssocID="{CDF9FDBA-8A8D-4A39-8106-CFC4AB1315B1}" presName="parentLin" presStyleCnt="0"/>
      <dgm:spPr/>
    </dgm:pt>
    <dgm:pt modelId="{E724041F-7D50-4F90-B536-B8CFD1C101EA}" type="pres">
      <dgm:prSet presAssocID="{CDF9FDBA-8A8D-4A39-8106-CFC4AB1315B1}" presName="parentLeftMargin" presStyleLbl="node1" presStyleIdx="4" presStyleCnt="6"/>
      <dgm:spPr/>
    </dgm:pt>
    <dgm:pt modelId="{5EB35914-D865-409B-83A1-356E921A82D4}" type="pres">
      <dgm:prSet presAssocID="{CDF9FDBA-8A8D-4A39-8106-CFC4AB1315B1}" presName="parentText" presStyleLbl="node1" presStyleIdx="5" presStyleCnt="6">
        <dgm:presLayoutVars>
          <dgm:chMax val="0"/>
          <dgm:bulletEnabled val="1"/>
        </dgm:presLayoutVars>
      </dgm:prSet>
      <dgm:spPr/>
    </dgm:pt>
    <dgm:pt modelId="{2CDC45F2-1AEF-473A-9724-5561FEC4ABE8}" type="pres">
      <dgm:prSet presAssocID="{CDF9FDBA-8A8D-4A39-8106-CFC4AB1315B1}" presName="negativeSpace" presStyleCnt="0"/>
      <dgm:spPr/>
    </dgm:pt>
    <dgm:pt modelId="{F3E713C5-8906-4288-9078-D43F689014D2}" type="pres">
      <dgm:prSet presAssocID="{CDF9FDBA-8A8D-4A39-8106-CFC4AB1315B1}" presName="childText" presStyleLbl="conFgAcc1" presStyleIdx="5" presStyleCnt="6">
        <dgm:presLayoutVars>
          <dgm:bulletEnabled val="1"/>
        </dgm:presLayoutVars>
      </dgm:prSet>
      <dgm:spPr/>
    </dgm:pt>
  </dgm:ptLst>
  <dgm:cxnLst>
    <dgm:cxn modelId="{33D67404-FD61-4747-BEB8-52428420AA4A}" srcId="{1301653E-635A-46A7-AC52-6241576B1240}" destId="{7D7DAC58-4B39-469A-96EB-9CA3A63AD249}" srcOrd="3" destOrd="0" parTransId="{3CFF36BE-D552-4247-A9A5-9D721053CE80}" sibTransId="{24CDD9E9-0F9C-4D28-AB76-85B67D972C4E}"/>
    <dgm:cxn modelId="{BEBF4211-ACE2-4052-9099-A09487D96266}" type="presOf" srcId="{0C721246-D9FA-4432-8FE6-9FD0C434C0EB}" destId="{E10E368A-8C54-40D8-A36D-E420DAD705D5}" srcOrd="1" destOrd="0" presId="urn:microsoft.com/office/officeart/2005/8/layout/list1"/>
    <dgm:cxn modelId="{647A8C15-79B5-4B1F-8470-44431001E8FC}" type="presOf" srcId="{4B968A91-E26D-44F2-BEA5-A4F7C8C1F8B8}" destId="{A3F3FC25-70A0-43C9-83A6-573908D5A5A1}" srcOrd="0" destOrd="0" presId="urn:microsoft.com/office/officeart/2005/8/layout/list1"/>
    <dgm:cxn modelId="{C0EEDC15-3820-4268-8FD2-99FF2A7354E9}" type="presOf" srcId="{9AF8A6E8-C2FC-4B4E-985E-A0894989A4CE}" destId="{F2FD1695-3085-4AF3-A9C5-B4B85290D2BA}" srcOrd="1" destOrd="0" presId="urn:microsoft.com/office/officeart/2005/8/layout/list1"/>
    <dgm:cxn modelId="{AD231722-3FFB-451B-AC01-E0170C0768D8}" srcId="{1301653E-635A-46A7-AC52-6241576B1240}" destId="{9AF8A6E8-C2FC-4B4E-985E-A0894989A4CE}" srcOrd="1" destOrd="0" parTransId="{9C5BCDBD-B2B2-4DDC-98DF-6B187C4B74B5}" sibTransId="{0C5B9F65-3121-4B79-BD62-8E945DBB618B}"/>
    <dgm:cxn modelId="{DA1DF55B-A786-4568-8AA3-037D1DA0432F}" type="presOf" srcId="{CDF9FDBA-8A8D-4A39-8106-CFC4AB1315B1}" destId="{5EB35914-D865-409B-83A1-356E921A82D4}" srcOrd="1" destOrd="0" presId="urn:microsoft.com/office/officeart/2005/8/layout/list1"/>
    <dgm:cxn modelId="{7A2F4A4C-2A37-469B-BE39-F85E6E40E7D6}" type="presOf" srcId="{7D7DAC58-4B39-469A-96EB-9CA3A63AD249}" destId="{F8B6A83B-CA7E-4479-B08D-9F4AB326EC81}" srcOrd="1" destOrd="0" presId="urn:microsoft.com/office/officeart/2005/8/layout/list1"/>
    <dgm:cxn modelId="{E6231E6E-3C36-462D-98E1-19F4AA5EDB57}" type="presOf" srcId="{4B968A91-E26D-44F2-BEA5-A4F7C8C1F8B8}" destId="{830EF970-F08E-4ABE-A01F-B02E6A5147BB}" srcOrd="1" destOrd="0" presId="urn:microsoft.com/office/officeart/2005/8/layout/list1"/>
    <dgm:cxn modelId="{2C7D8A96-9C95-4A8B-8F3E-CC626ADBBC12}" srcId="{1301653E-635A-46A7-AC52-6241576B1240}" destId="{4B968A91-E26D-44F2-BEA5-A4F7C8C1F8B8}" srcOrd="2" destOrd="0" parTransId="{48F991D8-A7E6-4708-A1DB-0D81B69C7AF0}" sibTransId="{06D2D3DA-3A28-4962-89BC-6160962ED94B}"/>
    <dgm:cxn modelId="{31267A99-04C1-4E00-8D3C-154FC3FD1541}" type="presOf" srcId="{7D7DAC58-4B39-469A-96EB-9CA3A63AD249}" destId="{72650C93-218A-4D5A-9F36-F459348ACF97}" srcOrd="0" destOrd="0" presId="urn:microsoft.com/office/officeart/2005/8/layout/list1"/>
    <dgm:cxn modelId="{5E0C11B5-E555-4AC9-B82C-ACDCF78AD64F}" srcId="{1301653E-635A-46A7-AC52-6241576B1240}" destId="{A92F4CAB-95EE-4350-B8BD-13A618E7541A}" srcOrd="4" destOrd="0" parTransId="{F13F56B2-5582-4D40-9C54-CAF780BF13D0}" sibTransId="{D8FD8D86-40C1-4F1F-B63B-6FC90143EB99}"/>
    <dgm:cxn modelId="{81E08CC0-381C-4708-A1DB-5A4D0236B2A4}" srcId="{1301653E-635A-46A7-AC52-6241576B1240}" destId="{CDF9FDBA-8A8D-4A39-8106-CFC4AB1315B1}" srcOrd="5" destOrd="0" parTransId="{041283B1-FF11-4C55-910D-F6522AB34575}" sibTransId="{8D861968-D4FB-4C5B-BF15-A85C0B52564B}"/>
    <dgm:cxn modelId="{8A7D30CC-BA21-44C7-A8B2-342E768D366A}" srcId="{1301653E-635A-46A7-AC52-6241576B1240}" destId="{0C721246-D9FA-4432-8FE6-9FD0C434C0EB}" srcOrd="0" destOrd="0" parTransId="{4E3A3C33-15A5-40ED-A6EB-B6699C71B657}" sibTransId="{34F3C567-5486-4D40-A50C-633981D64806}"/>
    <dgm:cxn modelId="{F2CE8ED4-1CFD-40BD-9884-C20BA6C75A33}" type="presOf" srcId="{CDF9FDBA-8A8D-4A39-8106-CFC4AB1315B1}" destId="{E724041F-7D50-4F90-B536-B8CFD1C101EA}" srcOrd="0" destOrd="0" presId="urn:microsoft.com/office/officeart/2005/8/layout/list1"/>
    <dgm:cxn modelId="{BECC3CD8-3C3E-4220-8D63-E54EF2AC930B}" type="presOf" srcId="{A92F4CAB-95EE-4350-B8BD-13A618E7541A}" destId="{F85BE50C-936F-40EA-BFEF-E471F32377CA}" srcOrd="0" destOrd="0" presId="urn:microsoft.com/office/officeart/2005/8/layout/list1"/>
    <dgm:cxn modelId="{DEE133EB-A38B-4EB4-BE0C-01864DE7D8AA}" type="presOf" srcId="{0C721246-D9FA-4432-8FE6-9FD0C434C0EB}" destId="{705F2A82-D9BB-4CA2-B06D-6ADE809A2D7A}" srcOrd="0" destOrd="0" presId="urn:microsoft.com/office/officeart/2005/8/layout/list1"/>
    <dgm:cxn modelId="{EE9B7CEB-31E5-4F57-BAE3-A6CAB89B65F7}" type="presOf" srcId="{9AF8A6E8-C2FC-4B4E-985E-A0894989A4CE}" destId="{AB0CB8B2-B5EC-4A63-94DE-4E6BCD712F63}" srcOrd="0" destOrd="0" presId="urn:microsoft.com/office/officeart/2005/8/layout/list1"/>
    <dgm:cxn modelId="{4AF220ED-9AF3-41B1-A647-D0358BB5A815}" type="presOf" srcId="{1301653E-635A-46A7-AC52-6241576B1240}" destId="{273A580C-C5D2-483A-9976-5154CCB05BB8}" srcOrd="0" destOrd="0" presId="urn:microsoft.com/office/officeart/2005/8/layout/list1"/>
    <dgm:cxn modelId="{AD0EE2ED-822A-43A9-B92D-61B62FEAC42F}" type="presOf" srcId="{A92F4CAB-95EE-4350-B8BD-13A618E7541A}" destId="{2FFCE56C-6F58-4A53-88CA-1BF6550FE29B}" srcOrd="1" destOrd="0" presId="urn:microsoft.com/office/officeart/2005/8/layout/list1"/>
    <dgm:cxn modelId="{1C009F9B-08E0-4CAB-8D5C-DA9A4AC578D4}" type="presParOf" srcId="{273A580C-C5D2-483A-9976-5154CCB05BB8}" destId="{257EB673-286D-4C5E-A412-00523F455A8F}" srcOrd="0" destOrd="0" presId="urn:microsoft.com/office/officeart/2005/8/layout/list1"/>
    <dgm:cxn modelId="{3E1C4A83-011B-4964-9814-6E20E766956F}" type="presParOf" srcId="{257EB673-286D-4C5E-A412-00523F455A8F}" destId="{705F2A82-D9BB-4CA2-B06D-6ADE809A2D7A}" srcOrd="0" destOrd="0" presId="urn:microsoft.com/office/officeart/2005/8/layout/list1"/>
    <dgm:cxn modelId="{18C0E95C-5BDD-439F-B2FD-604C31CDAC11}" type="presParOf" srcId="{257EB673-286D-4C5E-A412-00523F455A8F}" destId="{E10E368A-8C54-40D8-A36D-E420DAD705D5}" srcOrd="1" destOrd="0" presId="urn:microsoft.com/office/officeart/2005/8/layout/list1"/>
    <dgm:cxn modelId="{BFA98CA2-5347-4FC1-816F-BE0F7E2AC4B0}" type="presParOf" srcId="{273A580C-C5D2-483A-9976-5154CCB05BB8}" destId="{7D12B0CE-3D31-4562-B864-D95DA98DC258}" srcOrd="1" destOrd="0" presId="urn:microsoft.com/office/officeart/2005/8/layout/list1"/>
    <dgm:cxn modelId="{83A76B33-BAC8-4E9B-99DD-7D99176B6799}" type="presParOf" srcId="{273A580C-C5D2-483A-9976-5154CCB05BB8}" destId="{4125A553-44B2-42AE-9FB1-E2DC79443271}" srcOrd="2" destOrd="0" presId="urn:microsoft.com/office/officeart/2005/8/layout/list1"/>
    <dgm:cxn modelId="{1A076BA2-EB76-43E6-87A2-C735F0B75CAE}" type="presParOf" srcId="{273A580C-C5D2-483A-9976-5154CCB05BB8}" destId="{D4A945E8-DA46-4E8C-A87E-CFAD765644A4}" srcOrd="3" destOrd="0" presId="urn:microsoft.com/office/officeart/2005/8/layout/list1"/>
    <dgm:cxn modelId="{8304853E-108E-4DAC-AF91-24F3D4CF9339}" type="presParOf" srcId="{273A580C-C5D2-483A-9976-5154CCB05BB8}" destId="{7C0E33FD-0883-470D-AF1C-8E073B1F69E3}" srcOrd="4" destOrd="0" presId="urn:microsoft.com/office/officeart/2005/8/layout/list1"/>
    <dgm:cxn modelId="{59208433-973B-4C11-B037-1567C6C27C2A}" type="presParOf" srcId="{7C0E33FD-0883-470D-AF1C-8E073B1F69E3}" destId="{AB0CB8B2-B5EC-4A63-94DE-4E6BCD712F63}" srcOrd="0" destOrd="0" presId="urn:microsoft.com/office/officeart/2005/8/layout/list1"/>
    <dgm:cxn modelId="{1811C6E9-CFE3-4020-AEB3-FF01A385BF1D}" type="presParOf" srcId="{7C0E33FD-0883-470D-AF1C-8E073B1F69E3}" destId="{F2FD1695-3085-4AF3-A9C5-B4B85290D2BA}" srcOrd="1" destOrd="0" presId="urn:microsoft.com/office/officeart/2005/8/layout/list1"/>
    <dgm:cxn modelId="{18898A45-A8B7-48A1-9E63-9AB8AB90D8F6}" type="presParOf" srcId="{273A580C-C5D2-483A-9976-5154CCB05BB8}" destId="{5A84B031-2E27-45F7-B7AB-63E045A0447A}" srcOrd="5" destOrd="0" presId="urn:microsoft.com/office/officeart/2005/8/layout/list1"/>
    <dgm:cxn modelId="{B0CA3D64-735F-4DA7-9934-7069AD45EFEC}" type="presParOf" srcId="{273A580C-C5D2-483A-9976-5154CCB05BB8}" destId="{FBF07B5D-BF78-4072-B29A-DF28A6DD2A76}" srcOrd="6" destOrd="0" presId="urn:microsoft.com/office/officeart/2005/8/layout/list1"/>
    <dgm:cxn modelId="{C3CFAB67-2234-4DBA-A3F9-DE9469949EB3}" type="presParOf" srcId="{273A580C-C5D2-483A-9976-5154CCB05BB8}" destId="{35B074C9-1F07-47FF-86B0-DC84B73BBBD5}" srcOrd="7" destOrd="0" presId="urn:microsoft.com/office/officeart/2005/8/layout/list1"/>
    <dgm:cxn modelId="{76E70702-6353-4F2F-8A36-734E35D12054}" type="presParOf" srcId="{273A580C-C5D2-483A-9976-5154CCB05BB8}" destId="{6CDBA511-07DA-435E-B512-BF73A1B3BEB1}" srcOrd="8" destOrd="0" presId="urn:microsoft.com/office/officeart/2005/8/layout/list1"/>
    <dgm:cxn modelId="{288191BA-E70C-45D8-99EB-E8BA7DDEB578}" type="presParOf" srcId="{6CDBA511-07DA-435E-B512-BF73A1B3BEB1}" destId="{A3F3FC25-70A0-43C9-83A6-573908D5A5A1}" srcOrd="0" destOrd="0" presId="urn:microsoft.com/office/officeart/2005/8/layout/list1"/>
    <dgm:cxn modelId="{A3306874-8DA3-442C-AF93-467941E019DE}" type="presParOf" srcId="{6CDBA511-07DA-435E-B512-BF73A1B3BEB1}" destId="{830EF970-F08E-4ABE-A01F-B02E6A5147BB}" srcOrd="1" destOrd="0" presId="urn:microsoft.com/office/officeart/2005/8/layout/list1"/>
    <dgm:cxn modelId="{7A7C91CB-8680-41E1-9E20-6FB3393AE4F7}" type="presParOf" srcId="{273A580C-C5D2-483A-9976-5154CCB05BB8}" destId="{0CFC89E0-3716-4E43-BD26-F8B4CDC9ED29}" srcOrd="9" destOrd="0" presId="urn:microsoft.com/office/officeart/2005/8/layout/list1"/>
    <dgm:cxn modelId="{D197366E-678E-4F7C-B22F-6CB4C5500F05}" type="presParOf" srcId="{273A580C-C5D2-483A-9976-5154CCB05BB8}" destId="{04705AC7-FB56-4D6D-8DFE-8901303B8766}" srcOrd="10" destOrd="0" presId="urn:microsoft.com/office/officeart/2005/8/layout/list1"/>
    <dgm:cxn modelId="{1BFD1BE9-DBEF-417E-8E06-7ACBFC25ACAE}" type="presParOf" srcId="{273A580C-C5D2-483A-9976-5154CCB05BB8}" destId="{98C983A9-8330-4123-9B9C-602E157AA009}" srcOrd="11" destOrd="0" presId="urn:microsoft.com/office/officeart/2005/8/layout/list1"/>
    <dgm:cxn modelId="{E2936F7E-9DB4-47A7-8CEB-D1E7EA142777}" type="presParOf" srcId="{273A580C-C5D2-483A-9976-5154CCB05BB8}" destId="{38883501-92CF-4E9F-AC39-EC3AB90174DF}" srcOrd="12" destOrd="0" presId="urn:microsoft.com/office/officeart/2005/8/layout/list1"/>
    <dgm:cxn modelId="{1EA84418-710B-4DBA-BD71-F2257CD5F594}" type="presParOf" srcId="{38883501-92CF-4E9F-AC39-EC3AB90174DF}" destId="{72650C93-218A-4D5A-9F36-F459348ACF97}" srcOrd="0" destOrd="0" presId="urn:microsoft.com/office/officeart/2005/8/layout/list1"/>
    <dgm:cxn modelId="{D66AD4CD-D394-43E6-B10E-8172ABABB31D}" type="presParOf" srcId="{38883501-92CF-4E9F-AC39-EC3AB90174DF}" destId="{F8B6A83B-CA7E-4479-B08D-9F4AB326EC81}" srcOrd="1" destOrd="0" presId="urn:microsoft.com/office/officeart/2005/8/layout/list1"/>
    <dgm:cxn modelId="{5DA9D914-AE72-4BC5-923D-68107166C118}" type="presParOf" srcId="{273A580C-C5D2-483A-9976-5154CCB05BB8}" destId="{907961CF-A636-4FA8-8A29-ADD3B1172E2B}" srcOrd="13" destOrd="0" presId="urn:microsoft.com/office/officeart/2005/8/layout/list1"/>
    <dgm:cxn modelId="{23602A40-31D6-4688-9FE3-86F15AA47395}" type="presParOf" srcId="{273A580C-C5D2-483A-9976-5154CCB05BB8}" destId="{2CDCD048-0E91-43ED-891E-7DFF4F7105C9}" srcOrd="14" destOrd="0" presId="urn:microsoft.com/office/officeart/2005/8/layout/list1"/>
    <dgm:cxn modelId="{69F45172-E664-491A-AC73-EF6D1FF4C0B3}" type="presParOf" srcId="{273A580C-C5D2-483A-9976-5154CCB05BB8}" destId="{77E73ACF-C3DC-495C-8C2D-776D910990A3}" srcOrd="15" destOrd="0" presId="urn:microsoft.com/office/officeart/2005/8/layout/list1"/>
    <dgm:cxn modelId="{258041C5-B9D8-4EBF-BB19-04242E735BE3}" type="presParOf" srcId="{273A580C-C5D2-483A-9976-5154CCB05BB8}" destId="{E45BB84B-0982-4AA8-A455-81D884D4B81F}" srcOrd="16" destOrd="0" presId="urn:microsoft.com/office/officeart/2005/8/layout/list1"/>
    <dgm:cxn modelId="{6D1D3A69-F1C3-4BD8-98DE-2C9E354E3FB7}" type="presParOf" srcId="{E45BB84B-0982-4AA8-A455-81D884D4B81F}" destId="{F85BE50C-936F-40EA-BFEF-E471F32377CA}" srcOrd="0" destOrd="0" presId="urn:microsoft.com/office/officeart/2005/8/layout/list1"/>
    <dgm:cxn modelId="{2C89FCA0-DEA5-4AA9-BD21-80526A71A8B6}" type="presParOf" srcId="{E45BB84B-0982-4AA8-A455-81D884D4B81F}" destId="{2FFCE56C-6F58-4A53-88CA-1BF6550FE29B}" srcOrd="1" destOrd="0" presId="urn:microsoft.com/office/officeart/2005/8/layout/list1"/>
    <dgm:cxn modelId="{AD59D429-768D-458B-B5DB-789268D826EC}" type="presParOf" srcId="{273A580C-C5D2-483A-9976-5154CCB05BB8}" destId="{4F27D276-E5D5-4544-A0B7-2D0B9A6098CA}" srcOrd="17" destOrd="0" presId="urn:microsoft.com/office/officeart/2005/8/layout/list1"/>
    <dgm:cxn modelId="{5FC4733F-4AD1-4E66-BE3C-79D06F8BDB08}" type="presParOf" srcId="{273A580C-C5D2-483A-9976-5154CCB05BB8}" destId="{83CA6225-77C8-4844-AEDF-E56E8CC4C3EC}" srcOrd="18" destOrd="0" presId="urn:microsoft.com/office/officeart/2005/8/layout/list1"/>
    <dgm:cxn modelId="{C1824D1B-A26A-4E8F-847B-6D68562AC980}" type="presParOf" srcId="{273A580C-C5D2-483A-9976-5154CCB05BB8}" destId="{A4499F2F-2626-4753-9CE2-44A74E4789DF}" srcOrd="19" destOrd="0" presId="urn:microsoft.com/office/officeart/2005/8/layout/list1"/>
    <dgm:cxn modelId="{F89C8636-7068-47B1-B411-EC23521405E7}" type="presParOf" srcId="{273A580C-C5D2-483A-9976-5154CCB05BB8}" destId="{5B2CB9AF-9304-43C8-9BB5-FE7C07480E96}" srcOrd="20" destOrd="0" presId="urn:microsoft.com/office/officeart/2005/8/layout/list1"/>
    <dgm:cxn modelId="{696A97AB-78A9-426E-A2FD-88E0FCD20972}" type="presParOf" srcId="{5B2CB9AF-9304-43C8-9BB5-FE7C07480E96}" destId="{E724041F-7D50-4F90-B536-B8CFD1C101EA}" srcOrd="0" destOrd="0" presId="urn:microsoft.com/office/officeart/2005/8/layout/list1"/>
    <dgm:cxn modelId="{664EC189-61B5-479D-843A-62FD459E2E4D}" type="presParOf" srcId="{5B2CB9AF-9304-43C8-9BB5-FE7C07480E96}" destId="{5EB35914-D865-409B-83A1-356E921A82D4}" srcOrd="1" destOrd="0" presId="urn:microsoft.com/office/officeart/2005/8/layout/list1"/>
    <dgm:cxn modelId="{27218A13-41B0-478F-8F3E-131499E90E10}" type="presParOf" srcId="{273A580C-C5D2-483A-9976-5154CCB05BB8}" destId="{2CDC45F2-1AEF-473A-9724-5561FEC4ABE8}" srcOrd="21" destOrd="0" presId="urn:microsoft.com/office/officeart/2005/8/layout/list1"/>
    <dgm:cxn modelId="{094B3F93-D0E6-46FE-8651-7C8130A24820}" type="presParOf" srcId="{273A580C-C5D2-483A-9976-5154CCB05BB8}" destId="{F3E713C5-8906-4288-9078-D43F689014D2}" srcOrd="22"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487435-6ACF-4B75-BDCF-8BAA40B2FFC9}"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ro-RO"/>
        </a:p>
      </dgm:t>
    </dgm:pt>
    <dgm:pt modelId="{981501E6-3D85-44E5-B47F-30A503810E1F}">
      <dgm:prSet custT="1"/>
      <dgm:spPr/>
      <dgm:t>
        <a:bodyPr/>
        <a:lstStyle/>
        <a:p>
          <a:r>
            <a:rPr lang="ro-RO" sz="1600" dirty="0">
              <a:solidFill>
                <a:schemeClr val="tx1"/>
              </a:solidFill>
              <a:latin typeface="Cambria" panose="02040503050406030204" pitchFamily="18" charset="0"/>
              <a:ea typeface="Cambria" panose="02040503050406030204" pitchFamily="18" charset="0"/>
            </a:rPr>
            <a:t>Compartiment resurse umane</a:t>
          </a:r>
        </a:p>
      </dgm:t>
    </dgm:pt>
    <dgm:pt modelId="{1A1A2494-9740-42CC-8779-7AD8D1E54B5F}" type="parTrans" cxnId="{31AC91AA-AA38-415C-BC69-BCC6C1027DB4}">
      <dgm:prSet/>
      <dgm:spPr/>
      <dgm:t>
        <a:bodyPr/>
        <a:lstStyle/>
        <a:p>
          <a:endParaRPr lang="ro-RO" sz="1600"/>
        </a:p>
      </dgm:t>
    </dgm:pt>
    <dgm:pt modelId="{B3DE6989-0180-460E-B418-8D9BD90CB989}" type="sibTrans" cxnId="{31AC91AA-AA38-415C-BC69-BCC6C1027DB4}">
      <dgm:prSet/>
      <dgm:spPr/>
      <dgm:t>
        <a:bodyPr/>
        <a:lstStyle/>
        <a:p>
          <a:endParaRPr lang="ro-RO" sz="1600"/>
        </a:p>
      </dgm:t>
    </dgm:pt>
    <dgm:pt modelId="{2553E6EA-BD79-4BB4-9350-093C6F4AA9F5}">
      <dgm:prSet custT="1"/>
      <dgm:spPr/>
      <dgm:t>
        <a:bodyPr/>
        <a:lstStyle/>
        <a:p>
          <a:r>
            <a:rPr lang="ro-RO" sz="1600" dirty="0">
              <a:solidFill>
                <a:schemeClr val="tx1"/>
              </a:solidFill>
              <a:latin typeface="Cambria" panose="02040503050406030204" pitchFamily="18" charset="0"/>
              <a:ea typeface="Cambria" panose="02040503050406030204" pitchFamily="18" charset="0"/>
            </a:rPr>
            <a:t>Compartiment de monitorizare a asistenților personali</a:t>
          </a:r>
        </a:p>
      </dgm:t>
    </dgm:pt>
    <dgm:pt modelId="{A2E7FA86-587A-4874-8B0D-69C2596567AB}" type="parTrans" cxnId="{07821B77-DCC8-4AAF-9CA7-F255DAE47469}">
      <dgm:prSet/>
      <dgm:spPr/>
      <dgm:t>
        <a:bodyPr/>
        <a:lstStyle/>
        <a:p>
          <a:endParaRPr lang="ro-RO" sz="1600"/>
        </a:p>
      </dgm:t>
    </dgm:pt>
    <dgm:pt modelId="{F8AFF2AD-3FB8-4B62-985E-554E6DC86C06}" type="sibTrans" cxnId="{07821B77-DCC8-4AAF-9CA7-F255DAE47469}">
      <dgm:prSet/>
      <dgm:spPr/>
      <dgm:t>
        <a:bodyPr/>
        <a:lstStyle/>
        <a:p>
          <a:endParaRPr lang="ro-RO" sz="1600"/>
        </a:p>
      </dgm:t>
    </dgm:pt>
    <dgm:pt modelId="{78EFA46E-F9F5-448D-9C6A-44FF36BAD70B}" type="pres">
      <dgm:prSet presAssocID="{79487435-6ACF-4B75-BDCF-8BAA40B2FFC9}" presName="Name0" presStyleCnt="0">
        <dgm:presLayoutVars>
          <dgm:chMax val="7"/>
          <dgm:chPref val="7"/>
          <dgm:dir/>
          <dgm:animLvl val="lvl"/>
        </dgm:presLayoutVars>
      </dgm:prSet>
      <dgm:spPr/>
    </dgm:pt>
    <dgm:pt modelId="{45E5C6B3-ABA5-400C-9BBD-C79B0394E3A9}" type="pres">
      <dgm:prSet presAssocID="{981501E6-3D85-44E5-B47F-30A503810E1F}" presName="Accent1" presStyleCnt="0"/>
      <dgm:spPr/>
    </dgm:pt>
    <dgm:pt modelId="{444C985E-4681-4DD3-974E-671AD1C3EC9A}" type="pres">
      <dgm:prSet presAssocID="{981501E6-3D85-44E5-B47F-30A503810E1F}" presName="Accent" presStyleLbl="node1" presStyleIdx="0" presStyleCnt="2"/>
      <dgm:spPr/>
    </dgm:pt>
    <dgm:pt modelId="{6D12D207-5104-49BF-A8F3-EBDD858B6ACE}" type="pres">
      <dgm:prSet presAssocID="{981501E6-3D85-44E5-B47F-30A503810E1F}" presName="Parent1" presStyleLbl="revTx" presStyleIdx="0" presStyleCnt="2">
        <dgm:presLayoutVars>
          <dgm:chMax val="1"/>
          <dgm:chPref val="1"/>
          <dgm:bulletEnabled val="1"/>
        </dgm:presLayoutVars>
      </dgm:prSet>
      <dgm:spPr/>
    </dgm:pt>
    <dgm:pt modelId="{4159F679-864E-4EEC-8386-FC5E0B978042}" type="pres">
      <dgm:prSet presAssocID="{2553E6EA-BD79-4BB4-9350-093C6F4AA9F5}" presName="Accent2" presStyleCnt="0"/>
      <dgm:spPr/>
    </dgm:pt>
    <dgm:pt modelId="{6778FA1C-E399-4C30-8625-120D62480A07}" type="pres">
      <dgm:prSet presAssocID="{2553E6EA-BD79-4BB4-9350-093C6F4AA9F5}" presName="Accent" presStyleLbl="node1" presStyleIdx="1" presStyleCnt="2"/>
      <dgm:spPr/>
    </dgm:pt>
    <dgm:pt modelId="{3ADC3FC9-5D04-425D-882D-04BE6464C2BD}" type="pres">
      <dgm:prSet presAssocID="{2553E6EA-BD79-4BB4-9350-093C6F4AA9F5}" presName="Parent2" presStyleLbl="revTx" presStyleIdx="1" presStyleCnt="2">
        <dgm:presLayoutVars>
          <dgm:chMax val="1"/>
          <dgm:chPref val="1"/>
          <dgm:bulletEnabled val="1"/>
        </dgm:presLayoutVars>
      </dgm:prSet>
      <dgm:spPr/>
    </dgm:pt>
  </dgm:ptLst>
  <dgm:cxnLst>
    <dgm:cxn modelId="{622CB855-DD27-4265-9E8D-93E54A5C811E}" type="presOf" srcId="{79487435-6ACF-4B75-BDCF-8BAA40B2FFC9}" destId="{78EFA46E-F9F5-448D-9C6A-44FF36BAD70B}" srcOrd="0" destOrd="0" presId="urn:microsoft.com/office/officeart/2009/layout/CircleArrowProcess"/>
    <dgm:cxn modelId="{07821B77-DCC8-4AAF-9CA7-F255DAE47469}" srcId="{79487435-6ACF-4B75-BDCF-8BAA40B2FFC9}" destId="{2553E6EA-BD79-4BB4-9350-093C6F4AA9F5}" srcOrd="1" destOrd="0" parTransId="{A2E7FA86-587A-4874-8B0D-69C2596567AB}" sibTransId="{F8AFF2AD-3FB8-4B62-985E-554E6DC86C06}"/>
    <dgm:cxn modelId="{708C4BAA-C732-49B0-8A60-F3C1C1494E17}" type="presOf" srcId="{981501E6-3D85-44E5-B47F-30A503810E1F}" destId="{6D12D207-5104-49BF-A8F3-EBDD858B6ACE}" srcOrd="0" destOrd="0" presId="urn:microsoft.com/office/officeart/2009/layout/CircleArrowProcess"/>
    <dgm:cxn modelId="{31AC91AA-AA38-415C-BC69-BCC6C1027DB4}" srcId="{79487435-6ACF-4B75-BDCF-8BAA40B2FFC9}" destId="{981501E6-3D85-44E5-B47F-30A503810E1F}" srcOrd="0" destOrd="0" parTransId="{1A1A2494-9740-42CC-8779-7AD8D1E54B5F}" sibTransId="{B3DE6989-0180-460E-B418-8D9BD90CB989}"/>
    <dgm:cxn modelId="{52D871B9-2AD8-4DB4-B43D-5F31E1CC2FF7}" type="presOf" srcId="{2553E6EA-BD79-4BB4-9350-093C6F4AA9F5}" destId="{3ADC3FC9-5D04-425D-882D-04BE6464C2BD}" srcOrd="0" destOrd="0" presId="urn:microsoft.com/office/officeart/2009/layout/CircleArrowProcess"/>
    <dgm:cxn modelId="{50D0EBBD-197E-479F-B98C-4E53C72877C5}" type="presParOf" srcId="{78EFA46E-F9F5-448D-9C6A-44FF36BAD70B}" destId="{45E5C6B3-ABA5-400C-9BBD-C79B0394E3A9}" srcOrd="0" destOrd="0" presId="urn:microsoft.com/office/officeart/2009/layout/CircleArrowProcess"/>
    <dgm:cxn modelId="{97C04F19-A86A-408B-A7AF-DE37AFA5DDF5}" type="presParOf" srcId="{45E5C6B3-ABA5-400C-9BBD-C79B0394E3A9}" destId="{444C985E-4681-4DD3-974E-671AD1C3EC9A}" srcOrd="0" destOrd="0" presId="urn:microsoft.com/office/officeart/2009/layout/CircleArrowProcess"/>
    <dgm:cxn modelId="{C10F834A-014F-4AA6-BAED-D3F621892FBF}" type="presParOf" srcId="{78EFA46E-F9F5-448D-9C6A-44FF36BAD70B}" destId="{6D12D207-5104-49BF-A8F3-EBDD858B6ACE}" srcOrd="1" destOrd="0" presId="urn:microsoft.com/office/officeart/2009/layout/CircleArrowProcess"/>
    <dgm:cxn modelId="{2B62A95E-92F5-4A65-B6D6-B961D73434F2}" type="presParOf" srcId="{78EFA46E-F9F5-448D-9C6A-44FF36BAD70B}" destId="{4159F679-864E-4EEC-8386-FC5E0B978042}" srcOrd="2" destOrd="0" presId="urn:microsoft.com/office/officeart/2009/layout/CircleArrowProcess"/>
    <dgm:cxn modelId="{08E9A558-5C58-444D-BADD-36A44F6274E3}" type="presParOf" srcId="{4159F679-864E-4EEC-8386-FC5E0B978042}" destId="{6778FA1C-E399-4C30-8625-120D62480A07}" srcOrd="0" destOrd="0" presId="urn:microsoft.com/office/officeart/2009/layout/CircleArrowProcess"/>
    <dgm:cxn modelId="{1AC33938-C94A-423A-BA18-496DABE147AF}" type="presParOf" srcId="{78EFA46E-F9F5-448D-9C6A-44FF36BAD70B}" destId="{3ADC3FC9-5D04-425D-882D-04BE6464C2BD}" srcOrd="3"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A22F28-B546-446E-9996-BB08BCC87F30}" type="doc">
      <dgm:prSet loTypeId="urn:microsoft.com/office/officeart/2005/8/layout/cycle6" loCatId="relationship" qsTypeId="urn:microsoft.com/office/officeart/2005/8/quickstyle/3d5" qsCatId="3D" csTypeId="urn:microsoft.com/office/officeart/2005/8/colors/accent1_2" csCatId="accent1" phldr="1"/>
      <dgm:spPr/>
      <dgm:t>
        <a:bodyPr/>
        <a:lstStyle/>
        <a:p>
          <a:endParaRPr lang="ro-RO"/>
        </a:p>
      </dgm:t>
    </dgm:pt>
    <dgm:pt modelId="{7AF6710C-8FEA-4D1D-87A2-739EA5820A74}">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Centrul de zi pentru copii ”</a:t>
          </a:r>
          <a:r>
            <a:rPr lang="ro-RO" dirty="0" err="1">
              <a:solidFill>
                <a:schemeClr val="tx1"/>
              </a:solidFill>
            </a:rPr>
            <a:t>Jurjac</a:t>
          </a:r>
          <a:r>
            <a:rPr lang="ro-RO" dirty="0">
              <a:solidFill>
                <a:schemeClr val="tx1"/>
              </a:solidFill>
            </a:rPr>
            <a:t>”</a:t>
          </a:r>
        </a:p>
      </dgm:t>
    </dgm:pt>
    <dgm:pt modelId="{8FB1748D-38C0-478E-AE24-9302081E7137}" type="parTrans" cxnId="{D4DA7DBC-B3E6-4208-B0E5-BC148F3BEFD9}">
      <dgm:prSet/>
      <dgm:spPr/>
      <dgm:t>
        <a:bodyPr/>
        <a:lstStyle/>
        <a:p>
          <a:endParaRPr lang="ro-RO"/>
        </a:p>
      </dgm:t>
    </dgm:pt>
    <dgm:pt modelId="{B331D736-F5F9-4073-BC48-E163E2D475FA}" type="sibTrans" cxnId="{D4DA7DBC-B3E6-4208-B0E5-BC148F3BEFD9}">
      <dgm:prSet/>
      <dgm:spPr/>
      <dgm:t>
        <a:bodyPr/>
        <a:lstStyle/>
        <a:p>
          <a:endParaRPr lang="ro-RO"/>
        </a:p>
      </dgm:t>
    </dgm:pt>
    <dgm:pt modelId="{84D1C784-4B08-42F9-A86A-5CD6B30F6705}">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Centrul de zi pentru copiii și tinerii cu dizabilități</a:t>
          </a:r>
        </a:p>
      </dgm:t>
    </dgm:pt>
    <dgm:pt modelId="{5DBC986D-BB11-474B-9A8F-3FED974FC99A}" type="parTrans" cxnId="{44EF3BBD-F36A-4AEA-89EC-8A2F3D1117B6}">
      <dgm:prSet/>
      <dgm:spPr/>
      <dgm:t>
        <a:bodyPr/>
        <a:lstStyle/>
        <a:p>
          <a:endParaRPr lang="ro-RO"/>
        </a:p>
      </dgm:t>
    </dgm:pt>
    <dgm:pt modelId="{A9EA4F37-C88A-4BA1-912E-EAC0BEA71BFE}" type="sibTrans" cxnId="{44EF3BBD-F36A-4AEA-89EC-8A2F3D1117B6}">
      <dgm:prSet/>
      <dgm:spPr/>
      <dgm:t>
        <a:bodyPr/>
        <a:lstStyle/>
        <a:p>
          <a:endParaRPr lang="ro-RO"/>
        </a:p>
      </dgm:t>
    </dgm:pt>
    <dgm:pt modelId="{523FBCEE-7B86-49E3-A55B-5A6914A6CE7B}">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Cantina de ajutor social</a:t>
          </a:r>
        </a:p>
      </dgm:t>
    </dgm:pt>
    <dgm:pt modelId="{15D9540A-3347-4395-BA74-EB8F37F40E61}" type="parTrans" cxnId="{B75C62E3-5224-40DD-AB77-594E05484FC5}">
      <dgm:prSet/>
      <dgm:spPr/>
      <dgm:t>
        <a:bodyPr/>
        <a:lstStyle/>
        <a:p>
          <a:endParaRPr lang="ro-RO"/>
        </a:p>
      </dgm:t>
    </dgm:pt>
    <dgm:pt modelId="{1113797D-9640-4478-AA7A-E93AAAA0C5EB}" type="sibTrans" cxnId="{B75C62E3-5224-40DD-AB77-594E05484FC5}">
      <dgm:prSet/>
      <dgm:spPr/>
      <dgm:t>
        <a:bodyPr/>
        <a:lstStyle/>
        <a:p>
          <a:endParaRPr lang="ro-RO"/>
        </a:p>
      </dgm:t>
    </dgm:pt>
    <dgm:pt modelId="{51CE2C3C-DA8A-4BF9-A6BC-3A224A8136DD}">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Centrul comunitar integrat</a:t>
          </a:r>
        </a:p>
      </dgm:t>
    </dgm:pt>
    <dgm:pt modelId="{BD3060DC-3F15-40D7-9B42-DB7001C1B00F}" type="parTrans" cxnId="{08A9E794-DE2D-49F6-B901-12DA999CCACE}">
      <dgm:prSet/>
      <dgm:spPr/>
      <dgm:t>
        <a:bodyPr/>
        <a:lstStyle/>
        <a:p>
          <a:endParaRPr lang="ro-RO"/>
        </a:p>
      </dgm:t>
    </dgm:pt>
    <dgm:pt modelId="{05C03878-1942-4320-8FD0-82D536269DB8}" type="sibTrans" cxnId="{08A9E794-DE2D-49F6-B901-12DA999CCACE}">
      <dgm:prSet/>
      <dgm:spPr/>
      <dgm:t>
        <a:bodyPr/>
        <a:lstStyle/>
        <a:p>
          <a:endParaRPr lang="ro-RO"/>
        </a:p>
      </dgm:t>
    </dgm:pt>
    <dgm:pt modelId="{A0B2F023-5FBD-4D64-87FE-260C3C36EF95}">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Unitatea de </a:t>
          </a:r>
          <a:r>
            <a:rPr lang="ro-RO" dirty="0" err="1">
              <a:solidFill>
                <a:schemeClr val="tx1"/>
              </a:solidFill>
            </a:rPr>
            <a:t>ingrijiri</a:t>
          </a:r>
          <a:r>
            <a:rPr lang="ro-RO" dirty="0">
              <a:solidFill>
                <a:schemeClr val="tx1"/>
              </a:solidFill>
            </a:rPr>
            <a:t> la domiciliu persoane vârstnice</a:t>
          </a:r>
        </a:p>
      </dgm:t>
    </dgm:pt>
    <dgm:pt modelId="{A2976ABA-EBB8-4D21-88EF-AEA5A687998B}" type="parTrans" cxnId="{287504FA-7DC2-4A28-AD32-8385F1C26699}">
      <dgm:prSet/>
      <dgm:spPr/>
      <dgm:t>
        <a:bodyPr/>
        <a:lstStyle/>
        <a:p>
          <a:endParaRPr lang="ro-RO"/>
        </a:p>
      </dgm:t>
    </dgm:pt>
    <dgm:pt modelId="{E9682D6B-A4D9-4EA6-9098-B852AA94E8CE}" type="sibTrans" cxnId="{287504FA-7DC2-4A28-AD32-8385F1C26699}">
      <dgm:prSet/>
      <dgm:spPr/>
      <dgm:t>
        <a:bodyPr/>
        <a:lstStyle/>
        <a:p>
          <a:endParaRPr lang="ro-RO"/>
        </a:p>
      </dgm:t>
    </dgm:pt>
    <dgm:pt modelId="{CDAB8945-FE4C-4176-8209-FB3D9D2512D0}">
      <dgm:prSet/>
      <dgm:spPr>
        <a:solidFill>
          <a:schemeClr val="tx1">
            <a:lumMod val="10000"/>
            <a:lumOff val="90000"/>
          </a:schemeClr>
        </a:solidFill>
        <a:ln>
          <a:solidFill>
            <a:schemeClr val="tx1">
              <a:lumMod val="50000"/>
              <a:lumOff val="50000"/>
            </a:schemeClr>
          </a:solidFill>
        </a:ln>
      </dgm:spPr>
      <dgm:t>
        <a:bodyPr/>
        <a:lstStyle/>
        <a:p>
          <a:r>
            <a:rPr lang="ro-RO" dirty="0">
              <a:solidFill>
                <a:schemeClr val="tx1"/>
              </a:solidFill>
            </a:rPr>
            <a:t>Centrul de zi pentru persoane vârstnice</a:t>
          </a:r>
        </a:p>
      </dgm:t>
    </dgm:pt>
    <dgm:pt modelId="{CA1F4F9E-60AD-4292-8203-D4C7B05990E5}" type="parTrans" cxnId="{F541A5FB-69E4-4A33-83CE-BE2BFF1C5F6A}">
      <dgm:prSet/>
      <dgm:spPr/>
      <dgm:t>
        <a:bodyPr/>
        <a:lstStyle/>
        <a:p>
          <a:endParaRPr lang="ro-RO"/>
        </a:p>
      </dgm:t>
    </dgm:pt>
    <dgm:pt modelId="{C1EDD4F2-4551-4E08-9838-9D77C645ED8A}" type="sibTrans" cxnId="{F541A5FB-69E4-4A33-83CE-BE2BFF1C5F6A}">
      <dgm:prSet/>
      <dgm:spPr/>
      <dgm:t>
        <a:bodyPr/>
        <a:lstStyle/>
        <a:p>
          <a:endParaRPr lang="ro-RO"/>
        </a:p>
      </dgm:t>
    </dgm:pt>
    <dgm:pt modelId="{55A98714-CD9A-4C7C-B235-F15F0DD4BF9A}" type="pres">
      <dgm:prSet presAssocID="{AFA22F28-B546-446E-9996-BB08BCC87F30}" presName="cycle" presStyleCnt="0">
        <dgm:presLayoutVars>
          <dgm:dir/>
          <dgm:resizeHandles val="exact"/>
        </dgm:presLayoutVars>
      </dgm:prSet>
      <dgm:spPr/>
    </dgm:pt>
    <dgm:pt modelId="{353A1F6B-17B7-4811-8FA4-D2FFF5A55038}" type="pres">
      <dgm:prSet presAssocID="{7AF6710C-8FEA-4D1D-87A2-739EA5820A74}" presName="node" presStyleLbl="node1" presStyleIdx="0" presStyleCnt="6">
        <dgm:presLayoutVars>
          <dgm:bulletEnabled val="1"/>
        </dgm:presLayoutVars>
      </dgm:prSet>
      <dgm:spPr/>
    </dgm:pt>
    <dgm:pt modelId="{3D7E7E32-0A94-4DDD-8081-B74C3AB1BA31}" type="pres">
      <dgm:prSet presAssocID="{7AF6710C-8FEA-4D1D-87A2-739EA5820A74}" presName="spNode" presStyleCnt="0"/>
      <dgm:spPr/>
    </dgm:pt>
    <dgm:pt modelId="{F621F1E4-439E-45CE-92AD-851D80284793}" type="pres">
      <dgm:prSet presAssocID="{B331D736-F5F9-4073-BC48-E163E2D475FA}" presName="sibTrans" presStyleLbl="sibTrans1D1" presStyleIdx="0" presStyleCnt="6"/>
      <dgm:spPr/>
    </dgm:pt>
    <dgm:pt modelId="{7542B2A2-42CF-4391-B257-410223DACEFB}" type="pres">
      <dgm:prSet presAssocID="{84D1C784-4B08-42F9-A86A-5CD6B30F6705}" presName="node" presStyleLbl="node1" presStyleIdx="1" presStyleCnt="6">
        <dgm:presLayoutVars>
          <dgm:bulletEnabled val="1"/>
        </dgm:presLayoutVars>
      </dgm:prSet>
      <dgm:spPr/>
    </dgm:pt>
    <dgm:pt modelId="{25CE3C69-AFED-42EE-9145-F75FB03418FA}" type="pres">
      <dgm:prSet presAssocID="{84D1C784-4B08-42F9-A86A-5CD6B30F6705}" presName="spNode" presStyleCnt="0"/>
      <dgm:spPr/>
    </dgm:pt>
    <dgm:pt modelId="{79E124A7-8CAB-4B16-8A37-1B3AC62E3B08}" type="pres">
      <dgm:prSet presAssocID="{A9EA4F37-C88A-4BA1-912E-EAC0BEA71BFE}" presName="sibTrans" presStyleLbl="sibTrans1D1" presStyleIdx="1" presStyleCnt="6"/>
      <dgm:spPr/>
    </dgm:pt>
    <dgm:pt modelId="{B517836B-41A3-424E-9601-EDB9772C4307}" type="pres">
      <dgm:prSet presAssocID="{523FBCEE-7B86-49E3-A55B-5A6914A6CE7B}" presName="node" presStyleLbl="node1" presStyleIdx="2" presStyleCnt="6">
        <dgm:presLayoutVars>
          <dgm:bulletEnabled val="1"/>
        </dgm:presLayoutVars>
      </dgm:prSet>
      <dgm:spPr/>
    </dgm:pt>
    <dgm:pt modelId="{8C0C3C3E-3A67-4C98-AD29-CEF7DDCDAFC7}" type="pres">
      <dgm:prSet presAssocID="{523FBCEE-7B86-49E3-A55B-5A6914A6CE7B}" presName="spNode" presStyleCnt="0"/>
      <dgm:spPr/>
    </dgm:pt>
    <dgm:pt modelId="{5F5FC909-8C5E-4106-A3D9-B8A4B8F697EC}" type="pres">
      <dgm:prSet presAssocID="{1113797D-9640-4478-AA7A-E93AAAA0C5EB}" presName="sibTrans" presStyleLbl="sibTrans1D1" presStyleIdx="2" presStyleCnt="6"/>
      <dgm:spPr/>
    </dgm:pt>
    <dgm:pt modelId="{FDD84263-7F47-4E2D-BC73-52BB3E707A02}" type="pres">
      <dgm:prSet presAssocID="{51CE2C3C-DA8A-4BF9-A6BC-3A224A8136DD}" presName="node" presStyleLbl="node1" presStyleIdx="3" presStyleCnt="6">
        <dgm:presLayoutVars>
          <dgm:bulletEnabled val="1"/>
        </dgm:presLayoutVars>
      </dgm:prSet>
      <dgm:spPr/>
    </dgm:pt>
    <dgm:pt modelId="{21DB96F6-D520-4BC8-8FDA-55C1A246359C}" type="pres">
      <dgm:prSet presAssocID="{51CE2C3C-DA8A-4BF9-A6BC-3A224A8136DD}" presName="spNode" presStyleCnt="0"/>
      <dgm:spPr/>
    </dgm:pt>
    <dgm:pt modelId="{8299CA3D-31AC-4C24-B45A-0F3AACA1E0B5}" type="pres">
      <dgm:prSet presAssocID="{05C03878-1942-4320-8FD0-82D536269DB8}" presName="sibTrans" presStyleLbl="sibTrans1D1" presStyleIdx="3" presStyleCnt="6"/>
      <dgm:spPr/>
    </dgm:pt>
    <dgm:pt modelId="{9511CE21-1FB4-412D-B7FF-A77FE320C5D1}" type="pres">
      <dgm:prSet presAssocID="{A0B2F023-5FBD-4D64-87FE-260C3C36EF95}" presName="node" presStyleLbl="node1" presStyleIdx="4" presStyleCnt="6">
        <dgm:presLayoutVars>
          <dgm:bulletEnabled val="1"/>
        </dgm:presLayoutVars>
      </dgm:prSet>
      <dgm:spPr/>
    </dgm:pt>
    <dgm:pt modelId="{F7FE1E4E-87C5-4E7A-98E5-26C440FB03E3}" type="pres">
      <dgm:prSet presAssocID="{A0B2F023-5FBD-4D64-87FE-260C3C36EF95}" presName="spNode" presStyleCnt="0"/>
      <dgm:spPr/>
    </dgm:pt>
    <dgm:pt modelId="{F8DAEB6F-02DA-4C8D-8A96-7FADA88D3B9E}" type="pres">
      <dgm:prSet presAssocID="{E9682D6B-A4D9-4EA6-9098-B852AA94E8CE}" presName="sibTrans" presStyleLbl="sibTrans1D1" presStyleIdx="4" presStyleCnt="6"/>
      <dgm:spPr/>
    </dgm:pt>
    <dgm:pt modelId="{3DA5EA98-0BFF-4966-8A17-FF0137FBAC02}" type="pres">
      <dgm:prSet presAssocID="{CDAB8945-FE4C-4176-8209-FB3D9D2512D0}" presName="node" presStyleLbl="node1" presStyleIdx="5" presStyleCnt="6">
        <dgm:presLayoutVars>
          <dgm:bulletEnabled val="1"/>
        </dgm:presLayoutVars>
      </dgm:prSet>
      <dgm:spPr/>
    </dgm:pt>
    <dgm:pt modelId="{6CED992B-F23E-4233-8BEC-320A52675C77}" type="pres">
      <dgm:prSet presAssocID="{CDAB8945-FE4C-4176-8209-FB3D9D2512D0}" presName="spNode" presStyleCnt="0"/>
      <dgm:spPr/>
    </dgm:pt>
    <dgm:pt modelId="{91C4896A-3BD6-40BB-A809-12A296D75812}" type="pres">
      <dgm:prSet presAssocID="{C1EDD4F2-4551-4E08-9838-9D77C645ED8A}" presName="sibTrans" presStyleLbl="sibTrans1D1" presStyleIdx="5" presStyleCnt="6"/>
      <dgm:spPr/>
    </dgm:pt>
  </dgm:ptLst>
  <dgm:cxnLst>
    <dgm:cxn modelId="{996B0500-E3B4-4B41-AF26-487E5CD94016}" type="presOf" srcId="{A0B2F023-5FBD-4D64-87FE-260C3C36EF95}" destId="{9511CE21-1FB4-412D-B7FF-A77FE320C5D1}" srcOrd="0" destOrd="0" presId="urn:microsoft.com/office/officeart/2005/8/layout/cycle6"/>
    <dgm:cxn modelId="{0BA33618-D9AF-40DF-B244-1998169E1278}" type="presOf" srcId="{51CE2C3C-DA8A-4BF9-A6BC-3A224A8136DD}" destId="{FDD84263-7F47-4E2D-BC73-52BB3E707A02}" srcOrd="0" destOrd="0" presId="urn:microsoft.com/office/officeart/2005/8/layout/cycle6"/>
    <dgm:cxn modelId="{E4C10E19-041E-42A5-8DB0-7E1D34669E6D}" type="presOf" srcId="{B331D736-F5F9-4073-BC48-E163E2D475FA}" destId="{F621F1E4-439E-45CE-92AD-851D80284793}" srcOrd="0" destOrd="0" presId="urn:microsoft.com/office/officeart/2005/8/layout/cycle6"/>
    <dgm:cxn modelId="{988F7128-95C2-49A0-B068-417BA032D1CF}" type="presOf" srcId="{1113797D-9640-4478-AA7A-E93AAAA0C5EB}" destId="{5F5FC909-8C5E-4106-A3D9-B8A4B8F697EC}" srcOrd="0" destOrd="0" presId="urn:microsoft.com/office/officeart/2005/8/layout/cycle6"/>
    <dgm:cxn modelId="{03371E3D-DF85-46ED-B3F6-AC7CB0A7251F}" type="presOf" srcId="{E9682D6B-A4D9-4EA6-9098-B852AA94E8CE}" destId="{F8DAEB6F-02DA-4C8D-8A96-7FADA88D3B9E}" srcOrd="0" destOrd="0" presId="urn:microsoft.com/office/officeart/2005/8/layout/cycle6"/>
    <dgm:cxn modelId="{0DFD483E-7A6D-481C-8046-43DDB4BA5F4D}" type="presOf" srcId="{7AF6710C-8FEA-4D1D-87A2-739EA5820A74}" destId="{353A1F6B-17B7-4811-8FA4-D2FFF5A55038}" srcOrd="0" destOrd="0" presId="urn:microsoft.com/office/officeart/2005/8/layout/cycle6"/>
    <dgm:cxn modelId="{3441443F-4DCF-446E-9228-75F885D75D7E}" type="presOf" srcId="{523FBCEE-7B86-49E3-A55B-5A6914A6CE7B}" destId="{B517836B-41A3-424E-9601-EDB9772C4307}" srcOrd="0" destOrd="0" presId="urn:microsoft.com/office/officeart/2005/8/layout/cycle6"/>
    <dgm:cxn modelId="{6E08AB4A-76CB-422F-A6F9-3DA89B96B9C9}" type="presOf" srcId="{AFA22F28-B546-446E-9996-BB08BCC87F30}" destId="{55A98714-CD9A-4C7C-B235-F15F0DD4BF9A}" srcOrd="0" destOrd="0" presId="urn:microsoft.com/office/officeart/2005/8/layout/cycle6"/>
    <dgm:cxn modelId="{AB82D994-6059-4BE1-9FB0-091BB5BC1325}" type="presOf" srcId="{84D1C784-4B08-42F9-A86A-5CD6B30F6705}" destId="{7542B2A2-42CF-4391-B257-410223DACEFB}" srcOrd="0" destOrd="0" presId="urn:microsoft.com/office/officeart/2005/8/layout/cycle6"/>
    <dgm:cxn modelId="{08A9E794-DE2D-49F6-B901-12DA999CCACE}" srcId="{AFA22F28-B546-446E-9996-BB08BCC87F30}" destId="{51CE2C3C-DA8A-4BF9-A6BC-3A224A8136DD}" srcOrd="3" destOrd="0" parTransId="{BD3060DC-3F15-40D7-9B42-DB7001C1B00F}" sibTransId="{05C03878-1942-4320-8FD0-82D536269DB8}"/>
    <dgm:cxn modelId="{32089CA3-82A0-441C-B435-BA00BAF7E77D}" type="presOf" srcId="{C1EDD4F2-4551-4E08-9838-9D77C645ED8A}" destId="{91C4896A-3BD6-40BB-A809-12A296D75812}" srcOrd="0" destOrd="0" presId="urn:microsoft.com/office/officeart/2005/8/layout/cycle6"/>
    <dgm:cxn modelId="{5538ABA4-F793-42A1-9BB9-7961C441A1EE}" type="presOf" srcId="{A9EA4F37-C88A-4BA1-912E-EAC0BEA71BFE}" destId="{79E124A7-8CAB-4B16-8A37-1B3AC62E3B08}" srcOrd="0" destOrd="0" presId="urn:microsoft.com/office/officeart/2005/8/layout/cycle6"/>
    <dgm:cxn modelId="{3CA004AF-2627-41F1-8540-0874CE34839F}" type="presOf" srcId="{05C03878-1942-4320-8FD0-82D536269DB8}" destId="{8299CA3D-31AC-4C24-B45A-0F3AACA1E0B5}" srcOrd="0" destOrd="0" presId="urn:microsoft.com/office/officeart/2005/8/layout/cycle6"/>
    <dgm:cxn modelId="{D4DA7DBC-B3E6-4208-B0E5-BC148F3BEFD9}" srcId="{AFA22F28-B546-446E-9996-BB08BCC87F30}" destId="{7AF6710C-8FEA-4D1D-87A2-739EA5820A74}" srcOrd="0" destOrd="0" parTransId="{8FB1748D-38C0-478E-AE24-9302081E7137}" sibTransId="{B331D736-F5F9-4073-BC48-E163E2D475FA}"/>
    <dgm:cxn modelId="{44EF3BBD-F36A-4AEA-89EC-8A2F3D1117B6}" srcId="{AFA22F28-B546-446E-9996-BB08BCC87F30}" destId="{84D1C784-4B08-42F9-A86A-5CD6B30F6705}" srcOrd="1" destOrd="0" parTransId="{5DBC986D-BB11-474B-9A8F-3FED974FC99A}" sibTransId="{A9EA4F37-C88A-4BA1-912E-EAC0BEA71BFE}"/>
    <dgm:cxn modelId="{B75C62E3-5224-40DD-AB77-594E05484FC5}" srcId="{AFA22F28-B546-446E-9996-BB08BCC87F30}" destId="{523FBCEE-7B86-49E3-A55B-5A6914A6CE7B}" srcOrd="2" destOrd="0" parTransId="{15D9540A-3347-4395-BA74-EB8F37F40E61}" sibTransId="{1113797D-9640-4478-AA7A-E93AAAA0C5EB}"/>
    <dgm:cxn modelId="{730384F6-B77F-4B3F-8908-D8AF081C70B5}" type="presOf" srcId="{CDAB8945-FE4C-4176-8209-FB3D9D2512D0}" destId="{3DA5EA98-0BFF-4966-8A17-FF0137FBAC02}" srcOrd="0" destOrd="0" presId="urn:microsoft.com/office/officeart/2005/8/layout/cycle6"/>
    <dgm:cxn modelId="{287504FA-7DC2-4A28-AD32-8385F1C26699}" srcId="{AFA22F28-B546-446E-9996-BB08BCC87F30}" destId="{A0B2F023-5FBD-4D64-87FE-260C3C36EF95}" srcOrd="4" destOrd="0" parTransId="{A2976ABA-EBB8-4D21-88EF-AEA5A687998B}" sibTransId="{E9682D6B-A4D9-4EA6-9098-B852AA94E8CE}"/>
    <dgm:cxn modelId="{F541A5FB-69E4-4A33-83CE-BE2BFF1C5F6A}" srcId="{AFA22F28-B546-446E-9996-BB08BCC87F30}" destId="{CDAB8945-FE4C-4176-8209-FB3D9D2512D0}" srcOrd="5" destOrd="0" parTransId="{CA1F4F9E-60AD-4292-8203-D4C7B05990E5}" sibTransId="{C1EDD4F2-4551-4E08-9838-9D77C645ED8A}"/>
    <dgm:cxn modelId="{5A164763-41A5-4990-9C4F-EA79F1366751}" type="presParOf" srcId="{55A98714-CD9A-4C7C-B235-F15F0DD4BF9A}" destId="{353A1F6B-17B7-4811-8FA4-D2FFF5A55038}" srcOrd="0" destOrd="0" presId="urn:microsoft.com/office/officeart/2005/8/layout/cycle6"/>
    <dgm:cxn modelId="{F6EC2568-FCBA-43F4-B622-8B826C6085B4}" type="presParOf" srcId="{55A98714-CD9A-4C7C-B235-F15F0DD4BF9A}" destId="{3D7E7E32-0A94-4DDD-8081-B74C3AB1BA31}" srcOrd="1" destOrd="0" presId="urn:microsoft.com/office/officeart/2005/8/layout/cycle6"/>
    <dgm:cxn modelId="{DD20BE22-E9C4-4315-938D-975C417ADDF5}" type="presParOf" srcId="{55A98714-CD9A-4C7C-B235-F15F0DD4BF9A}" destId="{F621F1E4-439E-45CE-92AD-851D80284793}" srcOrd="2" destOrd="0" presId="urn:microsoft.com/office/officeart/2005/8/layout/cycle6"/>
    <dgm:cxn modelId="{94318025-6DD8-4AFD-B6DF-B6F07D7834E5}" type="presParOf" srcId="{55A98714-CD9A-4C7C-B235-F15F0DD4BF9A}" destId="{7542B2A2-42CF-4391-B257-410223DACEFB}" srcOrd="3" destOrd="0" presId="urn:microsoft.com/office/officeart/2005/8/layout/cycle6"/>
    <dgm:cxn modelId="{5AD791FF-A374-4A7D-AC3B-069404A9BBDC}" type="presParOf" srcId="{55A98714-CD9A-4C7C-B235-F15F0DD4BF9A}" destId="{25CE3C69-AFED-42EE-9145-F75FB03418FA}" srcOrd="4" destOrd="0" presId="urn:microsoft.com/office/officeart/2005/8/layout/cycle6"/>
    <dgm:cxn modelId="{BA48C8FD-FB93-46B4-99A4-6B7605F919A7}" type="presParOf" srcId="{55A98714-CD9A-4C7C-B235-F15F0DD4BF9A}" destId="{79E124A7-8CAB-4B16-8A37-1B3AC62E3B08}" srcOrd="5" destOrd="0" presId="urn:microsoft.com/office/officeart/2005/8/layout/cycle6"/>
    <dgm:cxn modelId="{5560488B-7716-4637-85B0-5825E5672368}" type="presParOf" srcId="{55A98714-CD9A-4C7C-B235-F15F0DD4BF9A}" destId="{B517836B-41A3-424E-9601-EDB9772C4307}" srcOrd="6" destOrd="0" presId="urn:microsoft.com/office/officeart/2005/8/layout/cycle6"/>
    <dgm:cxn modelId="{3FFD1D8D-050A-40A0-A1C9-647A3CF625C9}" type="presParOf" srcId="{55A98714-CD9A-4C7C-B235-F15F0DD4BF9A}" destId="{8C0C3C3E-3A67-4C98-AD29-CEF7DDCDAFC7}" srcOrd="7" destOrd="0" presId="urn:microsoft.com/office/officeart/2005/8/layout/cycle6"/>
    <dgm:cxn modelId="{57913037-7EDF-4B80-BE19-BE84898F9FAA}" type="presParOf" srcId="{55A98714-CD9A-4C7C-B235-F15F0DD4BF9A}" destId="{5F5FC909-8C5E-4106-A3D9-B8A4B8F697EC}" srcOrd="8" destOrd="0" presId="urn:microsoft.com/office/officeart/2005/8/layout/cycle6"/>
    <dgm:cxn modelId="{3169D6A5-D0CD-41FC-87F2-5ABA89DCD3A7}" type="presParOf" srcId="{55A98714-CD9A-4C7C-B235-F15F0DD4BF9A}" destId="{FDD84263-7F47-4E2D-BC73-52BB3E707A02}" srcOrd="9" destOrd="0" presId="urn:microsoft.com/office/officeart/2005/8/layout/cycle6"/>
    <dgm:cxn modelId="{93A6C3BD-0D32-4307-966D-13435B6D8CFD}" type="presParOf" srcId="{55A98714-CD9A-4C7C-B235-F15F0DD4BF9A}" destId="{21DB96F6-D520-4BC8-8FDA-55C1A246359C}" srcOrd="10" destOrd="0" presId="urn:microsoft.com/office/officeart/2005/8/layout/cycle6"/>
    <dgm:cxn modelId="{2E13E507-009D-4F13-8B52-6462C2B242E2}" type="presParOf" srcId="{55A98714-CD9A-4C7C-B235-F15F0DD4BF9A}" destId="{8299CA3D-31AC-4C24-B45A-0F3AACA1E0B5}" srcOrd="11" destOrd="0" presId="urn:microsoft.com/office/officeart/2005/8/layout/cycle6"/>
    <dgm:cxn modelId="{36DBEF3B-A6EC-4BC1-9B87-10839D705B0B}" type="presParOf" srcId="{55A98714-CD9A-4C7C-B235-F15F0DD4BF9A}" destId="{9511CE21-1FB4-412D-B7FF-A77FE320C5D1}" srcOrd="12" destOrd="0" presId="urn:microsoft.com/office/officeart/2005/8/layout/cycle6"/>
    <dgm:cxn modelId="{038799A2-3580-45DC-B77F-70B7AFD30DC4}" type="presParOf" srcId="{55A98714-CD9A-4C7C-B235-F15F0DD4BF9A}" destId="{F7FE1E4E-87C5-4E7A-98E5-26C440FB03E3}" srcOrd="13" destOrd="0" presId="urn:microsoft.com/office/officeart/2005/8/layout/cycle6"/>
    <dgm:cxn modelId="{BB393C96-2F24-47D9-91E9-CCCF2294F128}" type="presParOf" srcId="{55A98714-CD9A-4C7C-B235-F15F0DD4BF9A}" destId="{F8DAEB6F-02DA-4C8D-8A96-7FADA88D3B9E}" srcOrd="14" destOrd="0" presId="urn:microsoft.com/office/officeart/2005/8/layout/cycle6"/>
    <dgm:cxn modelId="{7C28E2C2-280E-4175-AED4-F289C521CAF9}" type="presParOf" srcId="{55A98714-CD9A-4C7C-B235-F15F0DD4BF9A}" destId="{3DA5EA98-0BFF-4966-8A17-FF0137FBAC02}" srcOrd="15" destOrd="0" presId="urn:microsoft.com/office/officeart/2005/8/layout/cycle6"/>
    <dgm:cxn modelId="{4C9B4E2A-9D73-4F2E-B19C-C8CCE23CB0E7}" type="presParOf" srcId="{55A98714-CD9A-4C7C-B235-F15F0DD4BF9A}" destId="{6CED992B-F23E-4233-8BEC-320A52675C77}" srcOrd="16" destOrd="0" presId="urn:microsoft.com/office/officeart/2005/8/layout/cycle6"/>
    <dgm:cxn modelId="{88EEC6A3-539C-4F22-959D-CB7944AD9364}" type="presParOf" srcId="{55A98714-CD9A-4C7C-B235-F15F0DD4BF9A}" destId="{91C4896A-3BD6-40BB-A809-12A296D75812}"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294B95DB-08BA-4F8F-9D38-DB88B0851D46}" type="doc">
      <dgm:prSet loTypeId="urn:microsoft.com/office/officeart/2008/layout/VerticalCurvedList" loCatId="list" qsTypeId="urn:microsoft.com/office/officeart/2005/8/quickstyle/3d3" qsCatId="3D" csTypeId="urn:microsoft.com/office/officeart/2005/8/colors/accent1_2" csCatId="accent1" phldr="1"/>
      <dgm:spPr/>
      <dgm:t>
        <a:bodyPr/>
        <a:lstStyle/>
        <a:p>
          <a:endParaRPr lang="ro-RO"/>
        </a:p>
      </dgm:t>
    </dgm:pt>
    <dgm:pt modelId="{2FE8D8B2-3A85-4A95-8046-0ABFEB98A125}">
      <dgm:prSet custT="1"/>
      <dgm:spPr>
        <a:solidFill>
          <a:schemeClr val="tx1">
            <a:lumMod val="25000"/>
            <a:lumOff val="75000"/>
          </a:schemeClr>
        </a:solidFill>
      </dgm:spPr>
      <dgm:t>
        <a:bodyPr/>
        <a:lstStyle/>
        <a:p>
          <a:r>
            <a:rPr lang="ro-RO" sz="1300" dirty="0">
              <a:solidFill>
                <a:schemeClr val="tx1"/>
              </a:solidFill>
              <a:latin typeface="Cambria" panose="02040503050406030204" pitchFamily="18" charset="0"/>
              <a:ea typeface="Cambria" panose="02040503050406030204" pitchFamily="18" charset="0"/>
            </a:rPr>
            <a:t>A</a:t>
          </a:r>
          <a:r>
            <a:rPr lang="en-GB" sz="1300" dirty="0" err="1">
              <a:solidFill>
                <a:schemeClr val="tx1"/>
              </a:solidFill>
              <a:latin typeface="Cambria" panose="02040503050406030204" pitchFamily="18" charset="0"/>
              <a:ea typeface="Cambria" panose="02040503050406030204" pitchFamily="18" charset="0"/>
            </a:rPr>
            <a:t>jutor</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pentru</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activităţile</a:t>
          </a:r>
          <a:r>
            <a:rPr lang="en-GB" sz="1300" dirty="0">
              <a:solidFill>
                <a:schemeClr val="tx1"/>
              </a:solidFill>
              <a:latin typeface="Cambria" panose="02040503050406030204" pitchFamily="18" charset="0"/>
              <a:ea typeface="Cambria" panose="02040503050406030204" pitchFamily="18" charset="0"/>
            </a:rPr>
            <a:t> de </a:t>
          </a:r>
          <a:r>
            <a:rPr lang="en-GB" sz="1300" dirty="0" err="1">
              <a:solidFill>
                <a:schemeClr val="tx1"/>
              </a:solidFill>
              <a:latin typeface="Cambria" panose="02040503050406030204" pitchFamily="18" charset="0"/>
              <a:ea typeface="Cambria" panose="02040503050406030204" pitchFamily="18" charset="0"/>
            </a:rPr>
            <a:t>bază</a:t>
          </a:r>
          <a:r>
            <a:rPr lang="en-GB" sz="1300" dirty="0">
              <a:solidFill>
                <a:schemeClr val="tx1"/>
              </a:solidFill>
              <a:latin typeface="Cambria" panose="02040503050406030204" pitchFamily="18" charset="0"/>
              <a:ea typeface="Cambria" panose="02040503050406030204" pitchFamily="18" charset="0"/>
            </a:rPr>
            <a:t> ale </a:t>
          </a:r>
          <a:r>
            <a:rPr lang="en-GB" sz="1300" dirty="0" err="1">
              <a:solidFill>
                <a:schemeClr val="tx1"/>
              </a:solidFill>
              <a:latin typeface="Cambria" panose="02040503050406030204" pitchFamily="18" charset="0"/>
              <a:ea typeface="Cambria" panose="02040503050406030204" pitchFamily="18" charset="0"/>
            </a:rPr>
            <a:t>vieţii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zilnice</a:t>
          </a:r>
          <a:endParaRPr lang="ro-RO" sz="1300" dirty="0">
            <a:solidFill>
              <a:schemeClr val="tx1"/>
            </a:solidFill>
            <a:latin typeface="Cambria" panose="02040503050406030204" pitchFamily="18" charset="0"/>
            <a:ea typeface="Cambria" panose="02040503050406030204" pitchFamily="18" charset="0"/>
          </a:endParaRPr>
        </a:p>
      </dgm:t>
    </dgm:pt>
    <dgm:pt modelId="{7886364C-3FB3-4970-BFF4-056733D93D46}" type="parTrans" cxnId="{ED799564-1690-4080-A2EF-317C3A007172}">
      <dgm:prSet/>
      <dgm:spPr/>
      <dgm:t>
        <a:bodyPr/>
        <a:lstStyle/>
        <a:p>
          <a:endParaRPr lang="ro-RO" sz="1400">
            <a:latin typeface="Cambria" panose="02040503050406030204" pitchFamily="18" charset="0"/>
            <a:ea typeface="Cambria" panose="02040503050406030204" pitchFamily="18" charset="0"/>
          </a:endParaRPr>
        </a:p>
      </dgm:t>
    </dgm:pt>
    <dgm:pt modelId="{A09CE3CB-9F3B-4C5E-9B51-275A66A4161F}" type="sibTrans" cxnId="{ED799564-1690-4080-A2EF-317C3A007172}">
      <dgm:prSet/>
      <dgm:spPr/>
      <dgm:t>
        <a:bodyPr/>
        <a:lstStyle/>
        <a:p>
          <a:endParaRPr lang="ro-RO" sz="1300">
            <a:latin typeface="Cambria" panose="02040503050406030204" pitchFamily="18" charset="0"/>
            <a:ea typeface="Cambria" panose="02040503050406030204" pitchFamily="18" charset="0"/>
          </a:endParaRPr>
        </a:p>
      </dgm:t>
    </dgm:pt>
    <dgm:pt modelId="{0B8692ED-5E6C-47F6-AAF8-7762848E61A9}">
      <dgm:prSet custT="1"/>
      <dgm:spPr>
        <a:solidFill>
          <a:schemeClr val="tx1">
            <a:lumMod val="25000"/>
            <a:lumOff val="75000"/>
          </a:schemeClr>
        </a:solidFill>
      </dgm:spPr>
      <dgm:t>
        <a:bodyPr/>
        <a:lstStyle/>
        <a:p>
          <a:r>
            <a:rPr lang="ro-RO" sz="1300" dirty="0">
              <a:solidFill>
                <a:schemeClr val="tx1"/>
              </a:solidFill>
              <a:latin typeface="Cambria" panose="02040503050406030204" pitchFamily="18" charset="0"/>
              <a:ea typeface="Cambria" panose="02040503050406030204" pitchFamily="18" charset="0"/>
            </a:rPr>
            <a:t>A</a:t>
          </a:r>
          <a:r>
            <a:rPr lang="en-GB" sz="1300" dirty="0" err="1">
              <a:solidFill>
                <a:schemeClr val="tx1"/>
              </a:solidFill>
              <a:latin typeface="Cambria" panose="02040503050406030204" pitchFamily="18" charset="0"/>
              <a:ea typeface="Cambria" panose="02040503050406030204" pitchFamily="18" charset="0"/>
            </a:rPr>
            <a:t>jutor</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pentru</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activităţi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instrumentale</a:t>
          </a:r>
          <a:r>
            <a:rPr lang="en-GB" sz="1300" dirty="0">
              <a:solidFill>
                <a:schemeClr val="tx1"/>
              </a:solidFill>
              <a:latin typeface="Cambria" panose="02040503050406030204" pitchFamily="18" charset="0"/>
              <a:ea typeface="Cambria" panose="02040503050406030204" pitchFamily="18" charset="0"/>
            </a:rPr>
            <a:t> ale </a:t>
          </a:r>
          <a:r>
            <a:rPr lang="en-GB" sz="1300" dirty="0" err="1">
              <a:solidFill>
                <a:schemeClr val="tx1"/>
              </a:solidFill>
              <a:latin typeface="Cambria" panose="02040503050406030204" pitchFamily="18" charset="0"/>
              <a:ea typeface="Cambria" panose="02040503050406030204" pitchFamily="18" charset="0"/>
            </a:rPr>
            <a:t>vieţii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zilnice</a:t>
          </a:r>
          <a:r>
            <a:rPr lang="en-GB" sz="1300" dirty="0">
              <a:solidFill>
                <a:schemeClr val="tx1"/>
              </a:solidFill>
              <a:latin typeface="Cambria" panose="02040503050406030204" pitchFamily="18" charset="0"/>
              <a:ea typeface="Cambria" panose="02040503050406030204" pitchFamily="18" charset="0"/>
            </a:rPr>
            <a:t>: </a:t>
          </a:r>
          <a:r>
            <a:rPr lang="ro-RO"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prepararea</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hranei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sau</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livrarea</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acesteia</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efectuarea</a:t>
          </a:r>
          <a:r>
            <a:rPr lang="en-GB" sz="1300" dirty="0">
              <a:solidFill>
                <a:schemeClr val="tx1"/>
              </a:solidFill>
              <a:latin typeface="Cambria" panose="02040503050406030204" pitchFamily="18" charset="0"/>
              <a:ea typeface="Cambria" panose="02040503050406030204" pitchFamily="18" charset="0"/>
            </a:rPr>
            <a:t> de</a:t>
          </a:r>
          <a:r>
            <a:rPr lang="ro-RO"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cumpărături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activităţi</a:t>
          </a:r>
          <a:r>
            <a:rPr lang="en-GB" sz="1300" dirty="0">
              <a:solidFill>
                <a:schemeClr val="tx1"/>
              </a:solidFill>
              <a:latin typeface="Cambria" panose="02040503050406030204" pitchFamily="18" charset="0"/>
              <a:ea typeface="Cambria" panose="02040503050406030204" pitchFamily="18" charset="0"/>
            </a:rPr>
            <a:t> de </a:t>
          </a:r>
          <a:r>
            <a:rPr lang="en-GB" sz="1300" dirty="0" err="1">
              <a:solidFill>
                <a:schemeClr val="tx1"/>
              </a:solidFill>
              <a:latin typeface="Cambria" panose="02040503050406030204" pitchFamily="18" charset="0"/>
              <a:ea typeface="Cambria" panose="02040503050406030204" pitchFamily="18" charset="0"/>
            </a:rPr>
            <a:t>menaj</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însoţirea</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în</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mijloacele</a:t>
          </a:r>
          <a:r>
            <a:rPr lang="en-GB" sz="1300" dirty="0">
              <a:solidFill>
                <a:schemeClr val="tx1"/>
              </a:solidFill>
              <a:latin typeface="Cambria" panose="02040503050406030204" pitchFamily="18" charset="0"/>
              <a:ea typeface="Cambria" panose="02040503050406030204" pitchFamily="18" charset="0"/>
            </a:rPr>
            <a:t> de transport, </a:t>
          </a:r>
          <a:r>
            <a:rPr lang="en-GB" sz="1300" dirty="0" err="1">
              <a:solidFill>
                <a:schemeClr val="tx1"/>
              </a:solidFill>
              <a:latin typeface="Cambria" panose="02040503050406030204" pitchFamily="18" charset="0"/>
              <a:ea typeface="Cambria" panose="02040503050406030204" pitchFamily="18" charset="0"/>
            </a:rPr>
            <a:t>facilitarea</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deplasării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în</a:t>
          </a:r>
          <a:r>
            <a:rPr lang="en-GB" sz="1300" dirty="0">
              <a:solidFill>
                <a:schemeClr val="tx1"/>
              </a:solidFill>
              <a:latin typeface="Cambria" panose="02040503050406030204" pitchFamily="18" charset="0"/>
              <a:ea typeface="Cambria" panose="02040503050406030204" pitchFamily="18" charset="0"/>
            </a:rPr>
            <a:t> exterior, </a:t>
          </a:r>
          <a:r>
            <a:rPr lang="en-GB" sz="1300" dirty="0" err="1">
              <a:solidFill>
                <a:schemeClr val="tx1"/>
              </a:solidFill>
              <a:latin typeface="Cambria" panose="02040503050406030204" pitchFamily="18" charset="0"/>
              <a:ea typeface="Cambria" panose="02040503050406030204" pitchFamily="18" charset="0"/>
            </a:rPr>
            <a:t>companie</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activităţi</a:t>
          </a:r>
          <a:r>
            <a:rPr lang="en-GB" sz="1300" dirty="0">
              <a:solidFill>
                <a:schemeClr val="tx1"/>
              </a:solidFill>
              <a:latin typeface="Cambria" panose="02040503050406030204" pitchFamily="18" charset="0"/>
              <a:ea typeface="Cambria" panose="02040503050406030204" pitchFamily="18" charset="0"/>
            </a:rPr>
            <a:t> de </a:t>
          </a:r>
          <a:r>
            <a:rPr lang="en-GB" sz="1300" dirty="0" err="1">
              <a:solidFill>
                <a:schemeClr val="tx1"/>
              </a:solidFill>
              <a:latin typeface="Cambria" panose="02040503050406030204" pitchFamily="18" charset="0"/>
              <a:ea typeface="Cambria" panose="02040503050406030204" pitchFamily="18" charset="0"/>
            </a:rPr>
            <a:t>administrare</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şi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gestionare</a:t>
          </a:r>
          <a:r>
            <a:rPr lang="en-GB" sz="1300" dirty="0">
              <a:solidFill>
                <a:schemeClr val="tx1"/>
              </a:solidFill>
              <a:latin typeface="Cambria" panose="02040503050406030204" pitchFamily="18" charset="0"/>
              <a:ea typeface="Cambria" panose="02040503050406030204" pitchFamily="18" charset="0"/>
            </a:rPr>
            <a:t> a </a:t>
          </a:r>
          <a:r>
            <a:rPr lang="en-GB" sz="1300" dirty="0" err="1">
              <a:solidFill>
                <a:schemeClr val="tx1"/>
              </a:solidFill>
              <a:latin typeface="Cambria" panose="02040503050406030204" pitchFamily="18" charset="0"/>
              <a:ea typeface="Cambria" panose="02040503050406030204" pitchFamily="18" charset="0"/>
            </a:rPr>
            <a:t>bunurilor</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activităţi</a:t>
          </a:r>
          <a:r>
            <a:rPr lang="en-GB" sz="1300" dirty="0">
              <a:solidFill>
                <a:schemeClr val="tx1"/>
              </a:solidFill>
              <a:latin typeface="Cambria" panose="02040503050406030204" pitchFamily="18" charset="0"/>
              <a:ea typeface="Cambria" panose="02040503050406030204" pitchFamily="18" charset="0"/>
            </a:rPr>
            <a:t> de </a:t>
          </a:r>
          <a:r>
            <a:rPr lang="en-GB" sz="1300" dirty="0" err="1">
              <a:solidFill>
                <a:schemeClr val="tx1"/>
              </a:solidFill>
              <a:latin typeface="Cambria" panose="02040503050406030204" pitchFamily="18" charset="0"/>
              <a:ea typeface="Cambria" panose="02040503050406030204" pitchFamily="18" charset="0"/>
            </a:rPr>
            <a:t>petrecere</a:t>
          </a:r>
          <a:r>
            <a:rPr lang="en-GB" sz="1300" dirty="0">
              <a:solidFill>
                <a:schemeClr val="tx1"/>
              </a:solidFill>
              <a:latin typeface="Cambria" panose="02040503050406030204" pitchFamily="18" charset="0"/>
              <a:ea typeface="Cambria" panose="02040503050406030204" pitchFamily="18" charset="0"/>
            </a:rPr>
            <a:t> a </a:t>
          </a:r>
          <a:r>
            <a:rPr lang="en-GB" sz="1300" dirty="0" err="1">
              <a:solidFill>
                <a:schemeClr val="tx1"/>
              </a:solidFill>
              <a:latin typeface="Cambria" panose="02040503050406030204" pitchFamily="18" charset="0"/>
              <a:ea typeface="Cambria" panose="02040503050406030204" pitchFamily="18" charset="0"/>
            </a:rPr>
            <a:t>timpului</a:t>
          </a:r>
          <a:r>
            <a:rPr lang="en-GB" sz="1300" dirty="0">
              <a:solidFill>
                <a:schemeClr val="tx1"/>
              </a:solidFill>
              <a:latin typeface="Cambria" panose="02040503050406030204" pitchFamily="18" charset="0"/>
              <a:ea typeface="Cambria" panose="02040503050406030204" pitchFamily="18" charset="0"/>
            </a:rPr>
            <a:t> liber.</a:t>
          </a:r>
          <a:endParaRPr lang="ro-RO" sz="1300" dirty="0">
            <a:solidFill>
              <a:schemeClr val="tx1"/>
            </a:solidFill>
            <a:latin typeface="Cambria" panose="02040503050406030204" pitchFamily="18" charset="0"/>
            <a:ea typeface="Cambria" panose="02040503050406030204" pitchFamily="18" charset="0"/>
          </a:endParaRPr>
        </a:p>
      </dgm:t>
    </dgm:pt>
    <dgm:pt modelId="{21A3F208-E7A2-4BC0-8FB3-9AF2CAC527E4}" type="parTrans" cxnId="{7D1C8DDA-63F0-4295-8116-D4BF038F0B6A}">
      <dgm:prSet/>
      <dgm:spPr/>
      <dgm:t>
        <a:bodyPr/>
        <a:lstStyle/>
        <a:p>
          <a:endParaRPr lang="ro-RO" sz="1400">
            <a:latin typeface="Cambria" panose="02040503050406030204" pitchFamily="18" charset="0"/>
            <a:ea typeface="Cambria" panose="02040503050406030204" pitchFamily="18" charset="0"/>
          </a:endParaRPr>
        </a:p>
      </dgm:t>
    </dgm:pt>
    <dgm:pt modelId="{F97B5305-C54A-4B1F-A1BC-B019E9E24FED}" type="sibTrans" cxnId="{7D1C8DDA-63F0-4295-8116-D4BF038F0B6A}">
      <dgm:prSet/>
      <dgm:spPr/>
      <dgm:t>
        <a:bodyPr/>
        <a:lstStyle/>
        <a:p>
          <a:endParaRPr lang="ro-RO" sz="1400">
            <a:latin typeface="Cambria" panose="02040503050406030204" pitchFamily="18" charset="0"/>
            <a:ea typeface="Cambria" panose="02040503050406030204" pitchFamily="18" charset="0"/>
          </a:endParaRPr>
        </a:p>
      </dgm:t>
    </dgm:pt>
    <dgm:pt modelId="{29E8CEE9-5788-4FEA-8627-5B090BCFFD08}">
      <dgm:prSet custT="1"/>
      <dgm:spPr>
        <a:solidFill>
          <a:schemeClr val="tx1">
            <a:lumMod val="25000"/>
            <a:lumOff val="75000"/>
          </a:schemeClr>
        </a:solidFill>
      </dgm:spPr>
      <dgm:t>
        <a:bodyPr/>
        <a:lstStyle/>
        <a:p>
          <a:r>
            <a:rPr lang="ro-RO" sz="1300" dirty="0">
              <a:solidFill>
                <a:schemeClr val="tx1"/>
              </a:solidFill>
              <a:latin typeface="Cambria" panose="02040503050406030204" pitchFamily="18" charset="0"/>
              <a:ea typeface="Cambria" panose="02040503050406030204" pitchFamily="18" charset="0"/>
            </a:rPr>
            <a:t>A</a:t>
          </a:r>
          <a:r>
            <a:rPr lang="en-GB" sz="1300" dirty="0" err="1">
              <a:solidFill>
                <a:schemeClr val="tx1"/>
              </a:solidFill>
              <a:latin typeface="Cambria" panose="02040503050406030204" pitchFamily="18" charset="0"/>
              <a:ea typeface="Cambria" panose="02040503050406030204" pitchFamily="18" charset="0"/>
            </a:rPr>
            <a:t>ctivităţi</a:t>
          </a:r>
          <a:r>
            <a:rPr lang="en-GB" sz="1300" dirty="0">
              <a:solidFill>
                <a:schemeClr val="tx1"/>
              </a:solidFill>
              <a:latin typeface="Cambria" panose="02040503050406030204" pitchFamily="18" charset="0"/>
              <a:ea typeface="Cambria" panose="02040503050406030204" pitchFamily="18" charset="0"/>
            </a:rPr>
            <a:t> de </a:t>
          </a:r>
          <a:r>
            <a:rPr lang="en-GB" sz="1300" dirty="0" err="1">
              <a:solidFill>
                <a:schemeClr val="tx1"/>
              </a:solidFill>
              <a:latin typeface="Cambria" panose="02040503050406030204" pitchFamily="18" charset="0"/>
              <a:ea typeface="Cambria" panose="02040503050406030204" pitchFamily="18" charset="0"/>
            </a:rPr>
            <a:t>promovare</a:t>
          </a:r>
          <a:r>
            <a:rPr lang="en-GB" sz="1300" dirty="0">
              <a:solidFill>
                <a:schemeClr val="tx1"/>
              </a:solidFill>
              <a:latin typeface="Cambria" panose="02040503050406030204" pitchFamily="18" charset="0"/>
              <a:ea typeface="Cambria" panose="02040503050406030204" pitchFamily="18" charset="0"/>
            </a:rPr>
            <a:t> a </a:t>
          </a:r>
          <a:r>
            <a:rPr lang="en-GB" sz="1300" dirty="0" err="1">
              <a:solidFill>
                <a:schemeClr val="tx1"/>
              </a:solidFill>
              <a:latin typeface="Cambria" panose="02040503050406030204" pitchFamily="18" charset="0"/>
              <a:ea typeface="Cambria" panose="02040503050406030204" pitchFamily="18" charset="0"/>
            </a:rPr>
            <a:t>inserţiei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beneficiarului</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în</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familie</a:t>
          </a:r>
          <a:r>
            <a:rPr lang="en-GB"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şi</a:t>
          </a:r>
          <a:r>
            <a:rPr lang="ro-RO" sz="1300" dirty="0">
              <a:solidFill>
                <a:schemeClr val="tx1"/>
              </a:solidFill>
              <a:latin typeface="Cambria" panose="02040503050406030204" pitchFamily="18" charset="0"/>
              <a:ea typeface="Cambria" panose="02040503050406030204" pitchFamily="18" charset="0"/>
            </a:rPr>
            <a:t> </a:t>
          </a:r>
          <a:r>
            <a:rPr lang="en-GB" sz="1300" dirty="0" err="1">
              <a:solidFill>
                <a:schemeClr val="tx1"/>
              </a:solidFill>
              <a:latin typeface="Cambria" panose="02040503050406030204" pitchFamily="18" charset="0"/>
              <a:ea typeface="Cambria" panose="02040503050406030204" pitchFamily="18" charset="0"/>
            </a:rPr>
            <a:t>comunitate</a:t>
          </a:r>
          <a:r>
            <a:rPr lang="en-GB" sz="1300" dirty="0">
              <a:solidFill>
                <a:schemeClr val="tx1"/>
              </a:solidFill>
              <a:latin typeface="Cambria" panose="02040503050406030204" pitchFamily="18" charset="0"/>
              <a:ea typeface="Cambria" panose="02040503050406030204" pitchFamily="18" charset="0"/>
            </a:rPr>
            <a:t>.</a:t>
          </a:r>
          <a:endParaRPr lang="ro-RO" sz="1300" dirty="0">
            <a:solidFill>
              <a:schemeClr val="tx1"/>
            </a:solidFill>
            <a:latin typeface="Cambria" panose="02040503050406030204" pitchFamily="18" charset="0"/>
            <a:ea typeface="Cambria" panose="02040503050406030204" pitchFamily="18" charset="0"/>
          </a:endParaRPr>
        </a:p>
      </dgm:t>
    </dgm:pt>
    <dgm:pt modelId="{50AA3C88-4263-46A9-B849-039DF777D558}" type="parTrans" cxnId="{A1443B67-428A-4119-BF74-BDC0EC1DC608}">
      <dgm:prSet/>
      <dgm:spPr/>
      <dgm:t>
        <a:bodyPr/>
        <a:lstStyle/>
        <a:p>
          <a:endParaRPr lang="ro-RO" sz="1400">
            <a:latin typeface="Cambria" panose="02040503050406030204" pitchFamily="18" charset="0"/>
            <a:ea typeface="Cambria" panose="02040503050406030204" pitchFamily="18" charset="0"/>
          </a:endParaRPr>
        </a:p>
      </dgm:t>
    </dgm:pt>
    <dgm:pt modelId="{B2780204-85E7-4299-81DD-E4FF9599CDC5}" type="sibTrans" cxnId="{A1443B67-428A-4119-BF74-BDC0EC1DC608}">
      <dgm:prSet/>
      <dgm:spPr/>
      <dgm:t>
        <a:bodyPr/>
        <a:lstStyle/>
        <a:p>
          <a:endParaRPr lang="ro-RO" sz="1400">
            <a:latin typeface="Cambria" panose="02040503050406030204" pitchFamily="18" charset="0"/>
            <a:ea typeface="Cambria" panose="02040503050406030204" pitchFamily="18" charset="0"/>
          </a:endParaRPr>
        </a:p>
      </dgm:t>
    </dgm:pt>
    <dgm:pt modelId="{23EA2E3C-4B07-451A-9FFF-94552B745A50}">
      <dgm:prSet custT="1"/>
      <dgm:spPr>
        <a:solidFill>
          <a:schemeClr val="tx1">
            <a:lumMod val="25000"/>
            <a:lumOff val="75000"/>
          </a:schemeClr>
        </a:solidFill>
      </dgm:spPr>
      <dgm:t>
        <a:bodyPr/>
        <a:lstStyle/>
        <a:p>
          <a:r>
            <a:rPr lang="ro-RO" sz="1300">
              <a:solidFill>
                <a:schemeClr val="tx1"/>
              </a:solidFill>
              <a:latin typeface="Cambria" panose="02040503050406030204" pitchFamily="18" charset="0"/>
              <a:ea typeface="Cambria" panose="02040503050406030204" pitchFamily="18" charset="0"/>
            </a:rPr>
            <a:t>S</a:t>
          </a:r>
          <a:r>
            <a:rPr lang="en-GB" sz="1300">
              <a:solidFill>
                <a:schemeClr val="tx1"/>
              </a:solidFill>
              <a:latin typeface="Cambria" panose="02040503050406030204" pitchFamily="18" charset="0"/>
              <a:ea typeface="Cambria" panose="02040503050406030204" pitchFamily="18" charset="0"/>
            </a:rPr>
            <a:t>esiuni de informare şi consiliere a membrilor de familie.</a:t>
          </a:r>
          <a:endParaRPr lang="ro-RO" sz="1300" dirty="0">
            <a:solidFill>
              <a:schemeClr val="tx1"/>
            </a:solidFill>
            <a:latin typeface="Cambria" panose="02040503050406030204" pitchFamily="18" charset="0"/>
            <a:ea typeface="Cambria" panose="02040503050406030204" pitchFamily="18" charset="0"/>
          </a:endParaRPr>
        </a:p>
      </dgm:t>
    </dgm:pt>
    <dgm:pt modelId="{143E8159-9294-4109-BEF5-5B39242982B3}" type="parTrans" cxnId="{0F3600CC-BACA-4CD8-97AF-741E981E9572}">
      <dgm:prSet/>
      <dgm:spPr/>
      <dgm:t>
        <a:bodyPr/>
        <a:lstStyle/>
        <a:p>
          <a:endParaRPr lang="ro-RO" sz="1400">
            <a:latin typeface="Cambria" panose="02040503050406030204" pitchFamily="18" charset="0"/>
            <a:ea typeface="Cambria" panose="02040503050406030204" pitchFamily="18" charset="0"/>
          </a:endParaRPr>
        </a:p>
      </dgm:t>
    </dgm:pt>
    <dgm:pt modelId="{36E28E70-0660-481F-881A-AFE83C52B9FE}" type="sibTrans" cxnId="{0F3600CC-BACA-4CD8-97AF-741E981E9572}">
      <dgm:prSet/>
      <dgm:spPr/>
      <dgm:t>
        <a:bodyPr/>
        <a:lstStyle/>
        <a:p>
          <a:endParaRPr lang="ro-RO" sz="1400">
            <a:latin typeface="Cambria" panose="02040503050406030204" pitchFamily="18" charset="0"/>
            <a:ea typeface="Cambria" panose="02040503050406030204" pitchFamily="18" charset="0"/>
          </a:endParaRPr>
        </a:p>
      </dgm:t>
    </dgm:pt>
    <dgm:pt modelId="{E5440A6F-9493-42D4-BA23-CC5204DF46A5}">
      <dgm:prSet custT="1"/>
      <dgm:spPr>
        <a:solidFill>
          <a:schemeClr val="tx1">
            <a:lumMod val="25000"/>
            <a:lumOff val="75000"/>
          </a:schemeClr>
        </a:solidFill>
      </dgm:spPr>
      <dgm:t>
        <a:bodyPr/>
        <a:lstStyle/>
        <a:p>
          <a:r>
            <a:rPr lang="ro-RO" sz="1300" dirty="0">
              <a:solidFill>
                <a:schemeClr val="tx1"/>
              </a:solidFill>
              <a:latin typeface="Cambria" panose="02040503050406030204" pitchFamily="18" charset="0"/>
              <a:ea typeface="Cambria" panose="02040503050406030204" pitchFamily="18" charset="0"/>
            </a:rPr>
            <a:t>Consiliere psihosociala si informare;</a:t>
          </a:r>
        </a:p>
      </dgm:t>
    </dgm:pt>
    <dgm:pt modelId="{678C56A5-C2D8-409F-AF30-589396674654}" type="parTrans" cxnId="{1B2F7F1B-72A5-40DE-87C6-32B1673F7474}">
      <dgm:prSet/>
      <dgm:spPr/>
      <dgm:t>
        <a:bodyPr/>
        <a:lstStyle/>
        <a:p>
          <a:endParaRPr lang="ro-RO" sz="1400">
            <a:latin typeface="Cambria" panose="02040503050406030204" pitchFamily="18" charset="0"/>
            <a:ea typeface="Cambria" panose="02040503050406030204" pitchFamily="18" charset="0"/>
          </a:endParaRPr>
        </a:p>
      </dgm:t>
    </dgm:pt>
    <dgm:pt modelId="{0CDD428C-45A4-4871-A22F-D542ABC421B2}" type="sibTrans" cxnId="{1B2F7F1B-72A5-40DE-87C6-32B1673F7474}">
      <dgm:prSet/>
      <dgm:spPr/>
      <dgm:t>
        <a:bodyPr/>
        <a:lstStyle/>
        <a:p>
          <a:endParaRPr lang="ro-RO" sz="1400">
            <a:latin typeface="Cambria" panose="02040503050406030204" pitchFamily="18" charset="0"/>
            <a:ea typeface="Cambria" panose="02040503050406030204" pitchFamily="18" charset="0"/>
          </a:endParaRPr>
        </a:p>
      </dgm:t>
    </dgm:pt>
    <dgm:pt modelId="{29007CC8-787C-4A11-A647-50A20CE6B914}">
      <dgm:prSet custT="1"/>
      <dgm:spPr>
        <a:solidFill>
          <a:schemeClr val="tx1">
            <a:lumMod val="25000"/>
            <a:lumOff val="75000"/>
          </a:schemeClr>
        </a:solidFill>
      </dgm:spPr>
      <dgm:t>
        <a:bodyPr/>
        <a:lstStyle/>
        <a:p>
          <a:r>
            <a:rPr lang="ro-RO" sz="1300">
              <a:solidFill>
                <a:schemeClr val="tx1"/>
              </a:solidFill>
              <a:latin typeface="Cambria" panose="02040503050406030204" pitchFamily="18" charset="0"/>
              <a:ea typeface="Cambria" panose="02040503050406030204" pitchFamily="18" charset="0"/>
            </a:rPr>
            <a:t>Terapie ocupationala si activități de relaxare;</a:t>
          </a:r>
          <a:endParaRPr lang="ro-RO" sz="1300" dirty="0">
            <a:solidFill>
              <a:schemeClr val="tx1"/>
            </a:solidFill>
            <a:latin typeface="Cambria" panose="02040503050406030204" pitchFamily="18" charset="0"/>
            <a:ea typeface="Cambria" panose="02040503050406030204" pitchFamily="18" charset="0"/>
          </a:endParaRPr>
        </a:p>
      </dgm:t>
    </dgm:pt>
    <dgm:pt modelId="{176EDF4E-AEF4-4C77-A21D-A94B06BB91DC}" type="parTrans" cxnId="{0018BD24-FA76-4B14-AC7A-D7F9CF8F2B89}">
      <dgm:prSet/>
      <dgm:spPr/>
      <dgm:t>
        <a:bodyPr/>
        <a:lstStyle/>
        <a:p>
          <a:endParaRPr lang="ro-RO" sz="1400">
            <a:latin typeface="Cambria" panose="02040503050406030204" pitchFamily="18" charset="0"/>
            <a:ea typeface="Cambria" panose="02040503050406030204" pitchFamily="18" charset="0"/>
          </a:endParaRPr>
        </a:p>
      </dgm:t>
    </dgm:pt>
    <dgm:pt modelId="{A562682D-2061-4144-8FF6-A5D2FCA51211}" type="sibTrans" cxnId="{0018BD24-FA76-4B14-AC7A-D7F9CF8F2B89}">
      <dgm:prSet/>
      <dgm:spPr/>
      <dgm:t>
        <a:bodyPr/>
        <a:lstStyle/>
        <a:p>
          <a:endParaRPr lang="ro-RO" sz="1400">
            <a:latin typeface="Cambria" panose="02040503050406030204" pitchFamily="18" charset="0"/>
            <a:ea typeface="Cambria" panose="02040503050406030204" pitchFamily="18" charset="0"/>
          </a:endParaRPr>
        </a:p>
      </dgm:t>
    </dgm:pt>
    <dgm:pt modelId="{57BF1EC2-90D6-4C11-A395-EDB81090B67D}">
      <dgm:prSet custT="1"/>
      <dgm:spPr>
        <a:solidFill>
          <a:schemeClr val="tx1">
            <a:lumMod val="25000"/>
            <a:lumOff val="75000"/>
          </a:schemeClr>
        </a:solidFill>
      </dgm:spPr>
      <dgm:t>
        <a:bodyPr/>
        <a:lstStyle/>
        <a:p>
          <a:r>
            <a:rPr lang="ro-RO" sz="1300" dirty="0">
              <a:solidFill>
                <a:schemeClr val="tx1"/>
              </a:solidFill>
              <a:latin typeface="Cambria" panose="02040503050406030204" pitchFamily="18" charset="0"/>
              <a:ea typeface="Cambria" panose="02040503050406030204" pitchFamily="18" charset="0"/>
            </a:rPr>
            <a:t>Organizare si implicare în activități comunitare si culturale;</a:t>
          </a:r>
        </a:p>
      </dgm:t>
    </dgm:pt>
    <dgm:pt modelId="{A6993FC7-DFB1-4332-B12E-80DC10E98988}" type="parTrans" cxnId="{CA68FD87-ADD2-4D61-90E8-290068D3EF2C}">
      <dgm:prSet/>
      <dgm:spPr/>
      <dgm:t>
        <a:bodyPr/>
        <a:lstStyle/>
        <a:p>
          <a:endParaRPr lang="ro-RO" sz="1400">
            <a:latin typeface="Cambria" panose="02040503050406030204" pitchFamily="18" charset="0"/>
            <a:ea typeface="Cambria" panose="02040503050406030204" pitchFamily="18" charset="0"/>
          </a:endParaRPr>
        </a:p>
      </dgm:t>
    </dgm:pt>
    <dgm:pt modelId="{63D58ADF-289B-45CB-8D53-5FF2ED108240}" type="sibTrans" cxnId="{CA68FD87-ADD2-4D61-90E8-290068D3EF2C}">
      <dgm:prSet/>
      <dgm:spPr/>
      <dgm:t>
        <a:bodyPr/>
        <a:lstStyle/>
        <a:p>
          <a:endParaRPr lang="ro-RO" sz="1400">
            <a:latin typeface="Cambria" panose="02040503050406030204" pitchFamily="18" charset="0"/>
            <a:ea typeface="Cambria" panose="02040503050406030204" pitchFamily="18" charset="0"/>
          </a:endParaRPr>
        </a:p>
      </dgm:t>
    </dgm:pt>
    <dgm:pt modelId="{CF015915-6BDB-4F04-B9E5-8233E538A740}">
      <dgm:prSet/>
      <dgm:spPr/>
      <dgm:t>
        <a:bodyPr/>
        <a:lstStyle/>
        <a:p>
          <a:endParaRPr lang="ro-RO" sz="1300" dirty="0"/>
        </a:p>
      </dgm:t>
    </dgm:pt>
    <dgm:pt modelId="{96011C77-404D-4691-BFBB-35FFBD069B07}" type="parTrans" cxnId="{51900080-4475-4CBA-8EDF-EE885C66472F}">
      <dgm:prSet/>
      <dgm:spPr/>
      <dgm:t>
        <a:bodyPr/>
        <a:lstStyle/>
        <a:p>
          <a:endParaRPr lang="ro-RO" sz="1400">
            <a:latin typeface="Cambria" panose="02040503050406030204" pitchFamily="18" charset="0"/>
            <a:ea typeface="Cambria" panose="02040503050406030204" pitchFamily="18" charset="0"/>
          </a:endParaRPr>
        </a:p>
      </dgm:t>
    </dgm:pt>
    <dgm:pt modelId="{F27041C4-5FB8-4790-8342-1021C1477E66}" type="sibTrans" cxnId="{51900080-4475-4CBA-8EDF-EE885C66472F}">
      <dgm:prSet/>
      <dgm:spPr/>
      <dgm:t>
        <a:bodyPr/>
        <a:lstStyle/>
        <a:p>
          <a:endParaRPr lang="ro-RO" sz="1400">
            <a:latin typeface="Cambria" panose="02040503050406030204" pitchFamily="18" charset="0"/>
            <a:ea typeface="Cambria" panose="02040503050406030204" pitchFamily="18" charset="0"/>
          </a:endParaRPr>
        </a:p>
      </dgm:t>
    </dgm:pt>
    <dgm:pt modelId="{D3106A99-6E52-42B9-B1BE-5AA971B60D75}" type="pres">
      <dgm:prSet presAssocID="{294B95DB-08BA-4F8F-9D38-DB88B0851D46}" presName="Name0" presStyleCnt="0">
        <dgm:presLayoutVars>
          <dgm:chMax val="7"/>
          <dgm:chPref val="7"/>
          <dgm:dir/>
        </dgm:presLayoutVars>
      </dgm:prSet>
      <dgm:spPr/>
    </dgm:pt>
    <dgm:pt modelId="{818203DD-0055-4442-888C-F14DD15EC915}" type="pres">
      <dgm:prSet presAssocID="{294B95DB-08BA-4F8F-9D38-DB88B0851D46}" presName="Name1" presStyleCnt="0"/>
      <dgm:spPr/>
    </dgm:pt>
    <dgm:pt modelId="{3064E8D7-5973-4734-811F-D23463FA6459}" type="pres">
      <dgm:prSet presAssocID="{294B95DB-08BA-4F8F-9D38-DB88B0851D46}" presName="cycle" presStyleCnt="0"/>
      <dgm:spPr/>
    </dgm:pt>
    <dgm:pt modelId="{CDD8AD64-CCB9-40E4-AC99-C815655ABD02}" type="pres">
      <dgm:prSet presAssocID="{294B95DB-08BA-4F8F-9D38-DB88B0851D46}" presName="srcNode" presStyleLbl="node1" presStyleIdx="0" presStyleCnt="7"/>
      <dgm:spPr/>
    </dgm:pt>
    <dgm:pt modelId="{ACBD1112-E802-4DD6-9439-ADC799EF03B1}" type="pres">
      <dgm:prSet presAssocID="{294B95DB-08BA-4F8F-9D38-DB88B0851D46}" presName="conn" presStyleLbl="parChTrans1D2" presStyleIdx="0" presStyleCnt="1"/>
      <dgm:spPr/>
    </dgm:pt>
    <dgm:pt modelId="{55CFC17C-F9B5-49EF-AD9E-1B741C56DD10}" type="pres">
      <dgm:prSet presAssocID="{294B95DB-08BA-4F8F-9D38-DB88B0851D46}" presName="extraNode" presStyleLbl="node1" presStyleIdx="0" presStyleCnt="7"/>
      <dgm:spPr/>
    </dgm:pt>
    <dgm:pt modelId="{FFF98272-FD64-4F2A-8806-C148D601638C}" type="pres">
      <dgm:prSet presAssocID="{294B95DB-08BA-4F8F-9D38-DB88B0851D46}" presName="dstNode" presStyleLbl="node1" presStyleIdx="0" presStyleCnt="7"/>
      <dgm:spPr/>
    </dgm:pt>
    <dgm:pt modelId="{EE2B87AD-9DC2-4CB5-9587-8F94DF72B396}" type="pres">
      <dgm:prSet presAssocID="{2FE8D8B2-3A85-4A95-8046-0ABFEB98A125}" presName="text_1" presStyleLbl="node1" presStyleIdx="0" presStyleCnt="7">
        <dgm:presLayoutVars>
          <dgm:bulletEnabled val="1"/>
        </dgm:presLayoutVars>
      </dgm:prSet>
      <dgm:spPr/>
    </dgm:pt>
    <dgm:pt modelId="{14CABD60-EB64-4B07-B776-C2722C3E3105}" type="pres">
      <dgm:prSet presAssocID="{2FE8D8B2-3A85-4A95-8046-0ABFEB98A125}" presName="accent_1" presStyleCnt="0"/>
      <dgm:spPr/>
    </dgm:pt>
    <dgm:pt modelId="{2B8E6682-4507-4327-A130-2A2C21A346DD}" type="pres">
      <dgm:prSet presAssocID="{2FE8D8B2-3A85-4A95-8046-0ABFEB98A125}" presName="accentRepeatNode" presStyleLbl="solidFgAcc1" presStyleIdx="0" presStyleCnt="7"/>
      <dgm:spPr>
        <a:solidFill>
          <a:schemeClr val="tx1">
            <a:lumMod val="10000"/>
            <a:lumOff val="90000"/>
          </a:schemeClr>
        </a:solidFill>
      </dgm:spPr>
    </dgm:pt>
    <dgm:pt modelId="{E2AD6CC4-A09B-4ACA-BFEF-14A4A80B230E}" type="pres">
      <dgm:prSet presAssocID="{0B8692ED-5E6C-47F6-AAF8-7762848E61A9}" presName="text_2" presStyleLbl="node1" presStyleIdx="1" presStyleCnt="7" custScaleY="137802">
        <dgm:presLayoutVars>
          <dgm:bulletEnabled val="1"/>
        </dgm:presLayoutVars>
      </dgm:prSet>
      <dgm:spPr/>
    </dgm:pt>
    <dgm:pt modelId="{FA1338B8-8D59-49C1-AF60-A7FA25E699DB}" type="pres">
      <dgm:prSet presAssocID="{0B8692ED-5E6C-47F6-AAF8-7762848E61A9}" presName="accent_2" presStyleCnt="0"/>
      <dgm:spPr/>
    </dgm:pt>
    <dgm:pt modelId="{45C35998-CA0F-493A-A7F4-DD5F9FE59642}" type="pres">
      <dgm:prSet presAssocID="{0B8692ED-5E6C-47F6-AAF8-7762848E61A9}" presName="accentRepeatNode" presStyleLbl="solidFgAcc1" presStyleIdx="1" presStyleCnt="7"/>
      <dgm:spPr>
        <a:solidFill>
          <a:schemeClr val="tx1">
            <a:lumMod val="10000"/>
            <a:lumOff val="90000"/>
          </a:schemeClr>
        </a:solidFill>
      </dgm:spPr>
    </dgm:pt>
    <dgm:pt modelId="{05467CB2-CBA2-4CAE-8B48-465993037B18}" type="pres">
      <dgm:prSet presAssocID="{29E8CEE9-5788-4FEA-8627-5B090BCFFD08}" presName="text_3" presStyleLbl="node1" presStyleIdx="2" presStyleCnt="7">
        <dgm:presLayoutVars>
          <dgm:bulletEnabled val="1"/>
        </dgm:presLayoutVars>
      </dgm:prSet>
      <dgm:spPr/>
    </dgm:pt>
    <dgm:pt modelId="{A83FAA88-D17A-4B79-81FE-A156900EB082}" type="pres">
      <dgm:prSet presAssocID="{29E8CEE9-5788-4FEA-8627-5B090BCFFD08}" presName="accent_3" presStyleCnt="0"/>
      <dgm:spPr/>
    </dgm:pt>
    <dgm:pt modelId="{A5660504-7777-4A28-A3EB-32743C2C53CD}" type="pres">
      <dgm:prSet presAssocID="{29E8CEE9-5788-4FEA-8627-5B090BCFFD08}" presName="accentRepeatNode" presStyleLbl="solidFgAcc1" presStyleIdx="2" presStyleCnt="7"/>
      <dgm:spPr>
        <a:solidFill>
          <a:schemeClr val="tx1">
            <a:lumMod val="10000"/>
            <a:lumOff val="90000"/>
          </a:schemeClr>
        </a:solidFill>
      </dgm:spPr>
    </dgm:pt>
    <dgm:pt modelId="{8B10596B-CDB6-4E27-9BC0-428E479B0495}" type="pres">
      <dgm:prSet presAssocID="{23EA2E3C-4B07-451A-9FFF-94552B745A50}" presName="text_4" presStyleLbl="node1" presStyleIdx="3" presStyleCnt="7">
        <dgm:presLayoutVars>
          <dgm:bulletEnabled val="1"/>
        </dgm:presLayoutVars>
      </dgm:prSet>
      <dgm:spPr/>
    </dgm:pt>
    <dgm:pt modelId="{0D49E470-28E1-4494-8B81-D0EACBA8AC29}" type="pres">
      <dgm:prSet presAssocID="{23EA2E3C-4B07-451A-9FFF-94552B745A50}" presName="accent_4" presStyleCnt="0"/>
      <dgm:spPr/>
    </dgm:pt>
    <dgm:pt modelId="{68B0EC64-A076-44EA-B195-D6C6E9CDB226}" type="pres">
      <dgm:prSet presAssocID="{23EA2E3C-4B07-451A-9FFF-94552B745A50}" presName="accentRepeatNode" presStyleLbl="solidFgAcc1" presStyleIdx="3" presStyleCnt="7"/>
      <dgm:spPr>
        <a:solidFill>
          <a:schemeClr val="tx1">
            <a:lumMod val="10000"/>
            <a:lumOff val="90000"/>
          </a:schemeClr>
        </a:solidFill>
      </dgm:spPr>
    </dgm:pt>
    <dgm:pt modelId="{AB8EE3FC-96E7-4B72-8D50-40BF4B6EC147}" type="pres">
      <dgm:prSet presAssocID="{E5440A6F-9493-42D4-BA23-CC5204DF46A5}" presName="text_5" presStyleLbl="node1" presStyleIdx="4" presStyleCnt="7">
        <dgm:presLayoutVars>
          <dgm:bulletEnabled val="1"/>
        </dgm:presLayoutVars>
      </dgm:prSet>
      <dgm:spPr/>
    </dgm:pt>
    <dgm:pt modelId="{B2F118E5-72CC-47A6-B6B6-E160471A7C9B}" type="pres">
      <dgm:prSet presAssocID="{E5440A6F-9493-42D4-BA23-CC5204DF46A5}" presName="accent_5" presStyleCnt="0"/>
      <dgm:spPr/>
    </dgm:pt>
    <dgm:pt modelId="{B83AA2D5-C8EA-41F6-A5C6-5CE74DD08B15}" type="pres">
      <dgm:prSet presAssocID="{E5440A6F-9493-42D4-BA23-CC5204DF46A5}" presName="accentRepeatNode" presStyleLbl="solidFgAcc1" presStyleIdx="4" presStyleCnt="7"/>
      <dgm:spPr>
        <a:solidFill>
          <a:schemeClr val="tx1">
            <a:lumMod val="10000"/>
            <a:lumOff val="90000"/>
          </a:schemeClr>
        </a:solidFill>
      </dgm:spPr>
    </dgm:pt>
    <dgm:pt modelId="{15D7B7D7-7966-4E46-B874-03A60A4BA15D}" type="pres">
      <dgm:prSet presAssocID="{29007CC8-787C-4A11-A647-50A20CE6B914}" presName="text_6" presStyleLbl="node1" presStyleIdx="5" presStyleCnt="7">
        <dgm:presLayoutVars>
          <dgm:bulletEnabled val="1"/>
        </dgm:presLayoutVars>
      </dgm:prSet>
      <dgm:spPr/>
    </dgm:pt>
    <dgm:pt modelId="{7C1ABCE8-075F-4EEE-8ED7-0B96B2541AB8}" type="pres">
      <dgm:prSet presAssocID="{29007CC8-787C-4A11-A647-50A20CE6B914}" presName="accent_6" presStyleCnt="0"/>
      <dgm:spPr/>
    </dgm:pt>
    <dgm:pt modelId="{686053E6-4C48-4E25-80B5-A0906A1325AB}" type="pres">
      <dgm:prSet presAssocID="{29007CC8-787C-4A11-A647-50A20CE6B914}" presName="accentRepeatNode" presStyleLbl="solidFgAcc1" presStyleIdx="5" presStyleCnt="7"/>
      <dgm:spPr>
        <a:solidFill>
          <a:schemeClr val="tx1">
            <a:lumMod val="10000"/>
            <a:lumOff val="90000"/>
          </a:schemeClr>
        </a:solidFill>
      </dgm:spPr>
    </dgm:pt>
    <dgm:pt modelId="{09D88EC5-BB96-44DB-8837-370ACD1649E9}" type="pres">
      <dgm:prSet presAssocID="{57BF1EC2-90D6-4C11-A395-EDB81090B67D}" presName="text_7" presStyleLbl="node1" presStyleIdx="6" presStyleCnt="7">
        <dgm:presLayoutVars>
          <dgm:bulletEnabled val="1"/>
        </dgm:presLayoutVars>
      </dgm:prSet>
      <dgm:spPr/>
    </dgm:pt>
    <dgm:pt modelId="{85622A43-D93E-4DDA-8979-CA14074FD434}" type="pres">
      <dgm:prSet presAssocID="{57BF1EC2-90D6-4C11-A395-EDB81090B67D}" presName="accent_7" presStyleCnt="0"/>
      <dgm:spPr/>
    </dgm:pt>
    <dgm:pt modelId="{68FDD876-998F-4093-8F59-A94FC748BEFA}" type="pres">
      <dgm:prSet presAssocID="{57BF1EC2-90D6-4C11-A395-EDB81090B67D}" presName="accentRepeatNode" presStyleLbl="solidFgAcc1" presStyleIdx="6" presStyleCnt="7"/>
      <dgm:spPr>
        <a:solidFill>
          <a:schemeClr val="tx1">
            <a:lumMod val="10000"/>
            <a:lumOff val="90000"/>
          </a:schemeClr>
        </a:solidFill>
      </dgm:spPr>
    </dgm:pt>
  </dgm:ptLst>
  <dgm:cxnLst>
    <dgm:cxn modelId="{3E4FFE00-D520-4CD1-9DFD-106B9C69A06F}" type="presOf" srcId="{29007CC8-787C-4A11-A647-50A20CE6B914}" destId="{15D7B7D7-7966-4E46-B874-03A60A4BA15D}" srcOrd="0" destOrd="0" presId="urn:microsoft.com/office/officeart/2008/layout/VerticalCurvedList"/>
    <dgm:cxn modelId="{F69A7217-0375-443B-9EC5-6C1A50365395}" type="presOf" srcId="{E5440A6F-9493-42D4-BA23-CC5204DF46A5}" destId="{AB8EE3FC-96E7-4B72-8D50-40BF4B6EC147}" srcOrd="0" destOrd="0" presId="urn:microsoft.com/office/officeart/2008/layout/VerticalCurvedList"/>
    <dgm:cxn modelId="{4D0FCF1A-2D94-4B8E-9B99-06C9A3679144}" type="presOf" srcId="{0B8692ED-5E6C-47F6-AAF8-7762848E61A9}" destId="{E2AD6CC4-A09B-4ACA-BFEF-14A4A80B230E}" srcOrd="0" destOrd="0" presId="urn:microsoft.com/office/officeart/2008/layout/VerticalCurvedList"/>
    <dgm:cxn modelId="{1B2F7F1B-72A5-40DE-87C6-32B1673F7474}" srcId="{294B95DB-08BA-4F8F-9D38-DB88B0851D46}" destId="{E5440A6F-9493-42D4-BA23-CC5204DF46A5}" srcOrd="4" destOrd="0" parTransId="{678C56A5-C2D8-409F-AF30-589396674654}" sibTransId="{0CDD428C-45A4-4871-A22F-D542ABC421B2}"/>
    <dgm:cxn modelId="{0018BD24-FA76-4B14-AC7A-D7F9CF8F2B89}" srcId="{294B95DB-08BA-4F8F-9D38-DB88B0851D46}" destId="{29007CC8-787C-4A11-A647-50A20CE6B914}" srcOrd="5" destOrd="0" parTransId="{176EDF4E-AEF4-4C77-A21D-A94B06BB91DC}" sibTransId="{A562682D-2061-4144-8FF6-A5D2FCA51211}"/>
    <dgm:cxn modelId="{EF0E0F2A-4205-4AD3-BBE7-17D3CFF3658F}" type="presOf" srcId="{A09CE3CB-9F3B-4C5E-9B51-275A66A4161F}" destId="{ACBD1112-E802-4DD6-9439-ADC799EF03B1}" srcOrd="0" destOrd="0" presId="urn:microsoft.com/office/officeart/2008/layout/VerticalCurvedList"/>
    <dgm:cxn modelId="{216D152D-4B8F-4410-B857-9E719ABB5685}" type="presOf" srcId="{23EA2E3C-4B07-451A-9FFF-94552B745A50}" destId="{8B10596B-CDB6-4E27-9BC0-428E479B0495}" srcOrd="0" destOrd="0" presId="urn:microsoft.com/office/officeart/2008/layout/VerticalCurvedList"/>
    <dgm:cxn modelId="{ED799564-1690-4080-A2EF-317C3A007172}" srcId="{294B95DB-08BA-4F8F-9D38-DB88B0851D46}" destId="{2FE8D8B2-3A85-4A95-8046-0ABFEB98A125}" srcOrd="0" destOrd="0" parTransId="{7886364C-3FB3-4970-BFF4-056733D93D46}" sibTransId="{A09CE3CB-9F3B-4C5E-9B51-275A66A4161F}"/>
    <dgm:cxn modelId="{A1443B67-428A-4119-BF74-BDC0EC1DC608}" srcId="{294B95DB-08BA-4F8F-9D38-DB88B0851D46}" destId="{29E8CEE9-5788-4FEA-8627-5B090BCFFD08}" srcOrd="2" destOrd="0" parTransId="{50AA3C88-4263-46A9-B849-039DF777D558}" sibTransId="{B2780204-85E7-4299-81DD-E4FF9599CDC5}"/>
    <dgm:cxn modelId="{85A1AA6D-D4FA-4FC3-B626-6FE0567A42DF}" type="presOf" srcId="{29E8CEE9-5788-4FEA-8627-5B090BCFFD08}" destId="{05467CB2-CBA2-4CAE-8B48-465993037B18}" srcOrd="0" destOrd="0" presId="urn:microsoft.com/office/officeart/2008/layout/VerticalCurvedList"/>
    <dgm:cxn modelId="{51900080-4475-4CBA-8EDF-EE885C66472F}" srcId="{294B95DB-08BA-4F8F-9D38-DB88B0851D46}" destId="{CF015915-6BDB-4F04-B9E5-8233E538A740}" srcOrd="7" destOrd="0" parTransId="{96011C77-404D-4691-BFBB-35FFBD069B07}" sibTransId="{F27041C4-5FB8-4790-8342-1021C1477E66}"/>
    <dgm:cxn modelId="{CA68FD87-ADD2-4D61-90E8-290068D3EF2C}" srcId="{294B95DB-08BA-4F8F-9D38-DB88B0851D46}" destId="{57BF1EC2-90D6-4C11-A395-EDB81090B67D}" srcOrd="6" destOrd="0" parTransId="{A6993FC7-DFB1-4332-B12E-80DC10E98988}" sibTransId="{63D58ADF-289B-45CB-8D53-5FF2ED108240}"/>
    <dgm:cxn modelId="{51D2819B-D826-483B-A5D3-67B9AE98F94E}" type="presOf" srcId="{294B95DB-08BA-4F8F-9D38-DB88B0851D46}" destId="{D3106A99-6E52-42B9-B1BE-5AA971B60D75}" srcOrd="0" destOrd="0" presId="urn:microsoft.com/office/officeart/2008/layout/VerticalCurvedList"/>
    <dgm:cxn modelId="{762D9DA8-F45D-4DF0-852B-B81D2A1F67D4}" type="presOf" srcId="{2FE8D8B2-3A85-4A95-8046-0ABFEB98A125}" destId="{EE2B87AD-9DC2-4CB5-9587-8F94DF72B396}" srcOrd="0" destOrd="0" presId="urn:microsoft.com/office/officeart/2008/layout/VerticalCurvedList"/>
    <dgm:cxn modelId="{0F3600CC-BACA-4CD8-97AF-741E981E9572}" srcId="{294B95DB-08BA-4F8F-9D38-DB88B0851D46}" destId="{23EA2E3C-4B07-451A-9FFF-94552B745A50}" srcOrd="3" destOrd="0" parTransId="{143E8159-9294-4109-BEF5-5B39242982B3}" sibTransId="{36E28E70-0660-481F-881A-AFE83C52B9FE}"/>
    <dgm:cxn modelId="{7D1C8DDA-63F0-4295-8116-D4BF038F0B6A}" srcId="{294B95DB-08BA-4F8F-9D38-DB88B0851D46}" destId="{0B8692ED-5E6C-47F6-AAF8-7762848E61A9}" srcOrd="1" destOrd="0" parTransId="{21A3F208-E7A2-4BC0-8FB3-9AF2CAC527E4}" sibTransId="{F97B5305-C54A-4B1F-A1BC-B019E9E24FED}"/>
    <dgm:cxn modelId="{C00FB1E2-D989-4017-9558-BBCB06561134}" type="presOf" srcId="{57BF1EC2-90D6-4C11-A395-EDB81090B67D}" destId="{09D88EC5-BB96-44DB-8837-370ACD1649E9}" srcOrd="0" destOrd="0" presId="urn:microsoft.com/office/officeart/2008/layout/VerticalCurvedList"/>
    <dgm:cxn modelId="{1EE53625-8047-480F-9149-C5F6552AE691}" type="presParOf" srcId="{D3106A99-6E52-42B9-B1BE-5AA971B60D75}" destId="{818203DD-0055-4442-888C-F14DD15EC915}" srcOrd="0" destOrd="0" presId="urn:microsoft.com/office/officeart/2008/layout/VerticalCurvedList"/>
    <dgm:cxn modelId="{1C72AEA4-11C3-4F36-BA21-3E68115B8FC0}" type="presParOf" srcId="{818203DD-0055-4442-888C-F14DD15EC915}" destId="{3064E8D7-5973-4734-811F-D23463FA6459}" srcOrd="0" destOrd="0" presId="urn:microsoft.com/office/officeart/2008/layout/VerticalCurvedList"/>
    <dgm:cxn modelId="{488260E4-3241-423A-BE5D-705EF133B248}" type="presParOf" srcId="{3064E8D7-5973-4734-811F-D23463FA6459}" destId="{CDD8AD64-CCB9-40E4-AC99-C815655ABD02}" srcOrd="0" destOrd="0" presId="urn:microsoft.com/office/officeart/2008/layout/VerticalCurvedList"/>
    <dgm:cxn modelId="{2AA0606B-3A3E-4A87-9DDA-DA225E07821B}" type="presParOf" srcId="{3064E8D7-5973-4734-811F-D23463FA6459}" destId="{ACBD1112-E802-4DD6-9439-ADC799EF03B1}" srcOrd="1" destOrd="0" presId="urn:microsoft.com/office/officeart/2008/layout/VerticalCurvedList"/>
    <dgm:cxn modelId="{0ADF3BBA-16E1-4C1D-A8D9-08442633D008}" type="presParOf" srcId="{3064E8D7-5973-4734-811F-D23463FA6459}" destId="{55CFC17C-F9B5-49EF-AD9E-1B741C56DD10}" srcOrd="2" destOrd="0" presId="urn:microsoft.com/office/officeart/2008/layout/VerticalCurvedList"/>
    <dgm:cxn modelId="{B9B84FAF-F220-4806-B2BC-4039CC50BC9C}" type="presParOf" srcId="{3064E8D7-5973-4734-811F-D23463FA6459}" destId="{FFF98272-FD64-4F2A-8806-C148D601638C}" srcOrd="3" destOrd="0" presId="urn:microsoft.com/office/officeart/2008/layout/VerticalCurvedList"/>
    <dgm:cxn modelId="{E5DC6B30-5CF5-41DC-A365-F1252ED84ECF}" type="presParOf" srcId="{818203DD-0055-4442-888C-F14DD15EC915}" destId="{EE2B87AD-9DC2-4CB5-9587-8F94DF72B396}" srcOrd="1" destOrd="0" presId="urn:microsoft.com/office/officeart/2008/layout/VerticalCurvedList"/>
    <dgm:cxn modelId="{ADD78F3F-7FB5-49A2-A601-FFD3C0CA1B6F}" type="presParOf" srcId="{818203DD-0055-4442-888C-F14DD15EC915}" destId="{14CABD60-EB64-4B07-B776-C2722C3E3105}" srcOrd="2" destOrd="0" presId="urn:microsoft.com/office/officeart/2008/layout/VerticalCurvedList"/>
    <dgm:cxn modelId="{D3D5E1A4-BDA6-48A8-8F3E-357C797B04E1}" type="presParOf" srcId="{14CABD60-EB64-4B07-B776-C2722C3E3105}" destId="{2B8E6682-4507-4327-A130-2A2C21A346DD}" srcOrd="0" destOrd="0" presId="urn:microsoft.com/office/officeart/2008/layout/VerticalCurvedList"/>
    <dgm:cxn modelId="{B4CEC9DD-CCC9-4F7B-9AC6-D82B5DC74AEF}" type="presParOf" srcId="{818203DD-0055-4442-888C-F14DD15EC915}" destId="{E2AD6CC4-A09B-4ACA-BFEF-14A4A80B230E}" srcOrd="3" destOrd="0" presId="urn:microsoft.com/office/officeart/2008/layout/VerticalCurvedList"/>
    <dgm:cxn modelId="{2A8C843B-FBD4-47D5-B1BA-63B556A74D11}" type="presParOf" srcId="{818203DD-0055-4442-888C-F14DD15EC915}" destId="{FA1338B8-8D59-49C1-AF60-A7FA25E699DB}" srcOrd="4" destOrd="0" presId="urn:microsoft.com/office/officeart/2008/layout/VerticalCurvedList"/>
    <dgm:cxn modelId="{D550920F-5F6E-4AA1-8A66-806F562929FA}" type="presParOf" srcId="{FA1338B8-8D59-49C1-AF60-A7FA25E699DB}" destId="{45C35998-CA0F-493A-A7F4-DD5F9FE59642}" srcOrd="0" destOrd="0" presId="urn:microsoft.com/office/officeart/2008/layout/VerticalCurvedList"/>
    <dgm:cxn modelId="{ABC194DB-1BEB-4C99-990E-65334431D31A}" type="presParOf" srcId="{818203DD-0055-4442-888C-F14DD15EC915}" destId="{05467CB2-CBA2-4CAE-8B48-465993037B18}" srcOrd="5" destOrd="0" presId="urn:microsoft.com/office/officeart/2008/layout/VerticalCurvedList"/>
    <dgm:cxn modelId="{E95DF8DB-7187-49ED-9815-8E31F21C7E80}" type="presParOf" srcId="{818203DD-0055-4442-888C-F14DD15EC915}" destId="{A83FAA88-D17A-4B79-81FE-A156900EB082}" srcOrd="6" destOrd="0" presId="urn:microsoft.com/office/officeart/2008/layout/VerticalCurvedList"/>
    <dgm:cxn modelId="{810A7FA8-6B19-4290-9EFF-50F635F6EB72}" type="presParOf" srcId="{A83FAA88-D17A-4B79-81FE-A156900EB082}" destId="{A5660504-7777-4A28-A3EB-32743C2C53CD}" srcOrd="0" destOrd="0" presId="urn:microsoft.com/office/officeart/2008/layout/VerticalCurvedList"/>
    <dgm:cxn modelId="{E3011909-987B-41D5-8884-34BA8D565F22}" type="presParOf" srcId="{818203DD-0055-4442-888C-F14DD15EC915}" destId="{8B10596B-CDB6-4E27-9BC0-428E479B0495}" srcOrd="7" destOrd="0" presId="urn:microsoft.com/office/officeart/2008/layout/VerticalCurvedList"/>
    <dgm:cxn modelId="{143B3E36-5707-4A58-9779-1CCE01109CB4}" type="presParOf" srcId="{818203DD-0055-4442-888C-F14DD15EC915}" destId="{0D49E470-28E1-4494-8B81-D0EACBA8AC29}" srcOrd="8" destOrd="0" presId="urn:microsoft.com/office/officeart/2008/layout/VerticalCurvedList"/>
    <dgm:cxn modelId="{156C68DF-BF42-4176-AB89-BFF821BB6BDE}" type="presParOf" srcId="{0D49E470-28E1-4494-8B81-D0EACBA8AC29}" destId="{68B0EC64-A076-44EA-B195-D6C6E9CDB226}" srcOrd="0" destOrd="0" presId="urn:microsoft.com/office/officeart/2008/layout/VerticalCurvedList"/>
    <dgm:cxn modelId="{306199A6-15F8-4F18-9197-16D2CB43B383}" type="presParOf" srcId="{818203DD-0055-4442-888C-F14DD15EC915}" destId="{AB8EE3FC-96E7-4B72-8D50-40BF4B6EC147}" srcOrd="9" destOrd="0" presId="urn:microsoft.com/office/officeart/2008/layout/VerticalCurvedList"/>
    <dgm:cxn modelId="{A7B99C17-3F5A-4F9C-8D5A-895DFBE0558E}" type="presParOf" srcId="{818203DD-0055-4442-888C-F14DD15EC915}" destId="{B2F118E5-72CC-47A6-B6B6-E160471A7C9B}" srcOrd="10" destOrd="0" presId="urn:microsoft.com/office/officeart/2008/layout/VerticalCurvedList"/>
    <dgm:cxn modelId="{997795C2-F522-4258-9FA3-D51B2BB7A5E4}" type="presParOf" srcId="{B2F118E5-72CC-47A6-B6B6-E160471A7C9B}" destId="{B83AA2D5-C8EA-41F6-A5C6-5CE74DD08B15}" srcOrd="0" destOrd="0" presId="urn:microsoft.com/office/officeart/2008/layout/VerticalCurvedList"/>
    <dgm:cxn modelId="{4AC1EBAD-8134-4857-B787-55AAAEAAE299}" type="presParOf" srcId="{818203DD-0055-4442-888C-F14DD15EC915}" destId="{15D7B7D7-7966-4E46-B874-03A60A4BA15D}" srcOrd="11" destOrd="0" presId="urn:microsoft.com/office/officeart/2008/layout/VerticalCurvedList"/>
    <dgm:cxn modelId="{57C4FFC6-E168-4215-A04A-07A928D0A5FC}" type="presParOf" srcId="{818203DD-0055-4442-888C-F14DD15EC915}" destId="{7C1ABCE8-075F-4EEE-8ED7-0B96B2541AB8}" srcOrd="12" destOrd="0" presId="urn:microsoft.com/office/officeart/2008/layout/VerticalCurvedList"/>
    <dgm:cxn modelId="{F8F29637-9C8B-4F3E-BE60-C894871A2532}" type="presParOf" srcId="{7C1ABCE8-075F-4EEE-8ED7-0B96B2541AB8}" destId="{686053E6-4C48-4E25-80B5-A0906A1325AB}" srcOrd="0" destOrd="0" presId="urn:microsoft.com/office/officeart/2008/layout/VerticalCurvedList"/>
    <dgm:cxn modelId="{D17CD65D-C0D5-4BE4-9C8C-F56FD3D63B51}" type="presParOf" srcId="{818203DD-0055-4442-888C-F14DD15EC915}" destId="{09D88EC5-BB96-44DB-8837-370ACD1649E9}" srcOrd="13" destOrd="0" presId="urn:microsoft.com/office/officeart/2008/layout/VerticalCurvedList"/>
    <dgm:cxn modelId="{9F7BFDA5-BBAE-45DD-A8F6-6C59F5C99B58}" type="presParOf" srcId="{818203DD-0055-4442-888C-F14DD15EC915}" destId="{85622A43-D93E-4DDA-8979-CA14074FD434}" srcOrd="14" destOrd="0" presId="urn:microsoft.com/office/officeart/2008/layout/VerticalCurvedList"/>
    <dgm:cxn modelId="{C0615CB9-3E94-4BFB-956E-6B084E824B36}" type="presParOf" srcId="{85622A43-D93E-4DDA-8979-CA14074FD434}" destId="{68FDD876-998F-4093-8F59-A94FC748BEF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C92CAB-44FE-40C0-8192-6B161949112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o-RO"/>
        </a:p>
      </dgm:t>
    </dgm:pt>
    <dgm:pt modelId="{A41548A5-7F96-40C7-9FB1-A37962FD3C2C}">
      <dgm:prSet phldrT="[Text]"/>
      <dgm:spPr>
        <a:xfrm>
          <a:off x="2089505" y="758"/>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Font typeface="Arial" panose="020B0604020202020204" pitchFamily="34" charset="0"/>
            <a:buNone/>
          </a:pPr>
          <a:r>
            <a:rPr lang="ro-RO" altLang="ro-RO" spc="195" dirty="0">
              <a:solidFill>
                <a:sysClr val="window" lastClr="FFFFFF"/>
              </a:solidFill>
              <a:latin typeface="Cambria"/>
              <a:ea typeface="+mn-ea"/>
              <a:cs typeface="+mn-cs"/>
            </a:rPr>
            <a:t>U.A.T. Municipiul Dorohoi </a:t>
          </a:r>
          <a:endParaRPr lang="ro-RO">
            <a:solidFill>
              <a:sysClr val="window" lastClr="FFFFFF"/>
            </a:solidFill>
            <a:latin typeface="Calibri" panose="020F0502020204030204"/>
            <a:ea typeface="+mn-ea"/>
            <a:cs typeface="+mn-cs"/>
          </a:endParaRPr>
        </a:p>
      </dgm:t>
    </dgm:pt>
    <dgm:pt modelId="{885FF6BF-AF20-4D88-AF05-E47FC3BFFCB6}" type="parTrans" cxnId="{F5AC09EB-2F59-4FAF-86F2-9F04978F2EEE}">
      <dgm:prSet/>
      <dgm:spPr/>
      <dgm:t>
        <a:bodyPr/>
        <a:lstStyle/>
        <a:p>
          <a:endParaRPr lang="ro-RO"/>
        </a:p>
      </dgm:t>
    </dgm:pt>
    <dgm:pt modelId="{F50373DB-B11C-410B-9113-52A2D00EE49F}" type="sibTrans" cxnId="{F5AC09EB-2F59-4FAF-86F2-9F04978F2EEE}">
      <dgm:prSet/>
      <dgm:spPr/>
      <dgm:t>
        <a:bodyPr/>
        <a:lstStyle/>
        <a:p>
          <a:endParaRPr lang="ro-RO"/>
        </a:p>
      </dgm:t>
    </dgm:pt>
    <dgm:pt modelId="{A1400D01-20D8-4567-A1CE-EA21B726E647}">
      <dgm:prSet/>
      <dgm:spPr>
        <a:xfrm>
          <a:off x="2089505" y="336846"/>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Agenția Județeană pentru prestații și inspecție socială Botoşani,</a:t>
          </a:r>
        </a:p>
      </dgm:t>
    </dgm:pt>
    <dgm:pt modelId="{DADA522E-07B7-4F6A-BE85-EECDD2AE16A5}" type="parTrans" cxnId="{93631E74-82EF-40C1-B34D-40B217881F36}">
      <dgm:prSet/>
      <dgm:spPr/>
      <dgm:t>
        <a:bodyPr/>
        <a:lstStyle/>
        <a:p>
          <a:endParaRPr lang="ro-RO"/>
        </a:p>
      </dgm:t>
    </dgm:pt>
    <dgm:pt modelId="{B43AAA1C-5D52-40B6-A88F-88F4F74CFBE2}" type="sibTrans" cxnId="{93631E74-82EF-40C1-B34D-40B217881F36}">
      <dgm:prSet/>
      <dgm:spPr/>
      <dgm:t>
        <a:bodyPr/>
        <a:lstStyle/>
        <a:p>
          <a:endParaRPr lang="ro-RO"/>
        </a:p>
      </dgm:t>
    </dgm:pt>
    <dgm:pt modelId="{1DFCEBEC-D3F0-4973-940E-486800CECC8D}">
      <dgm:prSet/>
      <dgm:spPr>
        <a:xfrm>
          <a:off x="2089505" y="672934"/>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Direcţia Judeţeană de Asistenţă socială şi protecţia copilului Botoşani</a:t>
          </a:r>
          <a:endParaRPr lang="en-US" altLang="ro-RO" spc="195" dirty="0">
            <a:solidFill>
              <a:sysClr val="window" lastClr="FFFFFF"/>
            </a:solidFill>
            <a:latin typeface="Cambria"/>
            <a:ea typeface="+mn-ea"/>
            <a:cs typeface="+mn-cs"/>
          </a:endParaRPr>
        </a:p>
      </dgm:t>
    </dgm:pt>
    <dgm:pt modelId="{99773C51-E5B2-42D4-B054-79DBED3D0B74}" type="parTrans" cxnId="{FCD198CE-E519-4B03-9145-2A7002AFBDAF}">
      <dgm:prSet/>
      <dgm:spPr/>
      <dgm:t>
        <a:bodyPr/>
        <a:lstStyle/>
        <a:p>
          <a:endParaRPr lang="ro-RO"/>
        </a:p>
      </dgm:t>
    </dgm:pt>
    <dgm:pt modelId="{EFC7AE93-50DC-4A8F-ACDD-CA7CA6C286ED}" type="sibTrans" cxnId="{FCD198CE-E519-4B03-9145-2A7002AFBDAF}">
      <dgm:prSet/>
      <dgm:spPr/>
      <dgm:t>
        <a:bodyPr/>
        <a:lstStyle/>
        <a:p>
          <a:endParaRPr lang="ro-RO"/>
        </a:p>
      </dgm:t>
    </dgm:pt>
    <dgm:pt modelId="{697E45D5-AC71-4962-A9A1-EDCC08B4CB58}">
      <dgm:prSet/>
      <dgm:spPr>
        <a:xfrm>
          <a:off x="2089505" y="1009022"/>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Direcţia de servicii publice Dorohoi</a:t>
          </a:r>
          <a:endParaRPr lang="en-US" altLang="ro-RO" spc="195" dirty="0">
            <a:solidFill>
              <a:sysClr val="window" lastClr="FFFFFF"/>
            </a:solidFill>
            <a:latin typeface="Cambria"/>
            <a:ea typeface="+mn-ea"/>
            <a:cs typeface="+mn-cs"/>
          </a:endParaRPr>
        </a:p>
      </dgm:t>
    </dgm:pt>
    <dgm:pt modelId="{7F3C6952-9A57-4930-8F18-812452D5BF0C}" type="parTrans" cxnId="{2435E7E7-DE90-4157-8AA8-799D33E2B5ED}">
      <dgm:prSet/>
      <dgm:spPr/>
      <dgm:t>
        <a:bodyPr/>
        <a:lstStyle/>
        <a:p>
          <a:endParaRPr lang="ro-RO"/>
        </a:p>
      </dgm:t>
    </dgm:pt>
    <dgm:pt modelId="{05A46D3B-72B2-4498-8AD6-3B3DA48BB6EA}" type="sibTrans" cxnId="{2435E7E7-DE90-4157-8AA8-799D33E2B5ED}">
      <dgm:prSet/>
      <dgm:spPr/>
      <dgm:t>
        <a:bodyPr/>
        <a:lstStyle/>
        <a:p>
          <a:endParaRPr lang="ro-RO"/>
        </a:p>
      </dgm:t>
    </dgm:pt>
    <dgm:pt modelId="{4701F380-62EC-48E2-9F4A-02FDD5DB9885}">
      <dgm:prSet/>
      <dgm:spPr>
        <a:xfrm>
          <a:off x="2089505" y="1345110"/>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Poliţia Municipiului Dorohoi</a:t>
          </a:r>
        </a:p>
      </dgm:t>
    </dgm:pt>
    <dgm:pt modelId="{37B92921-0068-47B8-96D6-1D1A9B3F5F73}" type="parTrans" cxnId="{25A793B3-8ED6-46F7-8252-B57CFB0C0C80}">
      <dgm:prSet/>
      <dgm:spPr/>
      <dgm:t>
        <a:bodyPr/>
        <a:lstStyle/>
        <a:p>
          <a:endParaRPr lang="ro-RO"/>
        </a:p>
      </dgm:t>
    </dgm:pt>
    <dgm:pt modelId="{B796564A-208B-411E-936C-DF76CA4F3942}" type="sibTrans" cxnId="{25A793B3-8ED6-46F7-8252-B57CFB0C0C80}">
      <dgm:prSet/>
      <dgm:spPr/>
      <dgm:t>
        <a:bodyPr/>
        <a:lstStyle/>
        <a:p>
          <a:endParaRPr lang="ro-RO"/>
        </a:p>
      </dgm:t>
    </dgm:pt>
    <dgm:pt modelId="{BCA9D3DC-204C-4497-9627-85A207A0A622}">
      <dgm:prSet/>
      <dgm:spPr>
        <a:xfrm>
          <a:off x="2089505" y="1681198"/>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Jandarmeria Municipiului Dorohoi</a:t>
          </a:r>
          <a:endParaRPr lang="en-US" altLang="ro-RO" spc="195" dirty="0">
            <a:solidFill>
              <a:sysClr val="window" lastClr="FFFFFF"/>
            </a:solidFill>
            <a:latin typeface="Cambria"/>
            <a:ea typeface="+mn-ea"/>
            <a:cs typeface="+mn-cs"/>
          </a:endParaRPr>
        </a:p>
      </dgm:t>
    </dgm:pt>
    <dgm:pt modelId="{9AE562F5-EC91-4624-B642-1F527A951A47}" type="parTrans" cxnId="{D30A9FDF-730B-4F1F-938E-B19E6A84A220}">
      <dgm:prSet/>
      <dgm:spPr/>
      <dgm:t>
        <a:bodyPr/>
        <a:lstStyle/>
        <a:p>
          <a:endParaRPr lang="ro-RO"/>
        </a:p>
      </dgm:t>
    </dgm:pt>
    <dgm:pt modelId="{125489C5-9506-439A-9CE9-CAF89BACD0AA}" type="sibTrans" cxnId="{D30A9FDF-730B-4F1F-938E-B19E6A84A220}">
      <dgm:prSet/>
      <dgm:spPr/>
      <dgm:t>
        <a:bodyPr/>
        <a:lstStyle/>
        <a:p>
          <a:endParaRPr lang="ro-RO"/>
        </a:p>
      </dgm:t>
    </dgm:pt>
    <dgm:pt modelId="{4FCBE6A6-2147-4A0A-A1E1-FEACDFE2AD08}">
      <dgm:prSet/>
      <dgm:spPr>
        <a:xfrm>
          <a:off x="2089505" y="2017286"/>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Autoritatea de Sănătate Publică Botoşani</a:t>
          </a:r>
          <a:endParaRPr lang="en-US" altLang="ro-RO" spc="195" dirty="0">
            <a:solidFill>
              <a:sysClr val="window" lastClr="FFFFFF"/>
            </a:solidFill>
            <a:latin typeface="Cambria"/>
            <a:ea typeface="+mn-ea"/>
            <a:cs typeface="+mn-cs"/>
          </a:endParaRPr>
        </a:p>
      </dgm:t>
    </dgm:pt>
    <dgm:pt modelId="{BD8D3B4B-47D3-4FD2-8A7C-BF5574E79695}" type="parTrans" cxnId="{FB470871-97B3-4297-9DA8-B573F798E93C}">
      <dgm:prSet/>
      <dgm:spPr/>
      <dgm:t>
        <a:bodyPr/>
        <a:lstStyle/>
        <a:p>
          <a:endParaRPr lang="ro-RO"/>
        </a:p>
      </dgm:t>
    </dgm:pt>
    <dgm:pt modelId="{A7E62630-07D7-4212-B62B-5529300E9834}" type="sibTrans" cxnId="{FB470871-97B3-4297-9DA8-B573F798E93C}">
      <dgm:prSet/>
      <dgm:spPr/>
      <dgm:t>
        <a:bodyPr/>
        <a:lstStyle/>
        <a:p>
          <a:endParaRPr lang="ro-RO"/>
        </a:p>
      </dgm:t>
    </dgm:pt>
    <dgm:pt modelId="{D92072A9-ADD4-47E4-8A52-196F4B96FC3B}">
      <dgm:prSet/>
      <dgm:spPr>
        <a:xfrm>
          <a:off x="2089505" y="2353374"/>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Direcţia de Sănătate Publică Botoşani</a:t>
          </a:r>
        </a:p>
      </dgm:t>
    </dgm:pt>
    <dgm:pt modelId="{2235D2F9-FE30-473B-B089-76A1083F7831}" type="parTrans" cxnId="{04A0B597-7717-4DCC-816E-908F5BBE4DB6}">
      <dgm:prSet/>
      <dgm:spPr/>
      <dgm:t>
        <a:bodyPr/>
        <a:lstStyle/>
        <a:p>
          <a:endParaRPr lang="ro-RO"/>
        </a:p>
      </dgm:t>
    </dgm:pt>
    <dgm:pt modelId="{6BEA39B2-9DEC-4303-8E1B-FA521F48FA91}" type="sibTrans" cxnId="{04A0B597-7717-4DCC-816E-908F5BBE4DB6}">
      <dgm:prSet/>
      <dgm:spPr/>
      <dgm:t>
        <a:bodyPr/>
        <a:lstStyle/>
        <a:p>
          <a:endParaRPr lang="ro-RO"/>
        </a:p>
      </dgm:t>
    </dgm:pt>
    <dgm:pt modelId="{13C0ED3D-198D-43F1-8EE2-FBBF8A238326}">
      <dgm:prSet/>
      <dgm:spPr>
        <a:xfrm>
          <a:off x="2089505" y="2689462"/>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Directia Sanitar Veterinară Botoșani</a:t>
          </a:r>
        </a:p>
      </dgm:t>
    </dgm:pt>
    <dgm:pt modelId="{B9366AA9-9F60-4B24-B09E-CE69EB9471AA}" type="parTrans" cxnId="{7DFFA06F-CC71-4C97-9C2A-87258DD98286}">
      <dgm:prSet/>
      <dgm:spPr/>
      <dgm:t>
        <a:bodyPr/>
        <a:lstStyle/>
        <a:p>
          <a:endParaRPr lang="ro-RO"/>
        </a:p>
      </dgm:t>
    </dgm:pt>
    <dgm:pt modelId="{306E4BC6-CA80-4E78-B393-1015CCD41454}" type="sibTrans" cxnId="{7DFFA06F-CC71-4C97-9C2A-87258DD98286}">
      <dgm:prSet/>
      <dgm:spPr/>
      <dgm:t>
        <a:bodyPr/>
        <a:lstStyle/>
        <a:p>
          <a:endParaRPr lang="ro-RO"/>
        </a:p>
      </dgm:t>
    </dgm:pt>
    <dgm:pt modelId="{32307C3C-A6F3-438F-BC9A-1449DF38B17A}">
      <dgm:prSet/>
      <dgm:spPr>
        <a:xfrm>
          <a:off x="2089505" y="3025550"/>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Unităţi medico sociale ( Suharău, Mihăileni )</a:t>
          </a:r>
          <a:endParaRPr lang="en-US" altLang="ro-RO" spc="195" dirty="0">
            <a:solidFill>
              <a:sysClr val="window" lastClr="FFFFFF"/>
            </a:solidFill>
            <a:latin typeface="Cambria"/>
            <a:ea typeface="+mn-ea"/>
            <a:cs typeface="+mn-cs"/>
          </a:endParaRPr>
        </a:p>
      </dgm:t>
    </dgm:pt>
    <dgm:pt modelId="{6E6A0881-7920-490F-B6EE-8D2D9C670004}" type="parTrans" cxnId="{208C43C0-BA87-41DC-99D0-1DEC7DA54E75}">
      <dgm:prSet/>
      <dgm:spPr/>
      <dgm:t>
        <a:bodyPr/>
        <a:lstStyle/>
        <a:p>
          <a:endParaRPr lang="ro-RO"/>
        </a:p>
      </dgm:t>
    </dgm:pt>
    <dgm:pt modelId="{7EB14812-2526-4BD7-B8C3-A8F8B617217A}" type="sibTrans" cxnId="{208C43C0-BA87-41DC-99D0-1DEC7DA54E75}">
      <dgm:prSet/>
      <dgm:spPr/>
      <dgm:t>
        <a:bodyPr/>
        <a:lstStyle/>
        <a:p>
          <a:endParaRPr lang="ro-RO"/>
        </a:p>
      </dgm:t>
    </dgm:pt>
    <dgm:pt modelId="{7CBB27B6-E34A-43C0-B5AE-A40FAB73101E}">
      <dgm:prSet/>
      <dgm:spPr>
        <a:xfrm>
          <a:off x="2089505" y="3361638"/>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Spitalul Municipal Dorohoi</a:t>
          </a:r>
          <a:endParaRPr lang="en-US" altLang="ro-RO" spc="195" dirty="0">
            <a:solidFill>
              <a:sysClr val="window" lastClr="FFFFFF"/>
            </a:solidFill>
            <a:latin typeface="Cambria"/>
            <a:ea typeface="+mn-ea"/>
            <a:cs typeface="+mn-cs"/>
          </a:endParaRPr>
        </a:p>
      </dgm:t>
    </dgm:pt>
    <dgm:pt modelId="{FD01A322-7AED-4F11-B1B7-5BCFC5B3C33A}" type="parTrans" cxnId="{80AED0F0-91F8-4FBA-B8ED-73EF6A3BEDB1}">
      <dgm:prSet/>
      <dgm:spPr/>
      <dgm:t>
        <a:bodyPr/>
        <a:lstStyle/>
        <a:p>
          <a:endParaRPr lang="ro-RO"/>
        </a:p>
      </dgm:t>
    </dgm:pt>
    <dgm:pt modelId="{86D7FB70-9EA7-4AA3-92F6-346F8F2EA412}" type="sibTrans" cxnId="{80AED0F0-91F8-4FBA-B8ED-73EF6A3BEDB1}">
      <dgm:prSet/>
      <dgm:spPr/>
      <dgm:t>
        <a:bodyPr/>
        <a:lstStyle/>
        <a:p>
          <a:endParaRPr lang="ro-RO"/>
        </a:p>
      </dgm:t>
    </dgm:pt>
    <dgm:pt modelId="{71CC7357-5C18-4715-A056-4777821E2274}">
      <dgm:prSet/>
      <dgm:spPr>
        <a:xfrm>
          <a:off x="2089505" y="3697726"/>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Direcția de Asistenţă Socială Botoşani </a:t>
          </a:r>
        </a:p>
      </dgm:t>
    </dgm:pt>
    <dgm:pt modelId="{FB047072-C1E7-4B10-AD63-3A7C5F5A21E9}" type="parTrans" cxnId="{7BD64F6C-3D18-480F-B549-3F8969047911}">
      <dgm:prSet/>
      <dgm:spPr/>
      <dgm:t>
        <a:bodyPr/>
        <a:lstStyle/>
        <a:p>
          <a:endParaRPr lang="ro-RO"/>
        </a:p>
      </dgm:t>
    </dgm:pt>
    <dgm:pt modelId="{6B98F5D8-927B-4CF3-B4ED-86CB6757A7DF}" type="sibTrans" cxnId="{7BD64F6C-3D18-480F-B549-3F8969047911}">
      <dgm:prSet/>
      <dgm:spPr/>
      <dgm:t>
        <a:bodyPr/>
        <a:lstStyle/>
        <a:p>
          <a:endParaRPr lang="ro-RO"/>
        </a:p>
      </dgm:t>
    </dgm:pt>
    <dgm:pt modelId="{F215363B-9A49-4912-BE68-7B483D33CF55}">
      <dgm:prSet/>
      <dgm:spPr>
        <a:xfrm>
          <a:off x="2089505" y="4033814"/>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Unitățile de învățământ din Municipiul Dorohoi</a:t>
          </a:r>
        </a:p>
      </dgm:t>
    </dgm:pt>
    <dgm:pt modelId="{20BB04F3-C136-42E3-BC17-21D099EA8E14}" type="parTrans" cxnId="{FD7A39BD-D576-4FB3-AF15-58C696CDA47C}">
      <dgm:prSet/>
      <dgm:spPr/>
      <dgm:t>
        <a:bodyPr/>
        <a:lstStyle/>
        <a:p>
          <a:endParaRPr lang="ro-RO"/>
        </a:p>
      </dgm:t>
    </dgm:pt>
    <dgm:pt modelId="{748572A2-9637-41F6-8593-27B13711E860}" type="sibTrans" cxnId="{FD7A39BD-D576-4FB3-AF15-58C696CDA47C}">
      <dgm:prSet/>
      <dgm:spPr/>
      <dgm:t>
        <a:bodyPr/>
        <a:lstStyle/>
        <a:p>
          <a:endParaRPr lang="ro-RO"/>
        </a:p>
      </dgm:t>
    </dgm:pt>
    <dgm:pt modelId="{63F4AAE9-9226-444D-BAC8-6CACC6CF2BA4}">
      <dgm:prSet/>
      <dgm:spPr>
        <a:xfrm>
          <a:off x="2089505" y="4369902"/>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altLang="ro-RO" spc="195" dirty="0">
              <a:solidFill>
                <a:sysClr val="window" lastClr="FFFFFF"/>
              </a:solidFill>
              <a:latin typeface="Cambria"/>
              <a:ea typeface="+mn-ea"/>
              <a:cs typeface="+mn-cs"/>
            </a:rPr>
            <a:t>Clubul Copiilor Dorohoi</a:t>
          </a:r>
          <a:endParaRPr lang="en-US" altLang="ro-RO" spc="195" dirty="0">
            <a:solidFill>
              <a:sysClr val="window" lastClr="FFFFFF"/>
            </a:solidFill>
            <a:latin typeface="Cambria"/>
            <a:ea typeface="+mn-ea"/>
            <a:cs typeface="+mn-cs"/>
          </a:endParaRPr>
        </a:p>
      </dgm:t>
    </dgm:pt>
    <dgm:pt modelId="{91993310-28FA-483E-852A-2E8DA5CBA979}" type="parTrans" cxnId="{B7322C74-5D3C-4D35-929E-2E5DE374E904}">
      <dgm:prSet/>
      <dgm:spPr/>
      <dgm:t>
        <a:bodyPr/>
        <a:lstStyle/>
        <a:p>
          <a:endParaRPr lang="ro-RO"/>
        </a:p>
      </dgm:t>
    </dgm:pt>
    <dgm:pt modelId="{14743531-F7D9-4D85-A7B3-C3BC5B2474B3}" type="sibTrans" cxnId="{B7322C74-5D3C-4D35-929E-2E5DE374E904}">
      <dgm:prSet/>
      <dgm:spPr/>
      <dgm:t>
        <a:bodyPr/>
        <a:lstStyle/>
        <a:p>
          <a:endParaRPr lang="ro-RO"/>
        </a:p>
      </dgm:t>
    </dgm:pt>
    <dgm:pt modelId="{5A39B7E4-EE8C-4C21-8E96-5D867D693B4C}" type="pres">
      <dgm:prSet presAssocID="{50C92CAB-44FE-40C0-8192-6B1619491123}" presName="Name0" presStyleCnt="0">
        <dgm:presLayoutVars>
          <dgm:dir/>
          <dgm:animLvl val="lvl"/>
          <dgm:resizeHandles val="exact"/>
        </dgm:presLayoutVars>
      </dgm:prSet>
      <dgm:spPr/>
    </dgm:pt>
    <dgm:pt modelId="{60A9E484-A904-40DF-973B-A35A60BEEC7D}" type="pres">
      <dgm:prSet presAssocID="{A41548A5-7F96-40C7-9FB1-A37962FD3C2C}" presName="linNode" presStyleCnt="0"/>
      <dgm:spPr/>
    </dgm:pt>
    <dgm:pt modelId="{B27543D3-F647-4BAF-BE42-BC70BF6DF6F8}" type="pres">
      <dgm:prSet presAssocID="{A41548A5-7F96-40C7-9FB1-A37962FD3C2C}" presName="parentText" presStyleLbl="node1" presStyleIdx="0" presStyleCnt="14">
        <dgm:presLayoutVars>
          <dgm:chMax val="1"/>
          <dgm:bulletEnabled val="1"/>
        </dgm:presLayoutVars>
      </dgm:prSet>
      <dgm:spPr/>
    </dgm:pt>
    <dgm:pt modelId="{3DF47A87-D25C-4FC2-82FA-CF1A39481447}" type="pres">
      <dgm:prSet presAssocID="{F50373DB-B11C-410B-9113-52A2D00EE49F}" presName="sp" presStyleCnt="0"/>
      <dgm:spPr/>
    </dgm:pt>
    <dgm:pt modelId="{886C22E6-E180-4B93-90D7-44B353B75CE3}" type="pres">
      <dgm:prSet presAssocID="{A1400D01-20D8-4567-A1CE-EA21B726E647}" presName="linNode" presStyleCnt="0"/>
      <dgm:spPr/>
    </dgm:pt>
    <dgm:pt modelId="{855B1192-CEF1-4E9C-A6C3-912AE0979408}" type="pres">
      <dgm:prSet presAssocID="{A1400D01-20D8-4567-A1CE-EA21B726E647}" presName="parentText" presStyleLbl="node1" presStyleIdx="1" presStyleCnt="14">
        <dgm:presLayoutVars>
          <dgm:chMax val="1"/>
          <dgm:bulletEnabled val="1"/>
        </dgm:presLayoutVars>
      </dgm:prSet>
      <dgm:spPr/>
    </dgm:pt>
    <dgm:pt modelId="{759162B9-3770-4CC3-AAF2-E249253AA16F}" type="pres">
      <dgm:prSet presAssocID="{B43AAA1C-5D52-40B6-A88F-88F4F74CFBE2}" presName="sp" presStyleCnt="0"/>
      <dgm:spPr/>
    </dgm:pt>
    <dgm:pt modelId="{3D673A9C-FCF3-441D-8E07-90F5D3C60659}" type="pres">
      <dgm:prSet presAssocID="{1DFCEBEC-D3F0-4973-940E-486800CECC8D}" presName="linNode" presStyleCnt="0"/>
      <dgm:spPr/>
    </dgm:pt>
    <dgm:pt modelId="{D4352EFF-5CA5-47A7-8431-EF9E429FBFDF}" type="pres">
      <dgm:prSet presAssocID="{1DFCEBEC-D3F0-4973-940E-486800CECC8D}" presName="parentText" presStyleLbl="node1" presStyleIdx="2" presStyleCnt="14">
        <dgm:presLayoutVars>
          <dgm:chMax val="1"/>
          <dgm:bulletEnabled val="1"/>
        </dgm:presLayoutVars>
      </dgm:prSet>
      <dgm:spPr/>
    </dgm:pt>
    <dgm:pt modelId="{48B82915-C17C-4A70-9179-EF060C7DE718}" type="pres">
      <dgm:prSet presAssocID="{EFC7AE93-50DC-4A8F-ACDD-CA7CA6C286ED}" presName="sp" presStyleCnt="0"/>
      <dgm:spPr/>
    </dgm:pt>
    <dgm:pt modelId="{F09EA252-1ADC-462A-BD74-B38DCDF24E5F}" type="pres">
      <dgm:prSet presAssocID="{697E45D5-AC71-4962-A9A1-EDCC08B4CB58}" presName="linNode" presStyleCnt="0"/>
      <dgm:spPr/>
    </dgm:pt>
    <dgm:pt modelId="{328109B6-7D42-4B1C-AD4D-174E8BB2B3F4}" type="pres">
      <dgm:prSet presAssocID="{697E45D5-AC71-4962-A9A1-EDCC08B4CB58}" presName="parentText" presStyleLbl="node1" presStyleIdx="3" presStyleCnt="14">
        <dgm:presLayoutVars>
          <dgm:chMax val="1"/>
          <dgm:bulletEnabled val="1"/>
        </dgm:presLayoutVars>
      </dgm:prSet>
      <dgm:spPr/>
    </dgm:pt>
    <dgm:pt modelId="{3BDDF7E2-8021-4412-9653-A04885066404}" type="pres">
      <dgm:prSet presAssocID="{05A46D3B-72B2-4498-8AD6-3B3DA48BB6EA}" presName="sp" presStyleCnt="0"/>
      <dgm:spPr/>
    </dgm:pt>
    <dgm:pt modelId="{59CEB238-91DD-438D-981B-F15AA0E67E58}" type="pres">
      <dgm:prSet presAssocID="{4701F380-62EC-48E2-9F4A-02FDD5DB9885}" presName="linNode" presStyleCnt="0"/>
      <dgm:spPr/>
    </dgm:pt>
    <dgm:pt modelId="{106F377B-A48D-4CE8-89B4-2A4A17CB2E31}" type="pres">
      <dgm:prSet presAssocID="{4701F380-62EC-48E2-9F4A-02FDD5DB9885}" presName="parentText" presStyleLbl="node1" presStyleIdx="4" presStyleCnt="14">
        <dgm:presLayoutVars>
          <dgm:chMax val="1"/>
          <dgm:bulletEnabled val="1"/>
        </dgm:presLayoutVars>
      </dgm:prSet>
      <dgm:spPr/>
    </dgm:pt>
    <dgm:pt modelId="{438C0641-2F9C-4DAC-B5AE-4D274632321D}" type="pres">
      <dgm:prSet presAssocID="{B796564A-208B-411E-936C-DF76CA4F3942}" presName="sp" presStyleCnt="0"/>
      <dgm:spPr/>
    </dgm:pt>
    <dgm:pt modelId="{1E7E34AB-218C-42DD-83D7-AB8B361E640F}" type="pres">
      <dgm:prSet presAssocID="{BCA9D3DC-204C-4497-9627-85A207A0A622}" presName="linNode" presStyleCnt="0"/>
      <dgm:spPr/>
    </dgm:pt>
    <dgm:pt modelId="{2C7A7739-62A8-45F6-85FC-3224CECF16A3}" type="pres">
      <dgm:prSet presAssocID="{BCA9D3DC-204C-4497-9627-85A207A0A622}" presName="parentText" presStyleLbl="node1" presStyleIdx="5" presStyleCnt="14">
        <dgm:presLayoutVars>
          <dgm:chMax val="1"/>
          <dgm:bulletEnabled val="1"/>
        </dgm:presLayoutVars>
      </dgm:prSet>
      <dgm:spPr/>
    </dgm:pt>
    <dgm:pt modelId="{1D1581BE-DE1C-4490-889C-3E21BAAD2364}" type="pres">
      <dgm:prSet presAssocID="{125489C5-9506-439A-9CE9-CAF89BACD0AA}" presName="sp" presStyleCnt="0"/>
      <dgm:spPr/>
    </dgm:pt>
    <dgm:pt modelId="{DD8D234D-6522-4EFA-9112-A57893ED0AFF}" type="pres">
      <dgm:prSet presAssocID="{4FCBE6A6-2147-4A0A-A1E1-FEACDFE2AD08}" presName="linNode" presStyleCnt="0"/>
      <dgm:spPr/>
    </dgm:pt>
    <dgm:pt modelId="{11C1C7A0-803C-4584-A903-4DAD258C3CBC}" type="pres">
      <dgm:prSet presAssocID="{4FCBE6A6-2147-4A0A-A1E1-FEACDFE2AD08}" presName="parentText" presStyleLbl="node1" presStyleIdx="6" presStyleCnt="14">
        <dgm:presLayoutVars>
          <dgm:chMax val="1"/>
          <dgm:bulletEnabled val="1"/>
        </dgm:presLayoutVars>
      </dgm:prSet>
      <dgm:spPr/>
    </dgm:pt>
    <dgm:pt modelId="{22F3E433-8265-41D9-9994-58111943BABE}" type="pres">
      <dgm:prSet presAssocID="{A7E62630-07D7-4212-B62B-5529300E9834}" presName="sp" presStyleCnt="0"/>
      <dgm:spPr/>
    </dgm:pt>
    <dgm:pt modelId="{2E7D8A0A-E19E-493E-A9D8-CE0B20F0EF46}" type="pres">
      <dgm:prSet presAssocID="{D92072A9-ADD4-47E4-8A52-196F4B96FC3B}" presName="linNode" presStyleCnt="0"/>
      <dgm:spPr/>
    </dgm:pt>
    <dgm:pt modelId="{BD214A99-FE2A-4513-B174-69E28C976029}" type="pres">
      <dgm:prSet presAssocID="{D92072A9-ADD4-47E4-8A52-196F4B96FC3B}" presName="parentText" presStyleLbl="node1" presStyleIdx="7" presStyleCnt="14">
        <dgm:presLayoutVars>
          <dgm:chMax val="1"/>
          <dgm:bulletEnabled val="1"/>
        </dgm:presLayoutVars>
      </dgm:prSet>
      <dgm:spPr/>
    </dgm:pt>
    <dgm:pt modelId="{00B09F4A-F57F-4B38-897D-29B6F4CB1366}" type="pres">
      <dgm:prSet presAssocID="{6BEA39B2-9DEC-4303-8E1B-FA521F48FA91}" presName="sp" presStyleCnt="0"/>
      <dgm:spPr/>
    </dgm:pt>
    <dgm:pt modelId="{649A7D69-10DC-4E1E-98C0-D4F1BF02EA12}" type="pres">
      <dgm:prSet presAssocID="{13C0ED3D-198D-43F1-8EE2-FBBF8A238326}" presName="linNode" presStyleCnt="0"/>
      <dgm:spPr/>
    </dgm:pt>
    <dgm:pt modelId="{4FB75273-0755-4B46-ABBF-5D5206BC1511}" type="pres">
      <dgm:prSet presAssocID="{13C0ED3D-198D-43F1-8EE2-FBBF8A238326}" presName="parentText" presStyleLbl="node1" presStyleIdx="8" presStyleCnt="14">
        <dgm:presLayoutVars>
          <dgm:chMax val="1"/>
          <dgm:bulletEnabled val="1"/>
        </dgm:presLayoutVars>
      </dgm:prSet>
      <dgm:spPr/>
    </dgm:pt>
    <dgm:pt modelId="{A13685C3-5630-47E3-BBA0-313CC195DCD8}" type="pres">
      <dgm:prSet presAssocID="{306E4BC6-CA80-4E78-B393-1015CCD41454}" presName="sp" presStyleCnt="0"/>
      <dgm:spPr/>
    </dgm:pt>
    <dgm:pt modelId="{7438B577-DF3C-4234-98FB-25EC9E10058C}" type="pres">
      <dgm:prSet presAssocID="{32307C3C-A6F3-438F-BC9A-1449DF38B17A}" presName="linNode" presStyleCnt="0"/>
      <dgm:spPr/>
    </dgm:pt>
    <dgm:pt modelId="{F03F5BB2-5B3E-43B0-BCCB-7E81AFB5A49E}" type="pres">
      <dgm:prSet presAssocID="{32307C3C-A6F3-438F-BC9A-1449DF38B17A}" presName="parentText" presStyleLbl="node1" presStyleIdx="9" presStyleCnt="14">
        <dgm:presLayoutVars>
          <dgm:chMax val="1"/>
          <dgm:bulletEnabled val="1"/>
        </dgm:presLayoutVars>
      </dgm:prSet>
      <dgm:spPr/>
    </dgm:pt>
    <dgm:pt modelId="{D8E09C78-ECA0-4407-897E-4FE6B1E0B27A}" type="pres">
      <dgm:prSet presAssocID="{7EB14812-2526-4BD7-B8C3-A8F8B617217A}" presName="sp" presStyleCnt="0"/>
      <dgm:spPr/>
    </dgm:pt>
    <dgm:pt modelId="{D993E471-9A27-4D97-99C8-3533C232AB48}" type="pres">
      <dgm:prSet presAssocID="{7CBB27B6-E34A-43C0-B5AE-A40FAB73101E}" presName="linNode" presStyleCnt="0"/>
      <dgm:spPr/>
    </dgm:pt>
    <dgm:pt modelId="{DC9AF206-CF3B-49B0-B7B8-1717EE631FD4}" type="pres">
      <dgm:prSet presAssocID="{7CBB27B6-E34A-43C0-B5AE-A40FAB73101E}" presName="parentText" presStyleLbl="node1" presStyleIdx="10" presStyleCnt="14">
        <dgm:presLayoutVars>
          <dgm:chMax val="1"/>
          <dgm:bulletEnabled val="1"/>
        </dgm:presLayoutVars>
      </dgm:prSet>
      <dgm:spPr/>
    </dgm:pt>
    <dgm:pt modelId="{27F423BC-4471-463B-828E-378E1FAB941F}" type="pres">
      <dgm:prSet presAssocID="{86D7FB70-9EA7-4AA3-92F6-346F8F2EA412}" presName="sp" presStyleCnt="0"/>
      <dgm:spPr/>
    </dgm:pt>
    <dgm:pt modelId="{02F24F8F-833F-4DD1-9DF1-CA7AD2BD157C}" type="pres">
      <dgm:prSet presAssocID="{71CC7357-5C18-4715-A056-4777821E2274}" presName="linNode" presStyleCnt="0"/>
      <dgm:spPr/>
    </dgm:pt>
    <dgm:pt modelId="{24D32CB7-67FC-434B-BFE9-1AD31650E1D1}" type="pres">
      <dgm:prSet presAssocID="{71CC7357-5C18-4715-A056-4777821E2274}" presName="parentText" presStyleLbl="node1" presStyleIdx="11" presStyleCnt="14">
        <dgm:presLayoutVars>
          <dgm:chMax val="1"/>
          <dgm:bulletEnabled val="1"/>
        </dgm:presLayoutVars>
      </dgm:prSet>
      <dgm:spPr/>
    </dgm:pt>
    <dgm:pt modelId="{79B47909-839B-44FB-BBFC-FDDE994863E4}" type="pres">
      <dgm:prSet presAssocID="{6B98F5D8-927B-4CF3-B4ED-86CB6757A7DF}" presName="sp" presStyleCnt="0"/>
      <dgm:spPr/>
    </dgm:pt>
    <dgm:pt modelId="{D9634A13-CD65-4AB4-9D49-159C77EF85CC}" type="pres">
      <dgm:prSet presAssocID="{F215363B-9A49-4912-BE68-7B483D33CF55}" presName="linNode" presStyleCnt="0"/>
      <dgm:spPr/>
    </dgm:pt>
    <dgm:pt modelId="{A4A77DCE-1D76-4A63-B559-5896228CFC7B}" type="pres">
      <dgm:prSet presAssocID="{F215363B-9A49-4912-BE68-7B483D33CF55}" presName="parentText" presStyleLbl="node1" presStyleIdx="12" presStyleCnt="14">
        <dgm:presLayoutVars>
          <dgm:chMax val="1"/>
          <dgm:bulletEnabled val="1"/>
        </dgm:presLayoutVars>
      </dgm:prSet>
      <dgm:spPr/>
    </dgm:pt>
    <dgm:pt modelId="{41EFA9C8-4807-4820-B498-8BDFC6BA3EAB}" type="pres">
      <dgm:prSet presAssocID="{748572A2-9637-41F6-8593-27B13711E860}" presName="sp" presStyleCnt="0"/>
      <dgm:spPr/>
    </dgm:pt>
    <dgm:pt modelId="{C70DAF86-D7E9-4C0F-AF95-B0C6B975F2DA}" type="pres">
      <dgm:prSet presAssocID="{63F4AAE9-9226-444D-BAC8-6CACC6CF2BA4}" presName="linNode" presStyleCnt="0"/>
      <dgm:spPr/>
    </dgm:pt>
    <dgm:pt modelId="{22C6B98B-511C-4B14-B02F-6EB5CF819FD9}" type="pres">
      <dgm:prSet presAssocID="{63F4AAE9-9226-444D-BAC8-6CACC6CF2BA4}" presName="parentText" presStyleLbl="node1" presStyleIdx="13" presStyleCnt="14">
        <dgm:presLayoutVars>
          <dgm:chMax val="1"/>
          <dgm:bulletEnabled val="1"/>
        </dgm:presLayoutVars>
      </dgm:prSet>
      <dgm:spPr/>
    </dgm:pt>
  </dgm:ptLst>
  <dgm:cxnLst>
    <dgm:cxn modelId="{2AD6681E-C933-4E1F-82DA-4F7E732E690A}" type="presOf" srcId="{50C92CAB-44FE-40C0-8192-6B1619491123}" destId="{5A39B7E4-EE8C-4C21-8E96-5D867D693B4C}" srcOrd="0" destOrd="0" presId="urn:microsoft.com/office/officeart/2005/8/layout/vList5"/>
    <dgm:cxn modelId="{77131121-C5C3-4801-816E-3E437E7AE103}" type="presOf" srcId="{71CC7357-5C18-4715-A056-4777821E2274}" destId="{24D32CB7-67FC-434B-BFE9-1AD31650E1D1}" srcOrd="0" destOrd="0" presId="urn:microsoft.com/office/officeart/2005/8/layout/vList5"/>
    <dgm:cxn modelId="{9FC07D28-5D36-4217-9DBE-C5246ABB83CB}" type="presOf" srcId="{7CBB27B6-E34A-43C0-B5AE-A40FAB73101E}" destId="{DC9AF206-CF3B-49B0-B7B8-1717EE631FD4}" srcOrd="0" destOrd="0" presId="urn:microsoft.com/office/officeart/2005/8/layout/vList5"/>
    <dgm:cxn modelId="{BF547831-BC4C-4F91-9D54-6C3C27A8745A}" type="presOf" srcId="{697E45D5-AC71-4962-A9A1-EDCC08B4CB58}" destId="{328109B6-7D42-4B1C-AD4D-174E8BB2B3F4}" srcOrd="0" destOrd="0" presId="urn:microsoft.com/office/officeart/2005/8/layout/vList5"/>
    <dgm:cxn modelId="{9B36DF34-ABAE-4AC6-B8BF-79CE5ACF0771}" type="presOf" srcId="{63F4AAE9-9226-444D-BAC8-6CACC6CF2BA4}" destId="{22C6B98B-511C-4B14-B02F-6EB5CF819FD9}" srcOrd="0" destOrd="0" presId="urn:microsoft.com/office/officeart/2005/8/layout/vList5"/>
    <dgm:cxn modelId="{1A1EBB3D-8712-4F3C-BFC5-8BC505803D67}" type="presOf" srcId="{4FCBE6A6-2147-4A0A-A1E1-FEACDFE2AD08}" destId="{11C1C7A0-803C-4584-A903-4DAD258C3CBC}" srcOrd="0" destOrd="0" presId="urn:microsoft.com/office/officeart/2005/8/layout/vList5"/>
    <dgm:cxn modelId="{7BD64F6C-3D18-480F-B549-3F8969047911}" srcId="{50C92CAB-44FE-40C0-8192-6B1619491123}" destId="{71CC7357-5C18-4715-A056-4777821E2274}" srcOrd="11" destOrd="0" parTransId="{FB047072-C1E7-4B10-AD63-3A7C5F5A21E9}" sibTransId="{6B98F5D8-927B-4CF3-B4ED-86CB6757A7DF}"/>
    <dgm:cxn modelId="{159F5A6C-C631-4E48-B2B0-8914DCB9AAE7}" type="presOf" srcId="{BCA9D3DC-204C-4497-9627-85A207A0A622}" destId="{2C7A7739-62A8-45F6-85FC-3224CECF16A3}" srcOrd="0" destOrd="0" presId="urn:microsoft.com/office/officeart/2005/8/layout/vList5"/>
    <dgm:cxn modelId="{7DFFA06F-CC71-4C97-9C2A-87258DD98286}" srcId="{50C92CAB-44FE-40C0-8192-6B1619491123}" destId="{13C0ED3D-198D-43F1-8EE2-FBBF8A238326}" srcOrd="8" destOrd="0" parTransId="{B9366AA9-9F60-4B24-B09E-CE69EB9471AA}" sibTransId="{306E4BC6-CA80-4E78-B393-1015CCD41454}"/>
    <dgm:cxn modelId="{FB470871-97B3-4297-9DA8-B573F798E93C}" srcId="{50C92CAB-44FE-40C0-8192-6B1619491123}" destId="{4FCBE6A6-2147-4A0A-A1E1-FEACDFE2AD08}" srcOrd="6" destOrd="0" parTransId="{BD8D3B4B-47D3-4FD2-8A7C-BF5574E79695}" sibTransId="{A7E62630-07D7-4212-B62B-5529300E9834}"/>
    <dgm:cxn modelId="{93631E74-82EF-40C1-B34D-40B217881F36}" srcId="{50C92CAB-44FE-40C0-8192-6B1619491123}" destId="{A1400D01-20D8-4567-A1CE-EA21B726E647}" srcOrd="1" destOrd="0" parTransId="{DADA522E-07B7-4F6A-BE85-EECDD2AE16A5}" sibTransId="{B43AAA1C-5D52-40B6-A88F-88F4F74CFBE2}"/>
    <dgm:cxn modelId="{B7322C74-5D3C-4D35-929E-2E5DE374E904}" srcId="{50C92CAB-44FE-40C0-8192-6B1619491123}" destId="{63F4AAE9-9226-444D-BAC8-6CACC6CF2BA4}" srcOrd="13" destOrd="0" parTransId="{91993310-28FA-483E-852A-2E8DA5CBA979}" sibTransId="{14743531-F7D9-4D85-A7B3-C3BC5B2474B3}"/>
    <dgm:cxn modelId="{A117267A-8BB1-4473-9026-3746AFFD052B}" type="presOf" srcId="{1DFCEBEC-D3F0-4973-940E-486800CECC8D}" destId="{D4352EFF-5CA5-47A7-8431-EF9E429FBFDF}" srcOrd="0" destOrd="0" presId="urn:microsoft.com/office/officeart/2005/8/layout/vList5"/>
    <dgm:cxn modelId="{F3E1FD87-49AD-4E04-9C90-A29A0DFF2172}" type="presOf" srcId="{13C0ED3D-198D-43F1-8EE2-FBBF8A238326}" destId="{4FB75273-0755-4B46-ABBF-5D5206BC1511}" srcOrd="0" destOrd="0" presId="urn:microsoft.com/office/officeart/2005/8/layout/vList5"/>
    <dgm:cxn modelId="{9615E28A-F744-4FC8-A9CC-45FF6FD4B53F}" type="presOf" srcId="{D92072A9-ADD4-47E4-8A52-196F4B96FC3B}" destId="{BD214A99-FE2A-4513-B174-69E28C976029}" srcOrd="0" destOrd="0" presId="urn:microsoft.com/office/officeart/2005/8/layout/vList5"/>
    <dgm:cxn modelId="{04A0B597-7717-4DCC-816E-908F5BBE4DB6}" srcId="{50C92CAB-44FE-40C0-8192-6B1619491123}" destId="{D92072A9-ADD4-47E4-8A52-196F4B96FC3B}" srcOrd="7" destOrd="0" parTransId="{2235D2F9-FE30-473B-B089-76A1083F7831}" sibTransId="{6BEA39B2-9DEC-4303-8E1B-FA521F48FA91}"/>
    <dgm:cxn modelId="{16BFB0AB-44D0-4103-885C-C7F8B808902D}" type="presOf" srcId="{A1400D01-20D8-4567-A1CE-EA21B726E647}" destId="{855B1192-CEF1-4E9C-A6C3-912AE0979408}" srcOrd="0" destOrd="0" presId="urn:microsoft.com/office/officeart/2005/8/layout/vList5"/>
    <dgm:cxn modelId="{25A793B3-8ED6-46F7-8252-B57CFB0C0C80}" srcId="{50C92CAB-44FE-40C0-8192-6B1619491123}" destId="{4701F380-62EC-48E2-9F4A-02FDD5DB9885}" srcOrd="4" destOrd="0" parTransId="{37B92921-0068-47B8-96D6-1D1A9B3F5F73}" sibTransId="{B796564A-208B-411E-936C-DF76CA4F3942}"/>
    <dgm:cxn modelId="{F5AF3FB6-0296-4C17-9AF7-20FFFBF63E90}" type="presOf" srcId="{4701F380-62EC-48E2-9F4A-02FDD5DB9885}" destId="{106F377B-A48D-4CE8-89B4-2A4A17CB2E31}" srcOrd="0" destOrd="0" presId="urn:microsoft.com/office/officeart/2005/8/layout/vList5"/>
    <dgm:cxn modelId="{079229B9-2E2F-4BF9-880A-840253BE029B}" type="presOf" srcId="{32307C3C-A6F3-438F-BC9A-1449DF38B17A}" destId="{F03F5BB2-5B3E-43B0-BCCB-7E81AFB5A49E}" srcOrd="0" destOrd="0" presId="urn:microsoft.com/office/officeart/2005/8/layout/vList5"/>
    <dgm:cxn modelId="{FD7A39BD-D576-4FB3-AF15-58C696CDA47C}" srcId="{50C92CAB-44FE-40C0-8192-6B1619491123}" destId="{F215363B-9A49-4912-BE68-7B483D33CF55}" srcOrd="12" destOrd="0" parTransId="{20BB04F3-C136-42E3-BC17-21D099EA8E14}" sibTransId="{748572A2-9637-41F6-8593-27B13711E860}"/>
    <dgm:cxn modelId="{208C43C0-BA87-41DC-99D0-1DEC7DA54E75}" srcId="{50C92CAB-44FE-40C0-8192-6B1619491123}" destId="{32307C3C-A6F3-438F-BC9A-1449DF38B17A}" srcOrd="9" destOrd="0" parTransId="{6E6A0881-7920-490F-B6EE-8D2D9C670004}" sibTransId="{7EB14812-2526-4BD7-B8C3-A8F8B617217A}"/>
    <dgm:cxn modelId="{08BB63C0-1A5B-4A79-A6A4-FAF1A6BE844C}" type="presOf" srcId="{F215363B-9A49-4912-BE68-7B483D33CF55}" destId="{A4A77DCE-1D76-4A63-B559-5896228CFC7B}" srcOrd="0" destOrd="0" presId="urn:microsoft.com/office/officeart/2005/8/layout/vList5"/>
    <dgm:cxn modelId="{FCD198CE-E519-4B03-9145-2A7002AFBDAF}" srcId="{50C92CAB-44FE-40C0-8192-6B1619491123}" destId="{1DFCEBEC-D3F0-4973-940E-486800CECC8D}" srcOrd="2" destOrd="0" parTransId="{99773C51-E5B2-42D4-B054-79DBED3D0B74}" sibTransId="{EFC7AE93-50DC-4A8F-ACDD-CA7CA6C286ED}"/>
    <dgm:cxn modelId="{2D5AB5D5-0CEC-41E7-917C-F73044850612}" type="presOf" srcId="{A41548A5-7F96-40C7-9FB1-A37962FD3C2C}" destId="{B27543D3-F647-4BAF-BE42-BC70BF6DF6F8}" srcOrd="0" destOrd="0" presId="urn:microsoft.com/office/officeart/2005/8/layout/vList5"/>
    <dgm:cxn modelId="{D30A9FDF-730B-4F1F-938E-B19E6A84A220}" srcId="{50C92CAB-44FE-40C0-8192-6B1619491123}" destId="{BCA9D3DC-204C-4497-9627-85A207A0A622}" srcOrd="5" destOrd="0" parTransId="{9AE562F5-EC91-4624-B642-1F527A951A47}" sibTransId="{125489C5-9506-439A-9CE9-CAF89BACD0AA}"/>
    <dgm:cxn modelId="{2435E7E7-DE90-4157-8AA8-799D33E2B5ED}" srcId="{50C92CAB-44FE-40C0-8192-6B1619491123}" destId="{697E45D5-AC71-4962-A9A1-EDCC08B4CB58}" srcOrd="3" destOrd="0" parTransId="{7F3C6952-9A57-4930-8F18-812452D5BF0C}" sibTransId="{05A46D3B-72B2-4498-8AD6-3B3DA48BB6EA}"/>
    <dgm:cxn modelId="{F5AC09EB-2F59-4FAF-86F2-9F04978F2EEE}" srcId="{50C92CAB-44FE-40C0-8192-6B1619491123}" destId="{A41548A5-7F96-40C7-9FB1-A37962FD3C2C}" srcOrd="0" destOrd="0" parTransId="{885FF6BF-AF20-4D88-AF05-E47FC3BFFCB6}" sibTransId="{F50373DB-B11C-410B-9113-52A2D00EE49F}"/>
    <dgm:cxn modelId="{80AED0F0-91F8-4FBA-B8ED-73EF6A3BEDB1}" srcId="{50C92CAB-44FE-40C0-8192-6B1619491123}" destId="{7CBB27B6-E34A-43C0-B5AE-A40FAB73101E}" srcOrd="10" destOrd="0" parTransId="{FD01A322-7AED-4F11-B1B7-5BCFC5B3C33A}" sibTransId="{86D7FB70-9EA7-4AA3-92F6-346F8F2EA412}"/>
    <dgm:cxn modelId="{26F26E5D-F2CA-4307-B0A0-845ACDC0FB22}" type="presParOf" srcId="{5A39B7E4-EE8C-4C21-8E96-5D867D693B4C}" destId="{60A9E484-A904-40DF-973B-A35A60BEEC7D}" srcOrd="0" destOrd="0" presId="urn:microsoft.com/office/officeart/2005/8/layout/vList5"/>
    <dgm:cxn modelId="{545661C4-662E-46E2-88FD-B3F934D13C6A}" type="presParOf" srcId="{60A9E484-A904-40DF-973B-A35A60BEEC7D}" destId="{B27543D3-F647-4BAF-BE42-BC70BF6DF6F8}" srcOrd="0" destOrd="0" presId="urn:microsoft.com/office/officeart/2005/8/layout/vList5"/>
    <dgm:cxn modelId="{06959A47-75D1-47F2-B732-BE54CAB45E71}" type="presParOf" srcId="{5A39B7E4-EE8C-4C21-8E96-5D867D693B4C}" destId="{3DF47A87-D25C-4FC2-82FA-CF1A39481447}" srcOrd="1" destOrd="0" presId="urn:microsoft.com/office/officeart/2005/8/layout/vList5"/>
    <dgm:cxn modelId="{F4218BD0-92CE-4F67-8B0D-1FD6A5006402}" type="presParOf" srcId="{5A39B7E4-EE8C-4C21-8E96-5D867D693B4C}" destId="{886C22E6-E180-4B93-90D7-44B353B75CE3}" srcOrd="2" destOrd="0" presId="urn:microsoft.com/office/officeart/2005/8/layout/vList5"/>
    <dgm:cxn modelId="{D364BEBD-E8DF-4195-8638-A9BFCC76FDD6}" type="presParOf" srcId="{886C22E6-E180-4B93-90D7-44B353B75CE3}" destId="{855B1192-CEF1-4E9C-A6C3-912AE0979408}" srcOrd="0" destOrd="0" presId="urn:microsoft.com/office/officeart/2005/8/layout/vList5"/>
    <dgm:cxn modelId="{3564404C-D9AB-44A6-9730-2609CAB8E6F0}" type="presParOf" srcId="{5A39B7E4-EE8C-4C21-8E96-5D867D693B4C}" destId="{759162B9-3770-4CC3-AAF2-E249253AA16F}" srcOrd="3" destOrd="0" presId="urn:microsoft.com/office/officeart/2005/8/layout/vList5"/>
    <dgm:cxn modelId="{3ACA0521-4E23-496B-A176-AB23DF3BC9B7}" type="presParOf" srcId="{5A39B7E4-EE8C-4C21-8E96-5D867D693B4C}" destId="{3D673A9C-FCF3-441D-8E07-90F5D3C60659}" srcOrd="4" destOrd="0" presId="urn:microsoft.com/office/officeart/2005/8/layout/vList5"/>
    <dgm:cxn modelId="{F710F4C7-7D02-494B-8F59-9636CEFA9651}" type="presParOf" srcId="{3D673A9C-FCF3-441D-8E07-90F5D3C60659}" destId="{D4352EFF-5CA5-47A7-8431-EF9E429FBFDF}" srcOrd="0" destOrd="0" presId="urn:microsoft.com/office/officeart/2005/8/layout/vList5"/>
    <dgm:cxn modelId="{E0AEBD7A-E9D4-4EB5-8EAA-51B8C6EA1CDF}" type="presParOf" srcId="{5A39B7E4-EE8C-4C21-8E96-5D867D693B4C}" destId="{48B82915-C17C-4A70-9179-EF060C7DE718}" srcOrd="5" destOrd="0" presId="urn:microsoft.com/office/officeart/2005/8/layout/vList5"/>
    <dgm:cxn modelId="{327CAE91-D1CE-4E6F-BC44-F6DFA72D8470}" type="presParOf" srcId="{5A39B7E4-EE8C-4C21-8E96-5D867D693B4C}" destId="{F09EA252-1ADC-462A-BD74-B38DCDF24E5F}" srcOrd="6" destOrd="0" presId="urn:microsoft.com/office/officeart/2005/8/layout/vList5"/>
    <dgm:cxn modelId="{D6C66873-BEC8-4696-9470-52D7330D1014}" type="presParOf" srcId="{F09EA252-1ADC-462A-BD74-B38DCDF24E5F}" destId="{328109B6-7D42-4B1C-AD4D-174E8BB2B3F4}" srcOrd="0" destOrd="0" presId="urn:microsoft.com/office/officeart/2005/8/layout/vList5"/>
    <dgm:cxn modelId="{5F4BD6FE-B738-490D-A2C8-DF70E93B4D77}" type="presParOf" srcId="{5A39B7E4-EE8C-4C21-8E96-5D867D693B4C}" destId="{3BDDF7E2-8021-4412-9653-A04885066404}" srcOrd="7" destOrd="0" presId="urn:microsoft.com/office/officeart/2005/8/layout/vList5"/>
    <dgm:cxn modelId="{95DB0E4A-6B77-498E-95CC-0384187A2D2E}" type="presParOf" srcId="{5A39B7E4-EE8C-4C21-8E96-5D867D693B4C}" destId="{59CEB238-91DD-438D-981B-F15AA0E67E58}" srcOrd="8" destOrd="0" presId="urn:microsoft.com/office/officeart/2005/8/layout/vList5"/>
    <dgm:cxn modelId="{279A79B4-6071-4FD6-BCDF-5D21923BB3AD}" type="presParOf" srcId="{59CEB238-91DD-438D-981B-F15AA0E67E58}" destId="{106F377B-A48D-4CE8-89B4-2A4A17CB2E31}" srcOrd="0" destOrd="0" presId="urn:microsoft.com/office/officeart/2005/8/layout/vList5"/>
    <dgm:cxn modelId="{6681772B-F403-4C12-9FB7-F2FB9E92B175}" type="presParOf" srcId="{5A39B7E4-EE8C-4C21-8E96-5D867D693B4C}" destId="{438C0641-2F9C-4DAC-B5AE-4D274632321D}" srcOrd="9" destOrd="0" presId="urn:microsoft.com/office/officeart/2005/8/layout/vList5"/>
    <dgm:cxn modelId="{35AC0F99-A67C-42CB-9354-D55CA474D5FC}" type="presParOf" srcId="{5A39B7E4-EE8C-4C21-8E96-5D867D693B4C}" destId="{1E7E34AB-218C-42DD-83D7-AB8B361E640F}" srcOrd="10" destOrd="0" presId="urn:microsoft.com/office/officeart/2005/8/layout/vList5"/>
    <dgm:cxn modelId="{1159415E-17B5-4425-BB19-4DE021F053FF}" type="presParOf" srcId="{1E7E34AB-218C-42DD-83D7-AB8B361E640F}" destId="{2C7A7739-62A8-45F6-85FC-3224CECF16A3}" srcOrd="0" destOrd="0" presId="urn:microsoft.com/office/officeart/2005/8/layout/vList5"/>
    <dgm:cxn modelId="{3A0B6376-B4E5-4299-9439-BCDE5985FC9E}" type="presParOf" srcId="{5A39B7E4-EE8C-4C21-8E96-5D867D693B4C}" destId="{1D1581BE-DE1C-4490-889C-3E21BAAD2364}" srcOrd="11" destOrd="0" presId="urn:microsoft.com/office/officeart/2005/8/layout/vList5"/>
    <dgm:cxn modelId="{4B2DF1DD-290A-453E-9FE8-C3A8D09D5AB1}" type="presParOf" srcId="{5A39B7E4-EE8C-4C21-8E96-5D867D693B4C}" destId="{DD8D234D-6522-4EFA-9112-A57893ED0AFF}" srcOrd="12" destOrd="0" presId="urn:microsoft.com/office/officeart/2005/8/layout/vList5"/>
    <dgm:cxn modelId="{2B3904FB-4200-4FC5-A77D-477B39F9C046}" type="presParOf" srcId="{DD8D234D-6522-4EFA-9112-A57893ED0AFF}" destId="{11C1C7A0-803C-4584-A903-4DAD258C3CBC}" srcOrd="0" destOrd="0" presId="urn:microsoft.com/office/officeart/2005/8/layout/vList5"/>
    <dgm:cxn modelId="{C5AAE54F-D36F-4744-9C86-3F212C1C0ED7}" type="presParOf" srcId="{5A39B7E4-EE8C-4C21-8E96-5D867D693B4C}" destId="{22F3E433-8265-41D9-9994-58111943BABE}" srcOrd="13" destOrd="0" presId="urn:microsoft.com/office/officeart/2005/8/layout/vList5"/>
    <dgm:cxn modelId="{4A9ED0A4-26CF-4D92-9299-5DBE187F58BC}" type="presParOf" srcId="{5A39B7E4-EE8C-4C21-8E96-5D867D693B4C}" destId="{2E7D8A0A-E19E-493E-A9D8-CE0B20F0EF46}" srcOrd="14" destOrd="0" presId="urn:microsoft.com/office/officeart/2005/8/layout/vList5"/>
    <dgm:cxn modelId="{1004D1B6-A1D1-4931-9DDC-E597F2A34FEB}" type="presParOf" srcId="{2E7D8A0A-E19E-493E-A9D8-CE0B20F0EF46}" destId="{BD214A99-FE2A-4513-B174-69E28C976029}" srcOrd="0" destOrd="0" presId="urn:microsoft.com/office/officeart/2005/8/layout/vList5"/>
    <dgm:cxn modelId="{BC0535F3-3875-4A85-8B5C-55CE10DEDA5E}" type="presParOf" srcId="{5A39B7E4-EE8C-4C21-8E96-5D867D693B4C}" destId="{00B09F4A-F57F-4B38-897D-29B6F4CB1366}" srcOrd="15" destOrd="0" presId="urn:microsoft.com/office/officeart/2005/8/layout/vList5"/>
    <dgm:cxn modelId="{2FC2F93D-92CB-482B-A9FB-2EF710BC41B7}" type="presParOf" srcId="{5A39B7E4-EE8C-4C21-8E96-5D867D693B4C}" destId="{649A7D69-10DC-4E1E-98C0-D4F1BF02EA12}" srcOrd="16" destOrd="0" presId="urn:microsoft.com/office/officeart/2005/8/layout/vList5"/>
    <dgm:cxn modelId="{D58AB658-61E5-4A08-8685-D3393803EBBE}" type="presParOf" srcId="{649A7D69-10DC-4E1E-98C0-D4F1BF02EA12}" destId="{4FB75273-0755-4B46-ABBF-5D5206BC1511}" srcOrd="0" destOrd="0" presId="urn:microsoft.com/office/officeart/2005/8/layout/vList5"/>
    <dgm:cxn modelId="{8AC69778-A1FF-4616-8977-CB08858988B0}" type="presParOf" srcId="{5A39B7E4-EE8C-4C21-8E96-5D867D693B4C}" destId="{A13685C3-5630-47E3-BBA0-313CC195DCD8}" srcOrd="17" destOrd="0" presId="urn:microsoft.com/office/officeart/2005/8/layout/vList5"/>
    <dgm:cxn modelId="{B6F0A0D6-64C9-4F1E-A3F6-3F96691A20BF}" type="presParOf" srcId="{5A39B7E4-EE8C-4C21-8E96-5D867D693B4C}" destId="{7438B577-DF3C-4234-98FB-25EC9E10058C}" srcOrd="18" destOrd="0" presId="urn:microsoft.com/office/officeart/2005/8/layout/vList5"/>
    <dgm:cxn modelId="{F67DC7DA-0C07-4715-A956-B119CEC100D3}" type="presParOf" srcId="{7438B577-DF3C-4234-98FB-25EC9E10058C}" destId="{F03F5BB2-5B3E-43B0-BCCB-7E81AFB5A49E}" srcOrd="0" destOrd="0" presId="urn:microsoft.com/office/officeart/2005/8/layout/vList5"/>
    <dgm:cxn modelId="{8FBF08E7-5DEB-435D-BD38-3D0E38AA392F}" type="presParOf" srcId="{5A39B7E4-EE8C-4C21-8E96-5D867D693B4C}" destId="{D8E09C78-ECA0-4407-897E-4FE6B1E0B27A}" srcOrd="19" destOrd="0" presId="urn:microsoft.com/office/officeart/2005/8/layout/vList5"/>
    <dgm:cxn modelId="{7FBAB4DE-54F4-45FE-98B2-B17A7C113C16}" type="presParOf" srcId="{5A39B7E4-EE8C-4C21-8E96-5D867D693B4C}" destId="{D993E471-9A27-4D97-99C8-3533C232AB48}" srcOrd="20" destOrd="0" presId="urn:microsoft.com/office/officeart/2005/8/layout/vList5"/>
    <dgm:cxn modelId="{EA759049-2AA1-4919-8B0F-8EBA5432746C}" type="presParOf" srcId="{D993E471-9A27-4D97-99C8-3533C232AB48}" destId="{DC9AF206-CF3B-49B0-B7B8-1717EE631FD4}" srcOrd="0" destOrd="0" presId="urn:microsoft.com/office/officeart/2005/8/layout/vList5"/>
    <dgm:cxn modelId="{82524DC7-601B-43EB-985D-B18CF9D31480}" type="presParOf" srcId="{5A39B7E4-EE8C-4C21-8E96-5D867D693B4C}" destId="{27F423BC-4471-463B-828E-378E1FAB941F}" srcOrd="21" destOrd="0" presId="urn:microsoft.com/office/officeart/2005/8/layout/vList5"/>
    <dgm:cxn modelId="{3E307FBA-1C75-483E-B279-F48C64FB79DA}" type="presParOf" srcId="{5A39B7E4-EE8C-4C21-8E96-5D867D693B4C}" destId="{02F24F8F-833F-4DD1-9DF1-CA7AD2BD157C}" srcOrd="22" destOrd="0" presId="urn:microsoft.com/office/officeart/2005/8/layout/vList5"/>
    <dgm:cxn modelId="{0FE147B5-12EE-4C28-97DE-EEEF8B975598}" type="presParOf" srcId="{02F24F8F-833F-4DD1-9DF1-CA7AD2BD157C}" destId="{24D32CB7-67FC-434B-BFE9-1AD31650E1D1}" srcOrd="0" destOrd="0" presId="urn:microsoft.com/office/officeart/2005/8/layout/vList5"/>
    <dgm:cxn modelId="{D1D2D5B3-900F-4997-86A4-BEE18A6568D3}" type="presParOf" srcId="{5A39B7E4-EE8C-4C21-8E96-5D867D693B4C}" destId="{79B47909-839B-44FB-BBFC-FDDE994863E4}" srcOrd="23" destOrd="0" presId="urn:microsoft.com/office/officeart/2005/8/layout/vList5"/>
    <dgm:cxn modelId="{44762868-B382-49A8-A0AB-D24B1414D25F}" type="presParOf" srcId="{5A39B7E4-EE8C-4C21-8E96-5D867D693B4C}" destId="{D9634A13-CD65-4AB4-9D49-159C77EF85CC}" srcOrd="24" destOrd="0" presId="urn:microsoft.com/office/officeart/2005/8/layout/vList5"/>
    <dgm:cxn modelId="{D12A09B9-6B43-415F-9082-A5927010D3C5}" type="presParOf" srcId="{D9634A13-CD65-4AB4-9D49-159C77EF85CC}" destId="{A4A77DCE-1D76-4A63-B559-5896228CFC7B}" srcOrd="0" destOrd="0" presId="urn:microsoft.com/office/officeart/2005/8/layout/vList5"/>
    <dgm:cxn modelId="{64A93ADE-8D91-4167-898A-8C478C9C98DA}" type="presParOf" srcId="{5A39B7E4-EE8C-4C21-8E96-5D867D693B4C}" destId="{41EFA9C8-4807-4820-B498-8BDFC6BA3EAB}" srcOrd="25" destOrd="0" presId="urn:microsoft.com/office/officeart/2005/8/layout/vList5"/>
    <dgm:cxn modelId="{1CA0602B-EFA8-4000-A250-96DE2675A983}" type="presParOf" srcId="{5A39B7E4-EE8C-4C21-8E96-5D867D693B4C}" destId="{C70DAF86-D7E9-4C0F-AF95-B0C6B975F2DA}" srcOrd="26" destOrd="0" presId="urn:microsoft.com/office/officeart/2005/8/layout/vList5"/>
    <dgm:cxn modelId="{12181EF4-C831-42B5-8500-80DF9736F9A6}" type="presParOf" srcId="{C70DAF86-D7E9-4C0F-AF95-B0C6B975F2DA}" destId="{22C6B98B-511C-4B14-B02F-6EB5CF819FD9}"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0C92CAB-44FE-40C0-8192-6B161949112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o-RO"/>
        </a:p>
      </dgm:t>
    </dgm:pt>
    <dgm:pt modelId="{A41548A5-7F96-40C7-9FB1-A37962FD3C2C}">
      <dgm:prSet phldrT="[Text]" custT="1"/>
      <dgm:spPr>
        <a:xfrm>
          <a:off x="2089505" y="758"/>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Font typeface="Arial" panose="020B0604020202020204" pitchFamily="34" charset="0"/>
            <a:buNone/>
          </a:pPr>
          <a:r>
            <a:rPr lang="ro-RO" sz="600" dirty="0">
              <a:solidFill>
                <a:schemeClr val="tx1"/>
              </a:solidFill>
              <a:latin typeface="Cambria" panose="02040503050406030204" pitchFamily="18" charset="0"/>
              <a:ea typeface="Cambria" panose="02040503050406030204" pitchFamily="18" charset="0"/>
            </a:rPr>
            <a:t>Fundația Corona </a:t>
          </a:r>
          <a:r>
            <a:rPr lang="ro-RO" sz="600" dirty="0" err="1">
              <a:solidFill>
                <a:schemeClr val="tx1"/>
              </a:solidFill>
              <a:latin typeface="Cambria" panose="02040503050406030204" pitchFamily="18" charset="0"/>
              <a:ea typeface="Cambria" panose="02040503050406030204" pitchFamily="18" charset="0"/>
            </a:rPr>
            <a:t>Iasi</a:t>
          </a:r>
          <a:endParaRPr lang="ro-RO" sz="600" dirty="0">
            <a:solidFill>
              <a:schemeClr val="tx1"/>
            </a:solidFill>
            <a:latin typeface="Cambria" panose="02040503050406030204" pitchFamily="18" charset="0"/>
            <a:ea typeface="Cambria" panose="02040503050406030204" pitchFamily="18" charset="0"/>
            <a:cs typeface="+mn-cs"/>
          </a:endParaRPr>
        </a:p>
      </dgm:t>
    </dgm:pt>
    <dgm:pt modelId="{F50373DB-B11C-410B-9113-52A2D00EE49F}" type="sibTrans" cxnId="{F5AC09EB-2F59-4FAF-86F2-9F04978F2EEE}">
      <dgm:prSet/>
      <dgm:spPr/>
      <dgm:t>
        <a:bodyPr/>
        <a:lstStyle/>
        <a:p>
          <a:endParaRPr lang="ro-RO" sz="600">
            <a:latin typeface="Cambria" panose="02040503050406030204" pitchFamily="18" charset="0"/>
            <a:ea typeface="Cambria" panose="02040503050406030204" pitchFamily="18" charset="0"/>
          </a:endParaRPr>
        </a:p>
      </dgm:t>
    </dgm:pt>
    <dgm:pt modelId="{885FF6BF-AF20-4D88-AF05-E47FC3BFFCB6}" type="parTrans" cxnId="{F5AC09EB-2F59-4FAF-86F2-9F04978F2EEE}">
      <dgm:prSet/>
      <dgm:spPr/>
      <dgm:t>
        <a:bodyPr/>
        <a:lstStyle/>
        <a:p>
          <a:endParaRPr lang="ro-RO" sz="600">
            <a:latin typeface="Cambria" panose="02040503050406030204" pitchFamily="18" charset="0"/>
            <a:ea typeface="Cambria" panose="02040503050406030204" pitchFamily="18" charset="0"/>
          </a:endParaRPr>
        </a:p>
      </dgm:t>
    </dgm:pt>
    <dgm:pt modelId="{A1400D01-20D8-4567-A1CE-EA21B726E647}">
      <dgm:prSet custT="1"/>
      <dgm:spPr>
        <a:xfrm>
          <a:off x="2089505" y="336846"/>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600" dirty="0" err="1">
              <a:solidFill>
                <a:schemeClr val="tx1"/>
              </a:solidFill>
              <a:latin typeface="Cambria" panose="02040503050406030204" pitchFamily="18" charset="0"/>
              <a:ea typeface="Cambria" panose="02040503050406030204" pitchFamily="18" charset="0"/>
            </a:rPr>
            <a:t>Asociaţia</a:t>
          </a:r>
          <a:r>
            <a:rPr lang="ro-RO" sz="600" dirty="0">
              <a:solidFill>
                <a:schemeClr val="tx1"/>
              </a:solidFill>
              <a:latin typeface="Cambria" panose="02040503050406030204" pitchFamily="18" charset="0"/>
              <a:ea typeface="Cambria" panose="02040503050406030204" pitchFamily="18" charset="0"/>
            </a:rPr>
            <a:t> „SAREPTA” Dorohoi</a:t>
          </a:r>
          <a:endParaRPr lang="ro-RO" altLang="ro-RO" sz="600" spc="195" dirty="0">
            <a:solidFill>
              <a:schemeClr val="tx1"/>
            </a:solidFill>
            <a:latin typeface="Cambria" panose="02040503050406030204" pitchFamily="18" charset="0"/>
            <a:ea typeface="Cambria" panose="02040503050406030204" pitchFamily="18" charset="0"/>
            <a:cs typeface="+mn-cs"/>
          </a:endParaRPr>
        </a:p>
      </dgm:t>
    </dgm:pt>
    <dgm:pt modelId="{B43AAA1C-5D52-40B6-A88F-88F4F74CFBE2}" type="sibTrans" cxnId="{93631E74-82EF-40C1-B34D-40B217881F36}">
      <dgm:prSet/>
      <dgm:spPr/>
      <dgm:t>
        <a:bodyPr/>
        <a:lstStyle/>
        <a:p>
          <a:endParaRPr lang="ro-RO" sz="600">
            <a:latin typeface="Cambria" panose="02040503050406030204" pitchFamily="18" charset="0"/>
            <a:ea typeface="Cambria" panose="02040503050406030204" pitchFamily="18" charset="0"/>
          </a:endParaRPr>
        </a:p>
      </dgm:t>
    </dgm:pt>
    <dgm:pt modelId="{DADA522E-07B7-4F6A-BE85-EECDD2AE16A5}" type="parTrans" cxnId="{93631E74-82EF-40C1-B34D-40B217881F36}">
      <dgm:prSet/>
      <dgm:spPr/>
      <dgm:t>
        <a:bodyPr/>
        <a:lstStyle/>
        <a:p>
          <a:endParaRPr lang="ro-RO" sz="600">
            <a:latin typeface="Cambria" panose="02040503050406030204" pitchFamily="18" charset="0"/>
            <a:ea typeface="Cambria" panose="02040503050406030204" pitchFamily="18" charset="0"/>
          </a:endParaRPr>
        </a:p>
      </dgm:t>
    </dgm:pt>
    <dgm:pt modelId="{4701F380-62EC-48E2-9F4A-02FDD5DB9885}">
      <dgm:prSet custT="1"/>
      <dgm:spPr>
        <a:xfrm>
          <a:off x="2089505" y="1345110"/>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600" dirty="0" err="1">
              <a:solidFill>
                <a:schemeClr val="tx1"/>
              </a:solidFill>
              <a:latin typeface="Cambria" panose="02040503050406030204" pitchFamily="18" charset="0"/>
              <a:ea typeface="Cambria" panose="02040503050406030204" pitchFamily="18" charset="0"/>
            </a:rPr>
            <a:t>Asociaţia</a:t>
          </a:r>
          <a:r>
            <a:rPr lang="ro-RO" sz="600" dirty="0">
              <a:solidFill>
                <a:schemeClr val="tx1"/>
              </a:solidFill>
              <a:latin typeface="Cambria" panose="02040503050406030204" pitchFamily="18" charset="0"/>
              <a:ea typeface="Cambria" panose="02040503050406030204" pitchFamily="18" charset="0"/>
            </a:rPr>
            <a:t> „NEEMIA” Dorohoi</a:t>
          </a:r>
          <a:endParaRPr lang="ro-RO" altLang="ro-RO" sz="600" spc="195" dirty="0">
            <a:solidFill>
              <a:schemeClr val="tx1"/>
            </a:solidFill>
            <a:latin typeface="Cambria" panose="02040503050406030204" pitchFamily="18" charset="0"/>
            <a:ea typeface="Cambria" panose="02040503050406030204" pitchFamily="18" charset="0"/>
            <a:cs typeface="+mn-cs"/>
          </a:endParaRPr>
        </a:p>
      </dgm:t>
    </dgm:pt>
    <dgm:pt modelId="{B796564A-208B-411E-936C-DF76CA4F3942}" type="sibTrans" cxnId="{25A793B3-8ED6-46F7-8252-B57CFB0C0C80}">
      <dgm:prSet/>
      <dgm:spPr/>
      <dgm:t>
        <a:bodyPr/>
        <a:lstStyle/>
        <a:p>
          <a:endParaRPr lang="ro-RO" sz="600">
            <a:latin typeface="Cambria" panose="02040503050406030204" pitchFamily="18" charset="0"/>
            <a:ea typeface="Cambria" panose="02040503050406030204" pitchFamily="18" charset="0"/>
          </a:endParaRPr>
        </a:p>
      </dgm:t>
    </dgm:pt>
    <dgm:pt modelId="{37B92921-0068-47B8-96D6-1D1A9B3F5F73}" type="parTrans" cxnId="{25A793B3-8ED6-46F7-8252-B57CFB0C0C80}">
      <dgm:prSet/>
      <dgm:spPr/>
      <dgm:t>
        <a:bodyPr/>
        <a:lstStyle/>
        <a:p>
          <a:endParaRPr lang="ro-RO" sz="600">
            <a:latin typeface="Cambria" panose="02040503050406030204" pitchFamily="18" charset="0"/>
            <a:ea typeface="Cambria" panose="02040503050406030204" pitchFamily="18" charset="0"/>
          </a:endParaRPr>
        </a:p>
      </dgm:t>
    </dgm:pt>
    <dgm:pt modelId="{BCA9D3DC-204C-4497-9627-85A207A0A622}">
      <dgm:prSet custT="1"/>
      <dgm:spPr>
        <a:xfrm>
          <a:off x="2089505" y="1681198"/>
          <a:ext cx="2350693" cy="32008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ro-RO" sz="600" dirty="0" err="1">
              <a:solidFill>
                <a:schemeClr val="tx1"/>
              </a:solidFill>
              <a:latin typeface="Cambria" panose="02040503050406030204" pitchFamily="18" charset="0"/>
              <a:ea typeface="Cambria" panose="02040503050406030204" pitchFamily="18" charset="0"/>
            </a:rPr>
            <a:t>Asociatia</a:t>
          </a:r>
          <a:r>
            <a:rPr lang="ro-RO" sz="600" dirty="0">
              <a:solidFill>
                <a:schemeClr val="tx1"/>
              </a:solidFill>
              <a:latin typeface="Cambria" panose="02040503050406030204" pitchFamily="18" charset="0"/>
              <a:ea typeface="Cambria" panose="02040503050406030204" pitchFamily="18" charset="0"/>
            </a:rPr>
            <a:t> „Star of </a:t>
          </a:r>
          <a:r>
            <a:rPr lang="ro-RO" sz="600" dirty="0" err="1">
              <a:solidFill>
                <a:schemeClr val="tx1"/>
              </a:solidFill>
              <a:latin typeface="Cambria" panose="02040503050406030204" pitchFamily="18" charset="0"/>
              <a:ea typeface="Cambria" panose="02040503050406030204" pitchFamily="18" charset="0"/>
            </a:rPr>
            <a:t>Hope</a:t>
          </a:r>
          <a:r>
            <a:rPr lang="ro-RO" sz="600" dirty="0">
              <a:solidFill>
                <a:schemeClr val="tx1"/>
              </a:solidFill>
              <a:latin typeface="Cambria" panose="02040503050406030204" pitchFamily="18" charset="0"/>
              <a:ea typeface="Cambria" panose="02040503050406030204" pitchFamily="18" charset="0"/>
            </a:rPr>
            <a:t>”</a:t>
          </a:r>
          <a:endParaRPr lang="en-US" altLang="ro-RO" sz="600" spc="195" dirty="0">
            <a:solidFill>
              <a:schemeClr val="tx1"/>
            </a:solidFill>
            <a:latin typeface="Cambria" panose="02040503050406030204" pitchFamily="18" charset="0"/>
            <a:ea typeface="Cambria" panose="02040503050406030204" pitchFamily="18" charset="0"/>
            <a:cs typeface="+mn-cs"/>
          </a:endParaRPr>
        </a:p>
      </dgm:t>
    </dgm:pt>
    <dgm:pt modelId="{125489C5-9506-439A-9CE9-CAF89BACD0AA}" type="sibTrans" cxnId="{D30A9FDF-730B-4F1F-938E-B19E6A84A220}">
      <dgm:prSet/>
      <dgm:spPr/>
      <dgm:t>
        <a:bodyPr/>
        <a:lstStyle/>
        <a:p>
          <a:endParaRPr lang="ro-RO" sz="600">
            <a:latin typeface="Cambria" panose="02040503050406030204" pitchFamily="18" charset="0"/>
            <a:ea typeface="Cambria" panose="02040503050406030204" pitchFamily="18" charset="0"/>
          </a:endParaRPr>
        </a:p>
      </dgm:t>
    </dgm:pt>
    <dgm:pt modelId="{9AE562F5-EC91-4624-B642-1F527A951A47}" type="parTrans" cxnId="{D30A9FDF-730B-4F1F-938E-B19E6A84A220}">
      <dgm:prSet/>
      <dgm:spPr/>
      <dgm:t>
        <a:bodyPr/>
        <a:lstStyle/>
        <a:p>
          <a:endParaRPr lang="ro-RO" sz="600">
            <a:latin typeface="Cambria" panose="02040503050406030204" pitchFamily="18" charset="0"/>
            <a:ea typeface="Cambria" panose="02040503050406030204" pitchFamily="18" charset="0"/>
          </a:endParaRPr>
        </a:p>
      </dgm:t>
    </dgm:pt>
    <dgm:pt modelId="{5A39B7E4-EE8C-4C21-8E96-5D867D693B4C}" type="pres">
      <dgm:prSet presAssocID="{50C92CAB-44FE-40C0-8192-6B1619491123}" presName="Name0" presStyleCnt="0">
        <dgm:presLayoutVars>
          <dgm:dir/>
          <dgm:animLvl val="lvl"/>
          <dgm:resizeHandles val="exact"/>
        </dgm:presLayoutVars>
      </dgm:prSet>
      <dgm:spPr/>
    </dgm:pt>
    <dgm:pt modelId="{60A9E484-A904-40DF-973B-A35A60BEEC7D}" type="pres">
      <dgm:prSet presAssocID="{A41548A5-7F96-40C7-9FB1-A37962FD3C2C}" presName="linNode" presStyleCnt="0"/>
      <dgm:spPr/>
    </dgm:pt>
    <dgm:pt modelId="{B27543D3-F647-4BAF-BE42-BC70BF6DF6F8}" type="pres">
      <dgm:prSet presAssocID="{A41548A5-7F96-40C7-9FB1-A37962FD3C2C}" presName="parentText" presStyleLbl="node1" presStyleIdx="0" presStyleCnt="4" custScaleX="134443" custScaleY="12303">
        <dgm:presLayoutVars>
          <dgm:chMax val="1"/>
          <dgm:bulletEnabled val="1"/>
        </dgm:presLayoutVars>
      </dgm:prSet>
      <dgm:spPr/>
    </dgm:pt>
    <dgm:pt modelId="{3DF47A87-D25C-4FC2-82FA-CF1A39481447}" type="pres">
      <dgm:prSet presAssocID="{F50373DB-B11C-410B-9113-52A2D00EE49F}" presName="sp" presStyleCnt="0"/>
      <dgm:spPr/>
    </dgm:pt>
    <dgm:pt modelId="{886C22E6-E180-4B93-90D7-44B353B75CE3}" type="pres">
      <dgm:prSet presAssocID="{A1400D01-20D8-4567-A1CE-EA21B726E647}" presName="linNode" presStyleCnt="0"/>
      <dgm:spPr/>
    </dgm:pt>
    <dgm:pt modelId="{855B1192-CEF1-4E9C-A6C3-912AE0979408}" type="pres">
      <dgm:prSet presAssocID="{A1400D01-20D8-4567-A1CE-EA21B726E647}" presName="parentText" presStyleLbl="node1" presStyleIdx="1" presStyleCnt="4" custScaleX="134443" custScaleY="11746">
        <dgm:presLayoutVars>
          <dgm:chMax val="1"/>
          <dgm:bulletEnabled val="1"/>
        </dgm:presLayoutVars>
      </dgm:prSet>
      <dgm:spPr/>
    </dgm:pt>
    <dgm:pt modelId="{759162B9-3770-4CC3-AAF2-E249253AA16F}" type="pres">
      <dgm:prSet presAssocID="{B43AAA1C-5D52-40B6-A88F-88F4F74CFBE2}" presName="sp" presStyleCnt="0"/>
      <dgm:spPr/>
    </dgm:pt>
    <dgm:pt modelId="{59CEB238-91DD-438D-981B-F15AA0E67E58}" type="pres">
      <dgm:prSet presAssocID="{4701F380-62EC-48E2-9F4A-02FDD5DB9885}" presName="linNode" presStyleCnt="0"/>
      <dgm:spPr/>
    </dgm:pt>
    <dgm:pt modelId="{106F377B-A48D-4CE8-89B4-2A4A17CB2E31}" type="pres">
      <dgm:prSet presAssocID="{4701F380-62EC-48E2-9F4A-02FDD5DB9885}" presName="parentText" presStyleLbl="node1" presStyleIdx="2" presStyleCnt="4" custScaleX="135319" custScaleY="11772">
        <dgm:presLayoutVars>
          <dgm:chMax val="1"/>
          <dgm:bulletEnabled val="1"/>
        </dgm:presLayoutVars>
      </dgm:prSet>
      <dgm:spPr/>
    </dgm:pt>
    <dgm:pt modelId="{438C0641-2F9C-4DAC-B5AE-4D274632321D}" type="pres">
      <dgm:prSet presAssocID="{B796564A-208B-411E-936C-DF76CA4F3942}" presName="sp" presStyleCnt="0"/>
      <dgm:spPr/>
    </dgm:pt>
    <dgm:pt modelId="{1E7E34AB-218C-42DD-83D7-AB8B361E640F}" type="pres">
      <dgm:prSet presAssocID="{BCA9D3DC-204C-4497-9627-85A207A0A622}" presName="linNode" presStyleCnt="0"/>
      <dgm:spPr/>
    </dgm:pt>
    <dgm:pt modelId="{2C7A7739-62A8-45F6-85FC-3224CECF16A3}" type="pres">
      <dgm:prSet presAssocID="{BCA9D3DC-204C-4497-9627-85A207A0A622}" presName="parentText" presStyleLbl="node1" presStyleIdx="3" presStyleCnt="4" custScaleX="134443" custScaleY="12770">
        <dgm:presLayoutVars>
          <dgm:chMax val="1"/>
          <dgm:bulletEnabled val="1"/>
        </dgm:presLayoutVars>
      </dgm:prSet>
      <dgm:spPr/>
    </dgm:pt>
  </dgm:ptLst>
  <dgm:cxnLst>
    <dgm:cxn modelId="{2AD6681E-C933-4E1F-82DA-4F7E732E690A}" type="presOf" srcId="{50C92CAB-44FE-40C0-8192-6B1619491123}" destId="{5A39B7E4-EE8C-4C21-8E96-5D867D693B4C}" srcOrd="0" destOrd="0" presId="urn:microsoft.com/office/officeart/2005/8/layout/vList5"/>
    <dgm:cxn modelId="{159F5A6C-C631-4E48-B2B0-8914DCB9AAE7}" type="presOf" srcId="{BCA9D3DC-204C-4497-9627-85A207A0A622}" destId="{2C7A7739-62A8-45F6-85FC-3224CECF16A3}" srcOrd="0" destOrd="0" presId="urn:microsoft.com/office/officeart/2005/8/layout/vList5"/>
    <dgm:cxn modelId="{93631E74-82EF-40C1-B34D-40B217881F36}" srcId="{50C92CAB-44FE-40C0-8192-6B1619491123}" destId="{A1400D01-20D8-4567-A1CE-EA21B726E647}" srcOrd="1" destOrd="0" parTransId="{DADA522E-07B7-4F6A-BE85-EECDD2AE16A5}" sibTransId="{B43AAA1C-5D52-40B6-A88F-88F4F74CFBE2}"/>
    <dgm:cxn modelId="{16BFB0AB-44D0-4103-885C-C7F8B808902D}" type="presOf" srcId="{A1400D01-20D8-4567-A1CE-EA21B726E647}" destId="{855B1192-CEF1-4E9C-A6C3-912AE0979408}" srcOrd="0" destOrd="0" presId="urn:microsoft.com/office/officeart/2005/8/layout/vList5"/>
    <dgm:cxn modelId="{25A793B3-8ED6-46F7-8252-B57CFB0C0C80}" srcId="{50C92CAB-44FE-40C0-8192-6B1619491123}" destId="{4701F380-62EC-48E2-9F4A-02FDD5DB9885}" srcOrd="2" destOrd="0" parTransId="{37B92921-0068-47B8-96D6-1D1A9B3F5F73}" sibTransId="{B796564A-208B-411E-936C-DF76CA4F3942}"/>
    <dgm:cxn modelId="{F5AF3FB6-0296-4C17-9AF7-20FFFBF63E90}" type="presOf" srcId="{4701F380-62EC-48E2-9F4A-02FDD5DB9885}" destId="{106F377B-A48D-4CE8-89B4-2A4A17CB2E31}" srcOrd="0" destOrd="0" presId="urn:microsoft.com/office/officeart/2005/8/layout/vList5"/>
    <dgm:cxn modelId="{2D5AB5D5-0CEC-41E7-917C-F73044850612}" type="presOf" srcId="{A41548A5-7F96-40C7-9FB1-A37962FD3C2C}" destId="{B27543D3-F647-4BAF-BE42-BC70BF6DF6F8}" srcOrd="0" destOrd="0" presId="urn:microsoft.com/office/officeart/2005/8/layout/vList5"/>
    <dgm:cxn modelId="{D30A9FDF-730B-4F1F-938E-B19E6A84A220}" srcId="{50C92CAB-44FE-40C0-8192-6B1619491123}" destId="{BCA9D3DC-204C-4497-9627-85A207A0A622}" srcOrd="3" destOrd="0" parTransId="{9AE562F5-EC91-4624-B642-1F527A951A47}" sibTransId="{125489C5-9506-439A-9CE9-CAF89BACD0AA}"/>
    <dgm:cxn modelId="{F5AC09EB-2F59-4FAF-86F2-9F04978F2EEE}" srcId="{50C92CAB-44FE-40C0-8192-6B1619491123}" destId="{A41548A5-7F96-40C7-9FB1-A37962FD3C2C}" srcOrd="0" destOrd="0" parTransId="{885FF6BF-AF20-4D88-AF05-E47FC3BFFCB6}" sibTransId="{F50373DB-B11C-410B-9113-52A2D00EE49F}"/>
    <dgm:cxn modelId="{26F26E5D-F2CA-4307-B0A0-845ACDC0FB22}" type="presParOf" srcId="{5A39B7E4-EE8C-4C21-8E96-5D867D693B4C}" destId="{60A9E484-A904-40DF-973B-A35A60BEEC7D}" srcOrd="0" destOrd="0" presId="urn:microsoft.com/office/officeart/2005/8/layout/vList5"/>
    <dgm:cxn modelId="{545661C4-662E-46E2-88FD-B3F934D13C6A}" type="presParOf" srcId="{60A9E484-A904-40DF-973B-A35A60BEEC7D}" destId="{B27543D3-F647-4BAF-BE42-BC70BF6DF6F8}" srcOrd="0" destOrd="0" presId="urn:microsoft.com/office/officeart/2005/8/layout/vList5"/>
    <dgm:cxn modelId="{06959A47-75D1-47F2-B732-BE54CAB45E71}" type="presParOf" srcId="{5A39B7E4-EE8C-4C21-8E96-5D867D693B4C}" destId="{3DF47A87-D25C-4FC2-82FA-CF1A39481447}" srcOrd="1" destOrd="0" presId="urn:microsoft.com/office/officeart/2005/8/layout/vList5"/>
    <dgm:cxn modelId="{F4218BD0-92CE-4F67-8B0D-1FD6A5006402}" type="presParOf" srcId="{5A39B7E4-EE8C-4C21-8E96-5D867D693B4C}" destId="{886C22E6-E180-4B93-90D7-44B353B75CE3}" srcOrd="2" destOrd="0" presId="urn:microsoft.com/office/officeart/2005/8/layout/vList5"/>
    <dgm:cxn modelId="{D364BEBD-E8DF-4195-8638-A9BFCC76FDD6}" type="presParOf" srcId="{886C22E6-E180-4B93-90D7-44B353B75CE3}" destId="{855B1192-CEF1-4E9C-A6C3-912AE0979408}" srcOrd="0" destOrd="0" presId="urn:microsoft.com/office/officeart/2005/8/layout/vList5"/>
    <dgm:cxn modelId="{3564404C-D9AB-44A6-9730-2609CAB8E6F0}" type="presParOf" srcId="{5A39B7E4-EE8C-4C21-8E96-5D867D693B4C}" destId="{759162B9-3770-4CC3-AAF2-E249253AA16F}" srcOrd="3" destOrd="0" presId="urn:microsoft.com/office/officeart/2005/8/layout/vList5"/>
    <dgm:cxn modelId="{95DB0E4A-6B77-498E-95CC-0384187A2D2E}" type="presParOf" srcId="{5A39B7E4-EE8C-4C21-8E96-5D867D693B4C}" destId="{59CEB238-91DD-438D-981B-F15AA0E67E58}" srcOrd="4" destOrd="0" presId="urn:microsoft.com/office/officeart/2005/8/layout/vList5"/>
    <dgm:cxn modelId="{279A79B4-6071-4FD6-BCDF-5D21923BB3AD}" type="presParOf" srcId="{59CEB238-91DD-438D-981B-F15AA0E67E58}" destId="{106F377B-A48D-4CE8-89B4-2A4A17CB2E31}" srcOrd="0" destOrd="0" presId="urn:microsoft.com/office/officeart/2005/8/layout/vList5"/>
    <dgm:cxn modelId="{6681772B-F403-4C12-9FB7-F2FB9E92B175}" type="presParOf" srcId="{5A39B7E4-EE8C-4C21-8E96-5D867D693B4C}" destId="{438C0641-2F9C-4DAC-B5AE-4D274632321D}" srcOrd="5" destOrd="0" presId="urn:microsoft.com/office/officeart/2005/8/layout/vList5"/>
    <dgm:cxn modelId="{35AC0F99-A67C-42CB-9354-D55CA474D5FC}" type="presParOf" srcId="{5A39B7E4-EE8C-4C21-8E96-5D867D693B4C}" destId="{1E7E34AB-218C-42DD-83D7-AB8B361E640F}" srcOrd="6" destOrd="0" presId="urn:microsoft.com/office/officeart/2005/8/layout/vList5"/>
    <dgm:cxn modelId="{1159415E-17B5-4425-BB19-4DE021F053FF}" type="presParOf" srcId="{1E7E34AB-218C-42DD-83D7-AB8B361E640F}" destId="{2C7A7739-62A8-45F6-85FC-3224CECF16A3}"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C2B1A-3090-46A0-B395-F7F0CB902806}">
      <dsp:nvSpPr>
        <dsp:cNvPr id="0" name=""/>
        <dsp:cNvSpPr/>
      </dsp:nvSpPr>
      <dsp:spPr>
        <a:xfrm>
          <a:off x="0" y="129991"/>
          <a:ext cx="7574845"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just"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DIRECŢIA DE ASISTENŢĂ SOCIALĂ a fost înființată începând cu 01.02.2005 ca  urmare a aprobării H.C.L. nr. 4/2005, și își desfășoară activitatea conform Regulamentului de organizare și funcționare. Regulamentul de organizare și  funcționare este aprobat prin HCL nr. 110/2023, cu modificările și completările ulterioare.</a:t>
          </a:r>
        </a:p>
      </dsp:txBody>
      <dsp:txXfrm>
        <a:off x="59399" y="189390"/>
        <a:ext cx="7456047" cy="1098002"/>
      </dsp:txXfrm>
    </dsp:sp>
    <dsp:sp modelId="{B6B084DC-79EA-4FD8-9021-C2AAB9FCCE77}">
      <dsp:nvSpPr>
        <dsp:cNvPr id="0" name=""/>
        <dsp:cNvSpPr/>
      </dsp:nvSpPr>
      <dsp:spPr>
        <a:xfrm>
          <a:off x="0" y="1533991"/>
          <a:ext cx="7574845"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just" defTabSz="533400">
            <a:lnSpc>
              <a:spcPct val="90000"/>
            </a:lnSpc>
            <a:spcBef>
              <a:spcPct val="0"/>
            </a:spcBef>
            <a:spcAft>
              <a:spcPct val="35000"/>
            </a:spcAft>
            <a:buNone/>
          </a:pPr>
          <a:r>
            <a:rPr lang="ro-RO" sz="1200" kern="1200" dirty="0"/>
            <a:t>DIRECŢIA DE ASISTENŢĂ SOCIALĂ DOROHOI este organizată și funcționează în  baza </a:t>
          </a:r>
          <a:r>
            <a:rPr lang="ro-RO" sz="1200" kern="1200" dirty="0">
              <a:latin typeface="Cambria" panose="02040503050406030204" pitchFamily="18" charset="0"/>
              <a:ea typeface="Cambria" panose="02040503050406030204" pitchFamily="18" charset="0"/>
            </a:rPr>
            <a:t>prevederilor</a:t>
          </a:r>
          <a:r>
            <a:rPr lang="ro-RO" sz="1200" kern="1200" dirty="0"/>
            <a:t> Hotărârii de guvern nr. 797 din 08 noiembrie 2017 pentru  aprobarea regulamentelor – cadru de organizare și funcționare ale  serviciilor  publice de asistență socială și a structurii orientative de personal.</a:t>
          </a:r>
        </a:p>
      </dsp:txBody>
      <dsp:txXfrm>
        <a:off x="59399" y="1593390"/>
        <a:ext cx="7456047"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C36FA-88B5-4159-9EB9-8AD524729B12}">
      <dsp:nvSpPr>
        <dsp:cNvPr id="0" name=""/>
        <dsp:cNvSpPr/>
      </dsp:nvSpPr>
      <dsp:spPr>
        <a:xfrm>
          <a:off x="0" y="10234"/>
          <a:ext cx="8104910" cy="1126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Direcția de Asistență Socială Dorohoi este structura specializată în administrarea şi  acordarea beneficiilor de asistență socială și a serviciilor sociale, cu personalitate  juridică, înființată în subordinea Consiliului local al municipiului Dorohoi, cu scopul  de a asigura aplicarea politicilor sociale în domeniul protecției copilului, familiei,  persoanelor vârstnice, persoanelor cu dizabilități, precum și altor persoane, grupuri  sau comunități aflate în nevoie socială. </a:t>
          </a:r>
        </a:p>
      </dsp:txBody>
      <dsp:txXfrm>
        <a:off x="54973" y="65207"/>
        <a:ext cx="7994964" cy="1016179"/>
      </dsp:txXfrm>
    </dsp:sp>
    <dsp:sp modelId="{FF7FC458-D308-4EBF-B3E1-98AD79514F3F}">
      <dsp:nvSpPr>
        <dsp:cNvPr id="0" name=""/>
        <dsp:cNvSpPr/>
      </dsp:nvSpPr>
      <dsp:spPr>
        <a:xfrm>
          <a:off x="0" y="1156519"/>
          <a:ext cx="8104910" cy="1126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ro-RO" sz="1600" kern="1200" dirty="0"/>
            <a:t>	</a:t>
          </a:r>
          <a:endParaRPr lang="ro-RO" sz="1200" kern="1200" dirty="0"/>
        </a:p>
        <a:p>
          <a:pPr marL="0" lvl="0" indent="0" algn="l"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a:t>
          </a:r>
          <a:r>
            <a:rPr lang="pt-BR" sz="1200" kern="1200" dirty="0">
              <a:latin typeface="Cambria" panose="02040503050406030204" pitchFamily="18" charset="0"/>
              <a:ea typeface="Cambria" panose="02040503050406030204" pitchFamily="18" charset="0"/>
            </a:rPr>
            <a:t>Totodată este furnizor de servicii sociale  acreditat, conform Certificatului de acreditare seria AF nr. 005852/04.10.2018.</a:t>
          </a:r>
          <a:endParaRPr lang="ro-RO" sz="1200" kern="1200" dirty="0">
            <a:latin typeface="Cambria" panose="02040503050406030204" pitchFamily="18" charset="0"/>
            <a:ea typeface="Cambria" panose="02040503050406030204" pitchFamily="18" charset="0"/>
          </a:endParaRPr>
        </a:p>
        <a:p>
          <a:pPr marL="0" lvl="0" indent="0" algn="l" defTabSz="711200">
            <a:lnSpc>
              <a:spcPct val="90000"/>
            </a:lnSpc>
            <a:spcBef>
              <a:spcPct val="0"/>
            </a:spcBef>
            <a:spcAft>
              <a:spcPct val="35000"/>
            </a:spcAft>
            <a:buNone/>
          </a:pPr>
          <a:endParaRPr lang="ro-RO" sz="1600" kern="1200" dirty="0"/>
        </a:p>
      </dsp:txBody>
      <dsp:txXfrm>
        <a:off x="54973" y="1211492"/>
        <a:ext cx="7994964" cy="1016179"/>
      </dsp:txXfrm>
    </dsp:sp>
    <dsp:sp modelId="{16298B31-F69E-4838-B51E-6017FD257C5D}">
      <dsp:nvSpPr>
        <dsp:cNvPr id="0" name=""/>
        <dsp:cNvSpPr/>
      </dsp:nvSpPr>
      <dsp:spPr>
        <a:xfrm>
          <a:off x="0" y="2302804"/>
          <a:ext cx="8104910" cy="1126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Numărul şi structura de personal a fost aprobată prin hotărâre a Consiliului Local al  municipiului Dorohoi, la propunerea conducerii Direcției de Asistență Socială și a  Primarului nr.  89/25.04.2024.</a:t>
          </a:r>
        </a:p>
      </dsp:txBody>
      <dsp:txXfrm>
        <a:off x="54973" y="2357777"/>
        <a:ext cx="7994964" cy="1016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5A553-44B2-42AE-9FB1-E2DC79443271}">
      <dsp:nvSpPr>
        <dsp:cNvPr id="0" name=""/>
        <dsp:cNvSpPr/>
      </dsp:nvSpPr>
      <dsp:spPr>
        <a:xfrm>
          <a:off x="0" y="309599"/>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0E368A-8C54-40D8-A36D-E420DAD705D5}">
      <dsp:nvSpPr>
        <dsp:cNvPr id="0" name=""/>
        <dsp:cNvSpPr/>
      </dsp:nvSpPr>
      <dsp:spPr>
        <a:xfrm>
          <a:off x="368895" y="117719"/>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Serviciul de beneficii sociale</a:t>
          </a:r>
        </a:p>
      </dsp:txBody>
      <dsp:txXfrm>
        <a:off x="387629" y="136453"/>
        <a:ext cx="5127066" cy="346292"/>
      </dsp:txXfrm>
    </dsp:sp>
    <dsp:sp modelId="{FBF07B5D-BF78-4072-B29A-DF28A6DD2A76}">
      <dsp:nvSpPr>
        <dsp:cNvPr id="0" name=""/>
        <dsp:cNvSpPr/>
      </dsp:nvSpPr>
      <dsp:spPr>
        <a:xfrm>
          <a:off x="0" y="899279"/>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FD1695-3085-4AF3-A9C5-B4B85290D2BA}">
      <dsp:nvSpPr>
        <dsp:cNvPr id="0" name=""/>
        <dsp:cNvSpPr/>
      </dsp:nvSpPr>
      <dsp:spPr>
        <a:xfrm>
          <a:off x="368895" y="707399"/>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Serviciul financiar contabil</a:t>
          </a:r>
        </a:p>
      </dsp:txBody>
      <dsp:txXfrm>
        <a:off x="387629" y="726133"/>
        <a:ext cx="5127066" cy="346292"/>
      </dsp:txXfrm>
    </dsp:sp>
    <dsp:sp modelId="{04705AC7-FB56-4D6D-8DFE-8901303B8766}">
      <dsp:nvSpPr>
        <dsp:cNvPr id="0" name=""/>
        <dsp:cNvSpPr/>
      </dsp:nvSpPr>
      <dsp:spPr>
        <a:xfrm>
          <a:off x="0" y="1488960"/>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0EF970-F08E-4ABE-A01F-B02E6A5147BB}">
      <dsp:nvSpPr>
        <dsp:cNvPr id="0" name=""/>
        <dsp:cNvSpPr/>
      </dsp:nvSpPr>
      <dsp:spPr>
        <a:xfrm>
          <a:off x="368895" y="1297080"/>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Serviciul resurse umane și servicii sociale furnizate de asistenții personali ai persoanelor cu handicap grav</a:t>
          </a:r>
        </a:p>
      </dsp:txBody>
      <dsp:txXfrm>
        <a:off x="387629" y="1315814"/>
        <a:ext cx="5127066" cy="346292"/>
      </dsp:txXfrm>
    </dsp:sp>
    <dsp:sp modelId="{2CDCD048-0E91-43ED-891E-7DFF4F7105C9}">
      <dsp:nvSpPr>
        <dsp:cNvPr id="0" name=""/>
        <dsp:cNvSpPr/>
      </dsp:nvSpPr>
      <dsp:spPr>
        <a:xfrm>
          <a:off x="0" y="2078640"/>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B6A83B-CA7E-4479-B08D-9F4AB326EC81}">
      <dsp:nvSpPr>
        <dsp:cNvPr id="0" name=""/>
        <dsp:cNvSpPr/>
      </dsp:nvSpPr>
      <dsp:spPr>
        <a:xfrm>
          <a:off x="368895" y="1886760"/>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Centrul de servicii sociale</a:t>
          </a:r>
        </a:p>
      </dsp:txBody>
      <dsp:txXfrm>
        <a:off x="387629" y="1905494"/>
        <a:ext cx="5127066" cy="346292"/>
      </dsp:txXfrm>
    </dsp:sp>
    <dsp:sp modelId="{83CA6225-77C8-4844-AEDF-E56E8CC4C3EC}">
      <dsp:nvSpPr>
        <dsp:cNvPr id="0" name=""/>
        <dsp:cNvSpPr/>
      </dsp:nvSpPr>
      <dsp:spPr>
        <a:xfrm>
          <a:off x="0" y="2668320"/>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FCE56C-6F58-4A53-88CA-1BF6550FE29B}">
      <dsp:nvSpPr>
        <dsp:cNvPr id="0" name=""/>
        <dsp:cNvSpPr/>
      </dsp:nvSpPr>
      <dsp:spPr>
        <a:xfrm>
          <a:off x="368895" y="2476440"/>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Compartiment juridic și contencios</a:t>
          </a:r>
        </a:p>
      </dsp:txBody>
      <dsp:txXfrm>
        <a:off x="387629" y="2495174"/>
        <a:ext cx="5127066" cy="346292"/>
      </dsp:txXfrm>
    </dsp:sp>
    <dsp:sp modelId="{F3E713C5-8906-4288-9078-D43F689014D2}">
      <dsp:nvSpPr>
        <dsp:cNvPr id="0" name=""/>
        <dsp:cNvSpPr/>
      </dsp:nvSpPr>
      <dsp:spPr>
        <a:xfrm>
          <a:off x="0" y="3258000"/>
          <a:ext cx="7377907"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B35914-D865-409B-83A1-356E921A82D4}">
      <dsp:nvSpPr>
        <dsp:cNvPr id="0" name=""/>
        <dsp:cNvSpPr/>
      </dsp:nvSpPr>
      <dsp:spPr>
        <a:xfrm>
          <a:off x="368895" y="3066120"/>
          <a:ext cx="5164534" cy="3837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207" tIns="0" rIns="195207"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 Cabinete școlare</a:t>
          </a:r>
        </a:p>
      </dsp:txBody>
      <dsp:txXfrm>
        <a:off x="387629" y="3084854"/>
        <a:ext cx="5127066"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C985E-4681-4DD3-974E-671AD1C3EC9A}">
      <dsp:nvSpPr>
        <dsp:cNvPr id="0" name=""/>
        <dsp:cNvSpPr/>
      </dsp:nvSpPr>
      <dsp:spPr>
        <a:xfrm>
          <a:off x="1205654" y="473225"/>
          <a:ext cx="2385481" cy="2385550"/>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12D207-5104-49BF-A8F3-EBDD858B6ACE}">
      <dsp:nvSpPr>
        <dsp:cNvPr id="0" name=""/>
        <dsp:cNvSpPr/>
      </dsp:nvSpPr>
      <dsp:spPr>
        <a:xfrm>
          <a:off x="1732508" y="1336891"/>
          <a:ext cx="1330911" cy="665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ro-RO" sz="1600" kern="1200" dirty="0">
              <a:solidFill>
                <a:schemeClr val="tx1"/>
              </a:solidFill>
              <a:latin typeface="Cambria" panose="02040503050406030204" pitchFamily="18" charset="0"/>
              <a:ea typeface="Cambria" panose="02040503050406030204" pitchFamily="18" charset="0"/>
            </a:rPr>
            <a:t>Compartiment resurse umane</a:t>
          </a:r>
        </a:p>
      </dsp:txBody>
      <dsp:txXfrm>
        <a:off x="1732508" y="1336891"/>
        <a:ext cx="1330911" cy="665377"/>
      </dsp:txXfrm>
    </dsp:sp>
    <dsp:sp modelId="{6778FA1C-E399-4C30-8625-120D62480A07}">
      <dsp:nvSpPr>
        <dsp:cNvPr id="0" name=""/>
        <dsp:cNvSpPr/>
      </dsp:nvSpPr>
      <dsp:spPr>
        <a:xfrm>
          <a:off x="713234" y="2002268"/>
          <a:ext cx="2049310" cy="2050177"/>
        </a:xfrm>
        <a:prstGeom prst="blockArc">
          <a:avLst>
            <a:gd name="adj1" fmla="val 0"/>
            <a:gd name="adj2" fmla="val 189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DC3FC9-5D04-425D-882D-04BE6464C2BD}">
      <dsp:nvSpPr>
        <dsp:cNvPr id="0" name=""/>
        <dsp:cNvSpPr/>
      </dsp:nvSpPr>
      <dsp:spPr>
        <a:xfrm>
          <a:off x="1067053" y="2710238"/>
          <a:ext cx="1330911" cy="665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ro-RO" sz="1600" kern="1200" dirty="0">
              <a:solidFill>
                <a:schemeClr val="tx1"/>
              </a:solidFill>
              <a:latin typeface="Cambria" panose="02040503050406030204" pitchFamily="18" charset="0"/>
              <a:ea typeface="Cambria" panose="02040503050406030204" pitchFamily="18" charset="0"/>
            </a:rPr>
            <a:t>Compartiment de monitorizare a asistenților personali</a:t>
          </a:r>
        </a:p>
      </dsp:txBody>
      <dsp:txXfrm>
        <a:off x="1067053" y="2710238"/>
        <a:ext cx="1330911" cy="6653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A1F6B-17B7-4811-8FA4-D2FFF5A55038}">
      <dsp:nvSpPr>
        <dsp:cNvPr id="0" name=""/>
        <dsp:cNvSpPr/>
      </dsp:nvSpPr>
      <dsp:spPr>
        <a:xfrm>
          <a:off x="1937712" y="640"/>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Centrul de zi pentru copii ”</a:t>
          </a:r>
          <a:r>
            <a:rPr lang="ro-RO" sz="900" kern="1200" dirty="0" err="1">
              <a:solidFill>
                <a:schemeClr val="tx1"/>
              </a:solidFill>
            </a:rPr>
            <a:t>Jurjac</a:t>
          </a:r>
          <a:r>
            <a:rPr lang="ro-RO" sz="900" kern="1200" dirty="0">
              <a:solidFill>
                <a:schemeClr val="tx1"/>
              </a:solidFill>
            </a:rPr>
            <a:t>”</a:t>
          </a:r>
        </a:p>
      </dsp:txBody>
      <dsp:txXfrm>
        <a:off x="1972538" y="35466"/>
        <a:ext cx="1027899" cy="643756"/>
      </dsp:txXfrm>
    </dsp:sp>
    <dsp:sp modelId="{F621F1E4-439E-45CE-92AD-851D80284793}">
      <dsp:nvSpPr>
        <dsp:cNvPr id="0" name=""/>
        <dsp:cNvSpPr/>
      </dsp:nvSpPr>
      <dsp:spPr>
        <a:xfrm>
          <a:off x="806512" y="357344"/>
          <a:ext cx="3359950" cy="3359950"/>
        </a:xfrm>
        <a:custGeom>
          <a:avLst/>
          <a:gdLst/>
          <a:ahLst/>
          <a:cxnLst/>
          <a:rect l="0" t="0" r="0" b="0"/>
          <a:pathLst>
            <a:path>
              <a:moveTo>
                <a:pt x="2235756" y="94597"/>
              </a:moveTo>
              <a:arcTo wR="1679975" hR="1679975" stAng="17359139" swAng="1500207"/>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7542B2A2-42CF-4391-B257-410223DACEFB}">
      <dsp:nvSpPr>
        <dsp:cNvPr id="0" name=""/>
        <dsp:cNvSpPr/>
      </dsp:nvSpPr>
      <dsp:spPr>
        <a:xfrm>
          <a:off x="3392613" y="840627"/>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Centrul de zi pentru copiii și tinerii cu dizabilități</a:t>
          </a:r>
        </a:p>
      </dsp:txBody>
      <dsp:txXfrm>
        <a:off x="3427439" y="875453"/>
        <a:ext cx="1027899" cy="643756"/>
      </dsp:txXfrm>
    </dsp:sp>
    <dsp:sp modelId="{79E124A7-8CAB-4B16-8A37-1B3AC62E3B08}">
      <dsp:nvSpPr>
        <dsp:cNvPr id="0" name=""/>
        <dsp:cNvSpPr/>
      </dsp:nvSpPr>
      <dsp:spPr>
        <a:xfrm>
          <a:off x="806512" y="357344"/>
          <a:ext cx="3359950" cy="3359950"/>
        </a:xfrm>
        <a:custGeom>
          <a:avLst/>
          <a:gdLst/>
          <a:ahLst/>
          <a:cxnLst/>
          <a:rect l="0" t="0" r="0" b="0"/>
          <a:pathLst>
            <a:path>
              <a:moveTo>
                <a:pt x="3291689" y="1205956"/>
              </a:moveTo>
              <a:arcTo wR="1679975" hR="1679975" stAng="20616658" swAng="1966685"/>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B517836B-41A3-424E-9601-EDB9772C4307}">
      <dsp:nvSpPr>
        <dsp:cNvPr id="0" name=""/>
        <dsp:cNvSpPr/>
      </dsp:nvSpPr>
      <dsp:spPr>
        <a:xfrm>
          <a:off x="3392613" y="2520602"/>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Cantina de ajutor social</a:t>
          </a:r>
        </a:p>
      </dsp:txBody>
      <dsp:txXfrm>
        <a:off x="3427439" y="2555428"/>
        <a:ext cx="1027899" cy="643756"/>
      </dsp:txXfrm>
    </dsp:sp>
    <dsp:sp modelId="{5F5FC909-8C5E-4106-A3D9-B8A4B8F697EC}">
      <dsp:nvSpPr>
        <dsp:cNvPr id="0" name=""/>
        <dsp:cNvSpPr/>
      </dsp:nvSpPr>
      <dsp:spPr>
        <a:xfrm>
          <a:off x="806512" y="357344"/>
          <a:ext cx="3359950" cy="3359950"/>
        </a:xfrm>
        <a:custGeom>
          <a:avLst/>
          <a:gdLst/>
          <a:ahLst/>
          <a:cxnLst/>
          <a:rect l="0" t="0" r="0" b="0"/>
          <a:pathLst>
            <a:path>
              <a:moveTo>
                <a:pt x="2853766" y="2881861"/>
              </a:moveTo>
              <a:arcTo wR="1679975" hR="1679975" stAng="2740654" swAng="1500207"/>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FDD84263-7F47-4E2D-BC73-52BB3E707A02}">
      <dsp:nvSpPr>
        <dsp:cNvPr id="0" name=""/>
        <dsp:cNvSpPr/>
      </dsp:nvSpPr>
      <dsp:spPr>
        <a:xfrm>
          <a:off x="1937712" y="3360590"/>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Centrul comunitar integrat</a:t>
          </a:r>
        </a:p>
      </dsp:txBody>
      <dsp:txXfrm>
        <a:off x="1972538" y="3395416"/>
        <a:ext cx="1027899" cy="643756"/>
      </dsp:txXfrm>
    </dsp:sp>
    <dsp:sp modelId="{8299CA3D-31AC-4C24-B45A-0F3AACA1E0B5}">
      <dsp:nvSpPr>
        <dsp:cNvPr id="0" name=""/>
        <dsp:cNvSpPr/>
      </dsp:nvSpPr>
      <dsp:spPr>
        <a:xfrm>
          <a:off x="806512" y="357344"/>
          <a:ext cx="3359950" cy="3359950"/>
        </a:xfrm>
        <a:custGeom>
          <a:avLst/>
          <a:gdLst/>
          <a:ahLst/>
          <a:cxnLst/>
          <a:rect l="0" t="0" r="0" b="0"/>
          <a:pathLst>
            <a:path>
              <a:moveTo>
                <a:pt x="1124193" y="3265353"/>
              </a:moveTo>
              <a:arcTo wR="1679975" hR="1679975" stAng="6559139" swAng="1500207"/>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9511CE21-1FB4-412D-B7FF-A77FE320C5D1}">
      <dsp:nvSpPr>
        <dsp:cNvPr id="0" name=""/>
        <dsp:cNvSpPr/>
      </dsp:nvSpPr>
      <dsp:spPr>
        <a:xfrm>
          <a:off x="482811" y="2520602"/>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Unitatea de </a:t>
          </a:r>
          <a:r>
            <a:rPr lang="ro-RO" sz="900" kern="1200" dirty="0" err="1">
              <a:solidFill>
                <a:schemeClr val="tx1"/>
              </a:solidFill>
            </a:rPr>
            <a:t>ingrijiri</a:t>
          </a:r>
          <a:r>
            <a:rPr lang="ro-RO" sz="900" kern="1200" dirty="0">
              <a:solidFill>
                <a:schemeClr val="tx1"/>
              </a:solidFill>
            </a:rPr>
            <a:t> la domiciliu persoane vârstnice</a:t>
          </a:r>
        </a:p>
      </dsp:txBody>
      <dsp:txXfrm>
        <a:off x="517637" y="2555428"/>
        <a:ext cx="1027899" cy="643756"/>
      </dsp:txXfrm>
    </dsp:sp>
    <dsp:sp modelId="{F8DAEB6F-02DA-4C8D-8A96-7FADA88D3B9E}">
      <dsp:nvSpPr>
        <dsp:cNvPr id="0" name=""/>
        <dsp:cNvSpPr/>
      </dsp:nvSpPr>
      <dsp:spPr>
        <a:xfrm>
          <a:off x="806512" y="357344"/>
          <a:ext cx="3359950" cy="3359950"/>
        </a:xfrm>
        <a:custGeom>
          <a:avLst/>
          <a:gdLst/>
          <a:ahLst/>
          <a:cxnLst/>
          <a:rect l="0" t="0" r="0" b="0"/>
          <a:pathLst>
            <a:path>
              <a:moveTo>
                <a:pt x="68260" y="2153993"/>
              </a:moveTo>
              <a:arcTo wR="1679975" hR="1679975" stAng="9816658" swAng="1966685"/>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 modelId="{3DA5EA98-0BFF-4966-8A17-FF0137FBAC02}">
      <dsp:nvSpPr>
        <dsp:cNvPr id="0" name=""/>
        <dsp:cNvSpPr/>
      </dsp:nvSpPr>
      <dsp:spPr>
        <a:xfrm>
          <a:off x="482811" y="840627"/>
          <a:ext cx="1097551" cy="713408"/>
        </a:xfrm>
        <a:prstGeom prst="roundRect">
          <a:avLst/>
        </a:prstGeom>
        <a:solidFill>
          <a:schemeClr val="tx1">
            <a:lumMod val="10000"/>
            <a:lumOff val="90000"/>
          </a:schemeClr>
        </a:solidFill>
        <a:ln>
          <a:solidFill>
            <a:schemeClr val="tx1">
              <a:lumMod val="50000"/>
              <a:lumOff val="50000"/>
            </a:schemeClr>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o-RO" sz="900" kern="1200" dirty="0">
              <a:solidFill>
                <a:schemeClr val="tx1"/>
              </a:solidFill>
            </a:rPr>
            <a:t>Centrul de zi pentru persoane vârstnice</a:t>
          </a:r>
        </a:p>
      </dsp:txBody>
      <dsp:txXfrm>
        <a:off x="517637" y="875453"/>
        <a:ext cx="1027899" cy="643756"/>
      </dsp:txXfrm>
    </dsp:sp>
    <dsp:sp modelId="{91C4896A-3BD6-40BB-A809-12A296D75812}">
      <dsp:nvSpPr>
        <dsp:cNvPr id="0" name=""/>
        <dsp:cNvSpPr/>
      </dsp:nvSpPr>
      <dsp:spPr>
        <a:xfrm>
          <a:off x="806512" y="357344"/>
          <a:ext cx="3359950" cy="3359950"/>
        </a:xfrm>
        <a:custGeom>
          <a:avLst/>
          <a:gdLst/>
          <a:ahLst/>
          <a:cxnLst/>
          <a:rect l="0" t="0" r="0" b="0"/>
          <a:pathLst>
            <a:path>
              <a:moveTo>
                <a:pt x="506184" y="478088"/>
              </a:moveTo>
              <a:arcTo wR="1679975" hR="1679975" stAng="13540654" swAng="1500207"/>
            </a:path>
          </a:pathLst>
        </a:custGeom>
        <a:noFill/>
        <a:ln w="9525" cap="flat" cmpd="sng" algn="ctr">
          <a:solidFill>
            <a:schemeClr val="accent1">
              <a:hueOff val="0"/>
              <a:satOff val="0"/>
              <a:lumOff val="0"/>
              <a:alphaOff val="0"/>
            </a:schemeClr>
          </a:solidFill>
          <a:prstDash val="solid"/>
        </a:ln>
        <a:effectLst/>
        <a:sp3d z="-40000" prstMaterial="matte"/>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BD1112-E802-4DD6-9439-ADC799EF03B1}">
      <dsp:nvSpPr>
        <dsp:cNvPr id="0" name=""/>
        <dsp:cNvSpPr/>
      </dsp:nvSpPr>
      <dsp:spPr>
        <a:xfrm>
          <a:off x="-4837309" y="-741568"/>
          <a:ext cx="5763185" cy="5763185"/>
        </a:xfrm>
        <a:prstGeom prst="blockArc">
          <a:avLst>
            <a:gd name="adj1" fmla="val 18900000"/>
            <a:gd name="adj2" fmla="val 2700000"/>
            <a:gd name="adj3" fmla="val 375"/>
          </a:avLst>
        </a:prstGeom>
        <a:noFill/>
        <a:ln w="25400"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EE2B87AD-9DC2-4CB5-9587-8F94DF72B396}">
      <dsp:nvSpPr>
        <dsp:cNvPr id="0" name=""/>
        <dsp:cNvSpPr/>
      </dsp:nvSpPr>
      <dsp:spPr>
        <a:xfrm>
          <a:off x="300245" y="194571"/>
          <a:ext cx="8624690"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dirty="0">
              <a:solidFill>
                <a:schemeClr val="tx1"/>
              </a:solidFill>
              <a:latin typeface="Cambria" panose="02040503050406030204" pitchFamily="18" charset="0"/>
              <a:ea typeface="Cambria" panose="02040503050406030204" pitchFamily="18" charset="0"/>
            </a:rPr>
            <a:t>A</a:t>
          </a:r>
          <a:r>
            <a:rPr lang="en-GB" sz="1300" kern="1200" dirty="0" err="1">
              <a:solidFill>
                <a:schemeClr val="tx1"/>
              </a:solidFill>
              <a:latin typeface="Cambria" panose="02040503050406030204" pitchFamily="18" charset="0"/>
              <a:ea typeface="Cambria" panose="02040503050406030204" pitchFamily="18" charset="0"/>
            </a:rPr>
            <a:t>jutor</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pentru</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activităţile</a:t>
          </a:r>
          <a:r>
            <a:rPr lang="en-GB" sz="1300" kern="1200" dirty="0">
              <a:solidFill>
                <a:schemeClr val="tx1"/>
              </a:solidFill>
              <a:latin typeface="Cambria" panose="02040503050406030204" pitchFamily="18" charset="0"/>
              <a:ea typeface="Cambria" panose="02040503050406030204" pitchFamily="18" charset="0"/>
            </a:rPr>
            <a:t> de </a:t>
          </a:r>
          <a:r>
            <a:rPr lang="en-GB" sz="1300" kern="1200" dirty="0" err="1">
              <a:solidFill>
                <a:schemeClr val="tx1"/>
              </a:solidFill>
              <a:latin typeface="Cambria" panose="02040503050406030204" pitchFamily="18" charset="0"/>
              <a:ea typeface="Cambria" panose="02040503050406030204" pitchFamily="18" charset="0"/>
            </a:rPr>
            <a:t>bază</a:t>
          </a:r>
          <a:r>
            <a:rPr lang="en-GB" sz="1300" kern="1200" dirty="0">
              <a:solidFill>
                <a:schemeClr val="tx1"/>
              </a:solidFill>
              <a:latin typeface="Cambria" panose="02040503050406030204" pitchFamily="18" charset="0"/>
              <a:ea typeface="Cambria" panose="02040503050406030204" pitchFamily="18" charset="0"/>
            </a:rPr>
            <a:t> ale </a:t>
          </a:r>
          <a:r>
            <a:rPr lang="en-GB" sz="1300" kern="1200" dirty="0" err="1">
              <a:solidFill>
                <a:schemeClr val="tx1"/>
              </a:solidFill>
              <a:latin typeface="Cambria" panose="02040503050406030204" pitchFamily="18" charset="0"/>
              <a:ea typeface="Cambria" panose="02040503050406030204" pitchFamily="18" charset="0"/>
            </a:rPr>
            <a:t>vieţii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zilnice</a:t>
          </a:r>
          <a:endParaRPr lang="ro-RO" sz="1300" kern="1200" dirty="0">
            <a:solidFill>
              <a:schemeClr val="tx1"/>
            </a:solidFill>
            <a:latin typeface="Cambria" panose="02040503050406030204" pitchFamily="18" charset="0"/>
            <a:ea typeface="Cambria" panose="02040503050406030204" pitchFamily="18" charset="0"/>
          </a:endParaRPr>
        </a:p>
      </dsp:txBody>
      <dsp:txXfrm>
        <a:off x="300245" y="194571"/>
        <a:ext cx="8624690" cy="388970"/>
      </dsp:txXfrm>
    </dsp:sp>
    <dsp:sp modelId="{2B8E6682-4507-4327-A130-2A2C21A346DD}">
      <dsp:nvSpPr>
        <dsp:cNvPr id="0" name=""/>
        <dsp:cNvSpPr/>
      </dsp:nvSpPr>
      <dsp:spPr>
        <a:xfrm>
          <a:off x="57138" y="145949"/>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E2AD6CC4-A09B-4ACA-BFEF-14A4A80B230E}">
      <dsp:nvSpPr>
        <dsp:cNvPr id="0" name=""/>
        <dsp:cNvSpPr/>
      </dsp:nvSpPr>
      <dsp:spPr>
        <a:xfrm>
          <a:off x="652493" y="704850"/>
          <a:ext cx="8272442" cy="536009"/>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dirty="0">
              <a:solidFill>
                <a:schemeClr val="tx1"/>
              </a:solidFill>
              <a:latin typeface="Cambria" panose="02040503050406030204" pitchFamily="18" charset="0"/>
              <a:ea typeface="Cambria" panose="02040503050406030204" pitchFamily="18" charset="0"/>
            </a:rPr>
            <a:t>A</a:t>
          </a:r>
          <a:r>
            <a:rPr lang="en-GB" sz="1300" kern="1200" dirty="0" err="1">
              <a:solidFill>
                <a:schemeClr val="tx1"/>
              </a:solidFill>
              <a:latin typeface="Cambria" panose="02040503050406030204" pitchFamily="18" charset="0"/>
              <a:ea typeface="Cambria" panose="02040503050406030204" pitchFamily="18" charset="0"/>
            </a:rPr>
            <a:t>jutor</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pentru</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activităţi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instrumentale</a:t>
          </a:r>
          <a:r>
            <a:rPr lang="en-GB" sz="1300" kern="1200" dirty="0">
              <a:solidFill>
                <a:schemeClr val="tx1"/>
              </a:solidFill>
              <a:latin typeface="Cambria" panose="02040503050406030204" pitchFamily="18" charset="0"/>
              <a:ea typeface="Cambria" panose="02040503050406030204" pitchFamily="18" charset="0"/>
            </a:rPr>
            <a:t> ale </a:t>
          </a:r>
          <a:r>
            <a:rPr lang="en-GB" sz="1300" kern="1200" dirty="0" err="1">
              <a:solidFill>
                <a:schemeClr val="tx1"/>
              </a:solidFill>
              <a:latin typeface="Cambria" panose="02040503050406030204" pitchFamily="18" charset="0"/>
              <a:ea typeface="Cambria" panose="02040503050406030204" pitchFamily="18" charset="0"/>
            </a:rPr>
            <a:t>vieţii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zilnice</a:t>
          </a:r>
          <a:r>
            <a:rPr lang="en-GB" sz="1300" kern="1200" dirty="0">
              <a:solidFill>
                <a:schemeClr val="tx1"/>
              </a:solidFill>
              <a:latin typeface="Cambria" panose="02040503050406030204" pitchFamily="18" charset="0"/>
              <a:ea typeface="Cambria" panose="02040503050406030204" pitchFamily="18" charset="0"/>
            </a:rPr>
            <a:t>: </a:t>
          </a:r>
          <a:r>
            <a:rPr lang="ro-RO"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prepararea</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hranei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sau</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livrarea</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acesteia</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efectuarea</a:t>
          </a:r>
          <a:r>
            <a:rPr lang="en-GB" sz="1300" kern="1200" dirty="0">
              <a:solidFill>
                <a:schemeClr val="tx1"/>
              </a:solidFill>
              <a:latin typeface="Cambria" panose="02040503050406030204" pitchFamily="18" charset="0"/>
              <a:ea typeface="Cambria" panose="02040503050406030204" pitchFamily="18" charset="0"/>
            </a:rPr>
            <a:t> de</a:t>
          </a:r>
          <a:r>
            <a:rPr lang="ro-RO"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cumpărături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activităţi</a:t>
          </a:r>
          <a:r>
            <a:rPr lang="en-GB" sz="1300" kern="1200" dirty="0">
              <a:solidFill>
                <a:schemeClr val="tx1"/>
              </a:solidFill>
              <a:latin typeface="Cambria" panose="02040503050406030204" pitchFamily="18" charset="0"/>
              <a:ea typeface="Cambria" panose="02040503050406030204" pitchFamily="18" charset="0"/>
            </a:rPr>
            <a:t> de </a:t>
          </a:r>
          <a:r>
            <a:rPr lang="en-GB" sz="1300" kern="1200" dirty="0" err="1">
              <a:solidFill>
                <a:schemeClr val="tx1"/>
              </a:solidFill>
              <a:latin typeface="Cambria" panose="02040503050406030204" pitchFamily="18" charset="0"/>
              <a:ea typeface="Cambria" panose="02040503050406030204" pitchFamily="18" charset="0"/>
            </a:rPr>
            <a:t>menaj</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însoţirea</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în</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mijloacele</a:t>
          </a:r>
          <a:r>
            <a:rPr lang="en-GB" sz="1300" kern="1200" dirty="0">
              <a:solidFill>
                <a:schemeClr val="tx1"/>
              </a:solidFill>
              <a:latin typeface="Cambria" panose="02040503050406030204" pitchFamily="18" charset="0"/>
              <a:ea typeface="Cambria" panose="02040503050406030204" pitchFamily="18" charset="0"/>
            </a:rPr>
            <a:t> de transport, </a:t>
          </a:r>
          <a:r>
            <a:rPr lang="en-GB" sz="1300" kern="1200" dirty="0" err="1">
              <a:solidFill>
                <a:schemeClr val="tx1"/>
              </a:solidFill>
              <a:latin typeface="Cambria" panose="02040503050406030204" pitchFamily="18" charset="0"/>
              <a:ea typeface="Cambria" panose="02040503050406030204" pitchFamily="18" charset="0"/>
            </a:rPr>
            <a:t>facilitarea</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deplasării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în</a:t>
          </a:r>
          <a:r>
            <a:rPr lang="en-GB" sz="1300" kern="1200" dirty="0">
              <a:solidFill>
                <a:schemeClr val="tx1"/>
              </a:solidFill>
              <a:latin typeface="Cambria" panose="02040503050406030204" pitchFamily="18" charset="0"/>
              <a:ea typeface="Cambria" panose="02040503050406030204" pitchFamily="18" charset="0"/>
            </a:rPr>
            <a:t> exterior, </a:t>
          </a:r>
          <a:r>
            <a:rPr lang="en-GB" sz="1300" kern="1200" dirty="0" err="1">
              <a:solidFill>
                <a:schemeClr val="tx1"/>
              </a:solidFill>
              <a:latin typeface="Cambria" panose="02040503050406030204" pitchFamily="18" charset="0"/>
              <a:ea typeface="Cambria" panose="02040503050406030204" pitchFamily="18" charset="0"/>
            </a:rPr>
            <a:t>companie</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activităţi</a:t>
          </a:r>
          <a:r>
            <a:rPr lang="en-GB" sz="1300" kern="1200" dirty="0">
              <a:solidFill>
                <a:schemeClr val="tx1"/>
              </a:solidFill>
              <a:latin typeface="Cambria" panose="02040503050406030204" pitchFamily="18" charset="0"/>
              <a:ea typeface="Cambria" panose="02040503050406030204" pitchFamily="18" charset="0"/>
            </a:rPr>
            <a:t> de </a:t>
          </a:r>
          <a:r>
            <a:rPr lang="en-GB" sz="1300" kern="1200" dirty="0" err="1">
              <a:solidFill>
                <a:schemeClr val="tx1"/>
              </a:solidFill>
              <a:latin typeface="Cambria" panose="02040503050406030204" pitchFamily="18" charset="0"/>
              <a:ea typeface="Cambria" panose="02040503050406030204" pitchFamily="18" charset="0"/>
            </a:rPr>
            <a:t>administrare</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şi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gestionare</a:t>
          </a:r>
          <a:r>
            <a:rPr lang="en-GB" sz="1300" kern="1200" dirty="0">
              <a:solidFill>
                <a:schemeClr val="tx1"/>
              </a:solidFill>
              <a:latin typeface="Cambria" panose="02040503050406030204" pitchFamily="18" charset="0"/>
              <a:ea typeface="Cambria" panose="02040503050406030204" pitchFamily="18" charset="0"/>
            </a:rPr>
            <a:t> a </a:t>
          </a:r>
          <a:r>
            <a:rPr lang="en-GB" sz="1300" kern="1200" dirty="0" err="1">
              <a:solidFill>
                <a:schemeClr val="tx1"/>
              </a:solidFill>
              <a:latin typeface="Cambria" panose="02040503050406030204" pitchFamily="18" charset="0"/>
              <a:ea typeface="Cambria" panose="02040503050406030204" pitchFamily="18" charset="0"/>
            </a:rPr>
            <a:t>bunurilor</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activităţi</a:t>
          </a:r>
          <a:r>
            <a:rPr lang="en-GB" sz="1300" kern="1200" dirty="0">
              <a:solidFill>
                <a:schemeClr val="tx1"/>
              </a:solidFill>
              <a:latin typeface="Cambria" panose="02040503050406030204" pitchFamily="18" charset="0"/>
              <a:ea typeface="Cambria" panose="02040503050406030204" pitchFamily="18" charset="0"/>
            </a:rPr>
            <a:t> de </a:t>
          </a:r>
          <a:r>
            <a:rPr lang="en-GB" sz="1300" kern="1200" dirty="0" err="1">
              <a:solidFill>
                <a:schemeClr val="tx1"/>
              </a:solidFill>
              <a:latin typeface="Cambria" panose="02040503050406030204" pitchFamily="18" charset="0"/>
              <a:ea typeface="Cambria" panose="02040503050406030204" pitchFamily="18" charset="0"/>
            </a:rPr>
            <a:t>petrecere</a:t>
          </a:r>
          <a:r>
            <a:rPr lang="en-GB" sz="1300" kern="1200" dirty="0">
              <a:solidFill>
                <a:schemeClr val="tx1"/>
              </a:solidFill>
              <a:latin typeface="Cambria" panose="02040503050406030204" pitchFamily="18" charset="0"/>
              <a:ea typeface="Cambria" panose="02040503050406030204" pitchFamily="18" charset="0"/>
            </a:rPr>
            <a:t> a </a:t>
          </a:r>
          <a:r>
            <a:rPr lang="en-GB" sz="1300" kern="1200" dirty="0" err="1">
              <a:solidFill>
                <a:schemeClr val="tx1"/>
              </a:solidFill>
              <a:latin typeface="Cambria" panose="02040503050406030204" pitchFamily="18" charset="0"/>
              <a:ea typeface="Cambria" panose="02040503050406030204" pitchFamily="18" charset="0"/>
            </a:rPr>
            <a:t>timpului</a:t>
          </a:r>
          <a:r>
            <a:rPr lang="en-GB" sz="1300" kern="1200" dirty="0">
              <a:solidFill>
                <a:schemeClr val="tx1"/>
              </a:solidFill>
              <a:latin typeface="Cambria" panose="02040503050406030204" pitchFamily="18" charset="0"/>
              <a:ea typeface="Cambria" panose="02040503050406030204" pitchFamily="18" charset="0"/>
            </a:rPr>
            <a:t> liber.</a:t>
          </a:r>
          <a:endParaRPr lang="ro-RO" sz="1300" kern="1200" dirty="0">
            <a:solidFill>
              <a:schemeClr val="tx1"/>
            </a:solidFill>
            <a:latin typeface="Cambria" panose="02040503050406030204" pitchFamily="18" charset="0"/>
            <a:ea typeface="Cambria" panose="02040503050406030204" pitchFamily="18" charset="0"/>
          </a:endParaRPr>
        </a:p>
      </dsp:txBody>
      <dsp:txXfrm>
        <a:off x="652493" y="704850"/>
        <a:ext cx="8272442" cy="536009"/>
      </dsp:txXfrm>
    </dsp:sp>
    <dsp:sp modelId="{45C35998-CA0F-493A-A7F4-DD5F9FE59642}">
      <dsp:nvSpPr>
        <dsp:cNvPr id="0" name=""/>
        <dsp:cNvSpPr/>
      </dsp:nvSpPr>
      <dsp:spPr>
        <a:xfrm>
          <a:off x="409386" y="729748"/>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05467CB2-CBA2-4CAE-8B48-465993037B18}">
      <dsp:nvSpPr>
        <dsp:cNvPr id="0" name=""/>
        <dsp:cNvSpPr/>
      </dsp:nvSpPr>
      <dsp:spPr>
        <a:xfrm>
          <a:off x="845523" y="1361740"/>
          <a:ext cx="8079412"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dirty="0">
              <a:solidFill>
                <a:schemeClr val="tx1"/>
              </a:solidFill>
              <a:latin typeface="Cambria" panose="02040503050406030204" pitchFamily="18" charset="0"/>
              <a:ea typeface="Cambria" panose="02040503050406030204" pitchFamily="18" charset="0"/>
            </a:rPr>
            <a:t>A</a:t>
          </a:r>
          <a:r>
            <a:rPr lang="en-GB" sz="1300" kern="1200" dirty="0" err="1">
              <a:solidFill>
                <a:schemeClr val="tx1"/>
              </a:solidFill>
              <a:latin typeface="Cambria" panose="02040503050406030204" pitchFamily="18" charset="0"/>
              <a:ea typeface="Cambria" panose="02040503050406030204" pitchFamily="18" charset="0"/>
            </a:rPr>
            <a:t>ctivităţi</a:t>
          </a:r>
          <a:r>
            <a:rPr lang="en-GB" sz="1300" kern="1200" dirty="0">
              <a:solidFill>
                <a:schemeClr val="tx1"/>
              </a:solidFill>
              <a:latin typeface="Cambria" panose="02040503050406030204" pitchFamily="18" charset="0"/>
              <a:ea typeface="Cambria" panose="02040503050406030204" pitchFamily="18" charset="0"/>
            </a:rPr>
            <a:t> de </a:t>
          </a:r>
          <a:r>
            <a:rPr lang="en-GB" sz="1300" kern="1200" dirty="0" err="1">
              <a:solidFill>
                <a:schemeClr val="tx1"/>
              </a:solidFill>
              <a:latin typeface="Cambria" panose="02040503050406030204" pitchFamily="18" charset="0"/>
              <a:ea typeface="Cambria" panose="02040503050406030204" pitchFamily="18" charset="0"/>
            </a:rPr>
            <a:t>promovare</a:t>
          </a:r>
          <a:r>
            <a:rPr lang="en-GB" sz="1300" kern="1200" dirty="0">
              <a:solidFill>
                <a:schemeClr val="tx1"/>
              </a:solidFill>
              <a:latin typeface="Cambria" panose="02040503050406030204" pitchFamily="18" charset="0"/>
              <a:ea typeface="Cambria" panose="02040503050406030204" pitchFamily="18" charset="0"/>
            </a:rPr>
            <a:t> a </a:t>
          </a:r>
          <a:r>
            <a:rPr lang="en-GB" sz="1300" kern="1200" dirty="0" err="1">
              <a:solidFill>
                <a:schemeClr val="tx1"/>
              </a:solidFill>
              <a:latin typeface="Cambria" panose="02040503050406030204" pitchFamily="18" charset="0"/>
              <a:ea typeface="Cambria" panose="02040503050406030204" pitchFamily="18" charset="0"/>
            </a:rPr>
            <a:t>inserţiei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beneficiarului</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în</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familie</a:t>
          </a:r>
          <a:r>
            <a:rPr lang="en-GB"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şi</a:t>
          </a:r>
          <a:r>
            <a:rPr lang="ro-RO" sz="1300" kern="1200" dirty="0">
              <a:solidFill>
                <a:schemeClr val="tx1"/>
              </a:solidFill>
              <a:latin typeface="Cambria" panose="02040503050406030204" pitchFamily="18" charset="0"/>
              <a:ea typeface="Cambria" panose="02040503050406030204" pitchFamily="18" charset="0"/>
            </a:rPr>
            <a:t> </a:t>
          </a:r>
          <a:r>
            <a:rPr lang="en-GB" sz="1300" kern="1200" dirty="0" err="1">
              <a:solidFill>
                <a:schemeClr val="tx1"/>
              </a:solidFill>
              <a:latin typeface="Cambria" panose="02040503050406030204" pitchFamily="18" charset="0"/>
              <a:ea typeface="Cambria" panose="02040503050406030204" pitchFamily="18" charset="0"/>
            </a:rPr>
            <a:t>comunitate</a:t>
          </a:r>
          <a:r>
            <a:rPr lang="en-GB" sz="1300" kern="1200" dirty="0">
              <a:solidFill>
                <a:schemeClr val="tx1"/>
              </a:solidFill>
              <a:latin typeface="Cambria" panose="02040503050406030204" pitchFamily="18" charset="0"/>
              <a:ea typeface="Cambria" panose="02040503050406030204" pitchFamily="18" charset="0"/>
            </a:rPr>
            <a:t>.</a:t>
          </a:r>
          <a:endParaRPr lang="ro-RO" sz="1300" kern="1200" dirty="0">
            <a:solidFill>
              <a:schemeClr val="tx1"/>
            </a:solidFill>
            <a:latin typeface="Cambria" panose="02040503050406030204" pitchFamily="18" charset="0"/>
            <a:ea typeface="Cambria" panose="02040503050406030204" pitchFamily="18" charset="0"/>
          </a:endParaRPr>
        </a:p>
      </dsp:txBody>
      <dsp:txXfrm>
        <a:off x="845523" y="1361740"/>
        <a:ext cx="8079412" cy="388970"/>
      </dsp:txXfrm>
    </dsp:sp>
    <dsp:sp modelId="{A5660504-7777-4A28-A3EB-32743C2C53CD}">
      <dsp:nvSpPr>
        <dsp:cNvPr id="0" name=""/>
        <dsp:cNvSpPr/>
      </dsp:nvSpPr>
      <dsp:spPr>
        <a:xfrm>
          <a:off x="602416" y="1313119"/>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8B10596B-CDB6-4E27-9BC0-428E479B0495}">
      <dsp:nvSpPr>
        <dsp:cNvPr id="0" name=""/>
        <dsp:cNvSpPr/>
      </dsp:nvSpPr>
      <dsp:spPr>
        <a:xfrm>
          <a:off x="907156" y="1945539"/>
          <a:ext cx="8017779"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a:solidFill>
                <a:schemeClr val="tx1"/>
              </a:solidFill>
              <a:latin typeface="Cambria" panose="02040503050406030204" pitchFamily="18" charset="0"/>
              <a:ea typeface="Cambria" panose="02040503050406030204" pitchFamily="18" charset="0"/>
            </a:rPr>
            <a:t>S</a:t>
          </a:r>
          <a:r>
            <a:rPr lang="en-GB" sz="1300" kern="1200">
              <a:solidFill>
                <a:schemeClr val="tx1"/>
              </a:solidFill>
              <a:latin typeface="Cambria" panose="02040503050406030204" pitchFamily="18" charset="0"/>
              <a:ea typeface="Cambria" panose="02040503050406030204" pitchFamily="18" charset="0"/>
            </a:rPr>
            <a:t>esiuni de informare şi consiliere a membrilor de familie.</a:t>
          </a:r>
          <a:endParaRPr lang="ro-RO" sz="1300" kern="1200" dirty="0">
            <a:solidFill>
              <a:schemeClr val="tx1"/>
            </a:solidFill>
            <a:latin typeface="Cambria" panose="02040503050406030204" pitchFamily="18" charset="0"/>
            <a:ea typeface="Cambria" panose="02040503050406030204" pitchFamily="18" charset="0"/>
          </a:endParaRPr>
        </a:p>
      </dsp:txBody>
      <dsp:txXfrm>
        <a:off x="907156" y="1945539"/>
        <a:ext cx="8017779" cy="388970"/>
      </dsp:txXfrm>
    </dsp:sp>
    <dsp:sp modelId="{68B0EC64-A076-44EA-B195-D6C6E9CDB226}">
      <dsp:nvSpPr>
        <dsp:cNvPr id="0" name=""/>
        <dsp:cNvSpPr/>
      </dsp:nvSpPr>
      <dsp:spPr>
        <a:xfrm>
          <a:off x="664049" y="1896917"/>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AB8EE3FC-96E7-4B72-8D50-40BF4B6EC147}">
      <dsp:nvSpPr>
        <dsp:cNvPr id="0" name=""/>
        <dsp:cNvSpPr/>
      </dsp:nvSpPr>
      <dsp:spPr>
        <a:xfrm>
          <a:off x="845523" y="2529337"/>
          <a:ext cx="8079412"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dirty="0">
              <a:solidFill>
                <a:schemeClr val="tx1"/>
              </a:solidFill>
              <a:latin typeface="Cambria" panose="02040503050406030204" pitchFamily="18" charset="0"/>
              <a:ea typeface="Cambria" panose="02040503050406030204" pitchFamily="18" charset="0"/>
            </a:rPr>
            <a:t>Consiliere psihosociala si informare;</a:t>
          </a:r>
        </a:p>
      </dsp:txBody>
      <dsp:txXfrm>
        <a:off x="845523" y="2529337"/>
        <a:ext cx="8079412" cy="388970"/>
      </dsp:txXfrm>
    </dsp:sp>
    <dsp:sp modelId="{B83AA2D5-C8EA-41F6-A5C6-5CE74DD08B15}">
      <dsp:nvSpPr>
        <dsp:cNvPr id="0" name=""/>
        <dsp:cNvSpPr/>
      </dsp:nvSpPr>
      <dsp:spPr>
        <a:xfrm>
          <a:off x="602416" y="2480716"/>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15D7B7D7-7966-4E46-B874-03A60A4BA15D}">
      <dsp:nvSpPr>
        <dsp:cNvPr id="0" name=""/>
        <dsp:cNvSpPr/>
      </dsp:nvSpPr>
      <dsp:spPr>
        <a:xfrm>
          <a:off x="652493" y="3112708"/>
          <a:ext cx="8272442"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a:solidFill>
                <a:schemeClr val="tx1"/>
              </a:solidFill>
              <a:latin typeface="Cambria" panose="02040503050406030204" pitchFamily="18" charset="0"/>
              <a:ea typeface="Cambria" panose="02040503050406030204" pitchFamily="18" charset="0"/>
            </a:rPr>
            <a:t>Terapie ocupationala si activități de relaxare;</a:t>
          </a:r>
          <a:endParaRPr lang="ro-RO" sz="1300" kern="1200" dirty="0">
            <a:solidFill>
              <a:schemeClr val="tx1"/>
            </a:solidFill>
            <a:latin typeface="Cambria" panose="02040503050406030204" pitchFamily="18" charset="0"/>
            <a:ea typeface="Cambria" panose="02040503050406030204" pitchFamily="18" charset="0"/>
          </a:endParaRPr>
        </a:p>
      </dsp:txBody>
      <dsp:txXfrm>
        <a:off x="652493" y="3112708"/>
        <a:ext cx="8272442" cy="388970"/>
      </dsp:txXfrm>
    </dsp:sp>
    <dsp:sp modelId="{686053E6-4C48-4E25-80B5-A0906A1325AB}">
      <dsp:nvSpPr>
        <dsp:cNvPr id="0" name=""/>
        <dsp:cNvSpPr/>
      </dsp:nvSpPr>
      <dsp:spPr>
        <a:xfrm>
          <a:off x="409386" y="3064087"/>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 modelId="{09D88EC5-BB96-44DB-8837-370ACD1649E9}">
      <dsp:nvSpPr>
        <dsp:cNvPr id="0" name=""/>
        <dsp:cNvSpPr/>
      </dsp:nvSpPr>
      <dsp:spPr>
        <a:xfrm>
          <a:off x="300245" y="3696507"/>
          <a:ext cx="8624690" cy="388970"/>
        </a:xfrm>
        <a:prstGeom prst="rect">
          <a:avLst/>
        </a:prstGeom>
        <a:solidFill>
          <a:schemeClr val="tx1">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08746" tIns="33020" rIns="33020" bIns="33020" numCol="1" spcCol="1270" anchor="ctr" anchorCtr="0">
          <a:noAutofit/>
        </a:bodyPr>
        <a:lstStyle/>
        <a:p>
          <a:pPr marL="0" lvl="0" indent="0" algn="l" defTabSz="577850">
            <a:lnSpc>
              <a:spcPct val="90000"/>
            </a:lnSpc>
            <a:spcBef>
              <a:spcPct val="0"/>
            </a:spcBef>
            <a:spcAft>
              <a:spcPct val="35000"/>
            </a:spcAft>
            <a:buNone/>
          </a:pPr>
          <a:r>
            <a:rPr lang="ro-RO" sz="1300" kern="1200" dirty="0">
              <a:solidFill>
                <a:schemeClr val="tx1"/>
              </a:solidFill>
              <a:latin typeface="Cambria" panose="02040503050406030204" pitchFamily="18" charset="0"/>
              <a:ea typeface="Cambria" panose="02040503050406030204" pitchFamily="18" charset="0"/>
            </a:rPr>
            <a:t>Organizare si implicare în activități comunitare si culturale;</a:t>
          </a:r>
        </a:p>
      </dsp:txBody>
      <dsp:txXfrm>
        <a:off x="300245" y="3696507"/>
        <a:ext cx="8624690" cy="388970"/>
      </dsp:txXfrm>
    </dsp:sp>
    <dsp:sp modelId="{68FDD876-998F-4093-8F59-A94FC748BEFA}">
      <dsp:nvSpPr>
        <dsp:cNvPr id="0" name=""/>
        <dsp:cNvSpPr/>
      </dsp:nvSpPr>
      <dsp:spPr>
        <a:xfrm>
          <a:off x="57138" y="3647885"/>
          <a:ext cx="486213" cy="486213"/>
        </a:xfrm>
        <a:prstGeom prst="ellipse">
          <a:avLst/>
        </a:prstGeom>
        <a:solidFill>
          <a:schemeClr val="tx1">
            <a:lumMod val="10000"/>
            <a:lumOff val="9000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543D3-F647-4BAF-BE42-BC70BF6DF6F8}">
      <dsp:nvSpPr>
        <dsp:cNvPr id="0" name=""/>
        <dsp:cNvSpPr/>
      </dsp:nvSpPr>
      <dsp:spPr>
        <a:xfrm>
          <a:off x="2089505" y="602"/>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Font typeface="Arial" panose="020B0604020202020204" pitchFamily="34" charset="0"/>
            <a:buNone/>
          </a:pPr>
          <a:r>
            <a:rPr lang="ro-RO" altLang="ro-RO" sz="600" kern="1200" spc="195" dirty="0">
              <a:solidFill>
                <a:sysClr val="window" lastClr="FFFFFF"/>
              </a:solidFill>
              <a:latin typeface="Cambria"/>
              <a:ea typeface="+mn-ea"/>
              <a:cs typeface="+mn-cs"/>
            </a:rPr>
            <a:t>U.A.T. Municipiul Dorohoi </a:t>
          </a:r>
          <a:endParaRPr lang="ro-RO" sz="600" kern="1200">
            <a:solidFill>
              <a:sysClr val="window" lastClr="FFFFFF"/>
            </a:solidFill>
            <a:latin typeface="Calibri" panose="020F0502020204030204"/>
            <a:ea typeface="+mn-ea"/>
            <a:cs typeface="+mn-cs"/>
          </a:endParaRPr>
        </a:p>
      </dsp:txBody>
      <dsp:txXfrm>
        <a:off x="2101923" y="13020"/>
        <a:ext cx="2325857" cy="229550"/>
      </dsp:txXfrm>
    </dsp:sp>
    <dsp:sp modelId="{855B1192-CEF1-4E9C-A6C3-912AE0979408}">
      <dsp:nvSpPr>
        <dsp:cNvPr id="0" name=""/>
        <dsp:cNvSpPr/>
      </dsp:nvSpPr>
      <dsp:spPr>
        <a:xfrm>
          <a:off x="2089505" y="267708"/>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Agenția Județeană pentru prestații și inspecție socială Botoşani,</a:t>
          </a:r>
        </a:p>
      </dsp:txBody>
      <dsp:txXfrm>
        <a:off x="2101923" y="280126"/>
        <a:ext cx="2325857" cy="229550"/>
      </dsp:txXfrm>
    </dsp:sp>
    <dsp:sp modelId="{D4352EFF-5CA5-47A7-8431-EF9E429FBFDF}">
      <dsp:nvSpPr>
        <dsp:cNvPr id="0" name=""/>
        <dsp:cNvSpPr/>
      </dsp:nvSpPr>
      <dsp:spPr>
        <a:xfrm>
          <a:off x="2089505" y="534813"/>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Direcţia Judeţeană de Asistenţă socială şi protecţia copilului Botoşani</a:t>
          </a:r>
          <a:endParaRPr lang="en-US" altLang="ro-RO" sz="600" kern="1200" spc="195" dirty="0">
            <a:solidFill>
              <a:sysClr val="window" lastClr="FFFFFF"/>
            </a:solidFill>
            <a:latin typeface="Cambria"/>
            <a:ea typeface="+mn-ea"/>
            <a:cs typeface="+mn-cs"/>
          </a:endParaRPr>
        </a:p>
      </dsp:txBody>
      <dsp:txXfrm>
        <a:off x="2101923" y="547231"/>
        <a:ext cx="2325857" cy="229550"/>
      </dsp:txXfrm>
    </dsp:sp>
    <dsp:sp modelId="{328109B6-7D42-4B1C-AD4D-174E8BB2B3F4}">
      <dsp:nvSpPr>
        <dsp:cNvPr id="0" name=""/>
        <dsp:cNvSpPr/>
      </dsp:nvSpPr>
      <dsp:spPr>
        <a:xfrm>
          <a:off x="2089505" y="801919"/>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Direcţia de servicii publice Dorohoi</a:t>
          </a:r>
          <a:endParaRPr lang="en-US" altLang="ro-RO" sz="600" kern="1200" spc="195" dirty="0">
            <a:solidFill>
              <a:sysClr val="window" lastClr="FFFFFF"/>
            </a:solidFill>
            <a:latin typeface="Cambria"/>
            <a:ea typeface="+mn-ea"/>
            <a:cs typeface="+mn-cs"/>
          </a:endParaRPr>
        </a:p>
      </dsp:txBody>
      <dsp:txXfrm>
        <a:off x="2101923" y="814337"/>
        <a:ext cx="2325857" cy="229550"/>
      </dsp:txXfrm>
    </dsp:sp>
    <dsp:sp modelId="{106F377B-A48D-4CE8-89B4-2A4A17CB2E31}">
      <dsp:nvSpPr>
        <dsp:cNvPr id="0" name=""/>
        <dsp:cNvSpPr/>
      </dsp:nvSpPr>
      <dsp:spPr>
        <a:xfrm>
          <a:off x="2089505" y="1069024"/>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Poliţia Municipiului Dorohoi</a:t>
          </a:r>
        </a:p>
      </dsp:txBody>
      <dsp:txXfrm>
        <a:off x="2101923" y="1081442"/>
        <a:ext cx="2325857" cy="229550"/>
      </dsp:txXfrm>
    </dsp:sp>
    <dsp:sp modelId="{2C7A7739-62A8-45F6-85FC-3224CECF16A3}">
      <dsp:nvSpPr>
        <dsp:cNvPr id="0" name=""/>
        <dsp:cNvSpPr/>
      </dsp:nvSpPr>
      <dsp:spPr>
        <a:xfrm>
          <a:off x="2089505" y="1336129"/>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Jandarmeria Municipiului Dorohoi</a:t>
          </a:r>
          <a:endParaRPr lang="en-US" altLang="ro-RO" sz="600" kern="1200" spc="195" dirty="0">
            <a:solidFill>
              <a:sysClr val="window" lastClr="FFFFFF"/>
            </a:solidFill>
            <a:latin typeface="Cambria"/>
            <a:ea typeface="+mn-ea"/>
            <a:cs typeface="+mn-cs"/>
          </a:endParaRPr>
        </a:p>
      </dsp:txBody>
      <dsp:txXfrm>
        <a:off x="2101923" y="1348547"/>
        <a:ext cx="2325857" cy="229550"/>
      </dsp:txXfrm>
    </dsp:sp>
    <dsp:sp modelId="{11C1C7A0-803C-4584-A903-4DAD258C3CBC}">
      <dsp:nvSpPr>
        <dsp:cNvPr id="0" name=""/>
        <dsp:cNvSpPr/>
      </dsp:nvSpPr>
      <dsp:spPr>
        <a:xfrm>
          <a:off x="2089505" y="1603235"/>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Autoritatea de Sănătate Publică Botoşani</a:t>
          </a:r>
          <a:endParaRPr lang="en-US" altLang="ro-RO" sz="600" kern="1200" spc="195" dirty="0">
            <a:solidFill>
              <a:sysClr val="window" lastClr="FFFFFF"/>
            </a:solidFill>
            <a:latin typeface="Cambria"/>
            <a:ea typeface="+mn-ea"/>
            <a:cs typeface="+mn-cs"/>
          </a:endParaRPr>
        </a:p>
      </dsp:txBody>
      <dsp:txXfrm>
        <a:off x="2101923" y="1615653"/>
        <a:ext cx="2325857" cy="229550"/>
      </dsp:txXfrm>
    </dsp:sp>
    <dsp:sp modelId="{BD214A99-FE2A-4513-B174-69E28C976029}">
      <dsp:nvSpPr>
        <dsp:cNvPr id="0" name=""/>
        <dsp:cNvSpPr/>
      </dsp:nvSpPr>
      <dsp:spPr>
        <a:xfrm>
          <a:off x="2089505" y="1870340"/>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Direcţia de Sănătate Publică Botoşani</a:t>
          </a:r>
        </a:p>
      </dsp:txBody>
      <dsp:txXfrm>
        <a:off x="2101923" y="1882758"/>
        <a:ext cx="2325857" cy="229550"/>
      </dsp:txXfrm>
    </dsp:sp>
    <dsp:sp modelId="{4FB75273-0755-4B46-ABBF-5D5206BC1511}">
      <dsp:nvSpPr>
        <dsp:cNvPr id="0" name=""/>
        <dsp:cNvSpPr/>
      </dsp:nvSpPr>
      <dsp:spPr>
        <a:xfrm>
          <a:off x="2089505" y="2137446"/>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Directia Sanitar Veterinară Botoșani</a:t>
          </a:r>
        </a:p>
      </dsp:txBody>
      <dsp:txXfrm>
        <a:off x="2101923" y="2149864"/>
        <a:ext cx="2325857" cy="229550"/>
      </dsp:txXfrm>
    </dsp:sp>
    <dsp:sp modelId="{F03F5BB2-5B3E-43B0-BCCB-7E81AFB5A49E}">
      <dsp:nvSpPr>
        <dsp:cNvPr id="0" name=""/>
        <dsp:cNvSpPr/>
      </dsp:nvSpPr>
      <dsp:spPr>
        <a:xfrm>
          <a:off x="2089505" y="2404551"/>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Unităţi medico sociale ( Suharău, Mihăileni )</a:t>
          </a:r>
          <a:endParaRPr lang="en-US" altLang="ro-RO" sz="600" kern="1200" spc="195" dirty="0">
            <a:solidFill>
              <a:sysClr val="window" lastClr="FFFFFF"/>
            </a:solidFill>
            <a:latin typeface="Cambria"/>
            <a:ea typeface="+mn-ea"/>
            <a:cs typeface="+mn-cs"/>
          </a:endParaRPr>
        </a:p>
      </dsp:txBody>
      <dsp:txXfrm>
        <a:off x="2101923" y="2416969"/>
        <a:ext cx="2325857" cy="229550"/>
      </dsp:txXfrm>
    </dsp:sp>
    <dsp:sp modelId="{DC9AF206-CF3B-49B0-B7B8-1717EE631FD4}">
      <dsp:nvSpPr>
        <dsp:cNvPr id="0" name=""/>
        <dsp:cNvSpPr/>
      </dsp:nvSpPr>
      <dsp:spPr>
        <a:xfrm>
          <a:off x="2089505" y="2671656"/>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Spitalul Municipal Dorohoi</a:t>
          </a:r>
          <a:endParaRPr lang="en-US" altLang="ro-RO" sz="600" kern="1200" spc="195" dirty="0">
            <a:solidFill>
              <a:sysClr val="window" lastClr="FFFFFF"/>
            </a:solidFill>
            <a:latin typeface="Cambria"/>
            <a:ea typeface="+mn-ea"/>
            <a:cs typeface="+mn-cs"/>
          </a:endParaRPr>
        </a:p>
      </dsp:txBody>
      <dsp:txXfrm>
        <a:off x="2101923" y="2684074"/>
        <a:ext cx="2325857" cy="229550"/>
      </dsp:txXfrm>
    </dsp:sp>
    <dsp:sp modelId="{24D32CB7-67FC-434B-BFE9-1AD31650E1D1}">
      <dsp:nvSpPr>
        <dsp:cNvPr id="0" name=""/>
        <dsp:cNvSpPr/>
      </dsp:nvSpPr>
      <dsp:spPr>
        <a:xfrm>
          <a:off x="2089505" y="2938762"/>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Direcția de Asistenţă Socială Botoşani </a:t>
          </a:r>
        </a:p>
      </dsp:txBody>
      <dsp:txXfrm>
        <a:off x="2101923" y="2951180"/>
        <a:ext cx="2325857" cy="229550"/>
      </dsp:txXfrm>
    </dsp:sp>
    <dsp:sp modelId="{A4A77DCE-1D76-4A63-B559-5896228CFC7B}">
      <dsp:nvSpPr>
        <dsp:cNvPr id="0" name=""/>
        <dsp:cNvSpPr/>
      </dsp:nvSpPr>
      <dsp:spPr>
        <a:xfrm>
          <a:off x="2089505" y="3205867"/>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Unitățile de învățământ din Municipiul Dorohoi</a:t>
          </a:r>
        </a:p>
      </dsp:txBody>
      <dsp:txXfrm>
        <a:off x="2101923" y="3218285"/>
        <a:ext cx="2325857" cy="229550"/>
      </dsp:txXfrm>
    </dsp:sp>
    <dsp:sp modelId="{22C6B98B-511C-4B14-B02F-6EB5CF819FD9}">
      <dsp:nvSpPr>
        <dsp:cNvPr id="0" name=""/>
        <dsp:cNvSpPr/>
      </dsp:nvSpPr>
      <dsp:spPr>
        <a:xfrm>
          <a:off x="2089505" y="3472972"/>
          <a:ext cx="2350693" cy="254386"/>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altLang="ro-RO" sz="600" kern="1200" spc="195" dirty="0">
              <a:solidFill>
                <a:sysClr val="window" lastClr="FFFFFF"/>
              </a:solidFill>
              <a:latin typeface="Cambria"/>
              <a:ea typeface="+mn-ea"/>
              <a:cs typeface="+mn-cs"/>
            </a:rPr>
            <a:t>Clubul Copiilor Dorohoi</a:t>
          </a:r>
          <a:endParaRPr lang="en-US" altLang="ro-RO" sz="600" kern="1200" spc="195" dirty="0">
            <a:solidFill>
              <a:sysClr val="window" lastClr="FFFFFF"/>
            </a:solidFill>
            <a:latin typeface="Cambria"/>
            <a:ea typeface="+mn-ea"/>
            <a:cs typeface="+mn-cs"/>
          </a:endParaRPr>
        </a:p>
      </dsp:txBody>
      <dsp:txXfrm>
        <a:off x="2101923" y="3485390"/>
        <a:ext cx="2325857" cy="2295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543D3-F647-4BAF-BE42-BC70BF6DF6F8}">
      <dsp:nvSpPr>
        <dsp:cNvPr id="0" name=""/>
        <dsp:cNvSpPr/>
      </dsp:nvSpPr>
      <dsp:spPr>
        <a:xfrm>
          <a:off x="1258592" y="331389"/>
          <a:ext cx="2375550" cy="223960"/>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Font typeface="Arial" panose="020B0604020202020204" pitchFamily="34" charset="0"/>
            <a:buNone/>
          </a:pPr>
          <a:r>
            <a:rPr lang="ro-RO" sz="600" kern="1200" dirty="0">
              <a:solidFill>
                <a:schemeClr val="tx1"/>
              </a:solidFill>
              <a:latin typeface="Cambria" panose="02040503050406030204" pitchFamily="18" charset="0"/>
              <a:ea typeface="Cambria" panose="02040503050406030204" pitchFamily="18" charset="0"/>
            </a:rPr>
            <a:t>Fundația Corona </a:t>
          </a:r>
          <a:r>
            <a:rPr lang="ro-RO" sz="600" kern="1200" dirty="0" err="1">
              <a:solidFill>
                <a:schemeClr val="tx1"/>
              </a:solidFill>
              <a:latin typeface="Cambria" panose="02040503050406030204" pitchFamily="18" charset="0"/>
              <a:ea typeface="Cambria" panose="02040503050406030204" pitchFamily="18" charset="0"/>
            </a:rPr>
            <a:t>Iasi</a:t>
          </a:r>
          <a:endParaRPr lang="ro-RO" sz="600" kern="1200" dirty="0">
            <a:solidFill>
              <a:schemeClr val="tx1"/>
            </a:solidFill>
            <a:latin typeface="Cambria" panose="02040503050406030204" pitchFamily="18" charset="0"/>
            <a:ea typeface="Cambria" panose="02040503050406030204" pitchFamily="18" charset="0"/>
            <a:cs typeface="+mn-cs"/>
          </a:endParaRPr>
        </a:p>
      </dsp:txBody>
      <dsp:txXfrm>
        <a:off x="1269525" y="342322"/>
        <a:ext cx="2353684" cy="202094"/>
      </dsp:txXfrm>
    </dsp:sp>
    <dsp:sp modelId="{855B1192-CEF1-4E9C-A6C3-912AE0979408}">
      <dsp:nvSpPr>
        <dsp:cNvPr id="0" name=""/>
        <dsp:cNvSpPr/>
      </dsp:nvSpPr>
      <dsp:spPr>
        <a:xfrm>
          <a:off x="1258592" y="646367"/>
          <a:ext cx="2375550" cy="213820"/>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sz="600" kern="1200" dirty="0" err="1">
              <a:solidFill>
                <a:schemeClr val="tx1"/>
              </a:solidFill>
              <a:latin typeface="Cambria" panose="02040503050406030204" pitchFamily="18" charset="0"/>
              <a:ea typeface="Cambria" panose="02040503050406030204" pitchFamily="18" charset="0"/>
            </a:rPr>
            <a:t>Asociaţia</a:t>
          </a:r>
          <a:r>
            <a:rPr lang="ro-RO" sz="600" kern="1200" dirty="0">
              <a:solidFill>
                <a:schemeClr val="tx1"/>
              </a:solidFill>
              <a:latin typeface="Cambria" panose="02040503050406030204" pitchFamily="18" charset="0"/>
              <a:ea typeface="Cambria" panose="02040503050406030204" pitchFamily="18" charset="0"/>
            </a:rPr>
            <a:t> „SAREPTA” Dorohoi</a:t>
          </a:r>
          <a:endParaRPr lang="ro-RO" altLang="ro-RO" sz="600" kern="1200" spc="195" dirty="0">
            <a:solidFill>
              <a:schemeClr val="tx1"/>
            </a:solidFill>
            <a:latin typeface="Cambria" panose="02040503050406030204" pitchFamily="18" charset="0"/>
            <a:ea typeface="Cambria" panose="02040503050406030204" pitchFamily="18" charset="0"/>
            <a:cs typeface="+mn-cs"/>
          </a:endParaRPr>
        </a:p>
      </dsp:txBody>
      <dsp:txXfrm>
        <a:off x="1269030" y="656805"/>
        <a:ext cx="2354674" cy="192944"/>
      </dsp:txXfrm>
    </dsp:sp>
    <dsp:sp modelId="{106F377B-A48D-4CE8-89B4-2A4A17CB2E31}">
      <dsp:nvSpPr>
        <dsp:cNvPr id="0" name=""/>
        <dsp:cNvSpPr/>
      </dsp:nvSpPr>
      <dsp:spPr>
        <a:xfrm>
          <a:off x="1258592" y="951207"/>
          <a:ext cx="2391029" cy="214293"/>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sz="600" kern="1200" dirty="0" err="1">
              <a:solidFill>
                <a:schemeClr val="tx1"/>
              </a:solidFill>
              <a:latin typeface="Cambria" panose="02040503050406030204" pitchFamily="18" charset="0"/>
              <a:ea typeface="Cambria" panose="02040503050406030204" pitchFamily="18" charset="0"/>
            </a:rPr>
            <a:t>Asociaţia</a:t>
          </a:r>
          <a:r>
            <a:rPr lang="ro-RO" sz="600" kern="1200" dirty="0">
              <a:solidFill>
                <a:schemeClr val="tx1"/>
              </a:solidFill>
              <a:latin typeface="Cambria" panose="02040503050406030204" pitchFamily="18" charset="0"/>
              <a:ea typeface="Cambria" panose="02040503050406030204" pitchFamily="18" charset="0"/>
            </a:rPr>
            <a:t> „NEEMIA” Dorohoi</a:t>
          </a:r>
          <a:endParaRPr lang="ro-RO" altLang="ro-RO" sz="600" kern="1200" spc="195" dirty="0">
            <a:solidFill>
              <a:schemeClr val="tx1"/>
            </a:solidFill>
            <a:latin typeface="Cambria" panose="02040503050406030204" pitchFamily="18" charset="0"/>
            <a:ea typeface="Cambria" panose="02040503050406030204" pitchFamily="18" charset="0"/>
            <a:cs typeface="+mn-cs"/>
          </a:endParaRPr>
        </a:p>
      </dsp:txBody>
      <dsp:txXfrm>
        <a:off x="1269053" y="961668"/>
        <a:ext cx="2370107" cy="193371"/>
      </dsp:txXfrm>
    </dsp:sp>
    <dsp:sp modelId="{2C7A7739-62A8-45F6-85FC-3224CECF16A3}">
      <dsp:nvSpPr>
        <dsp:cNvPr id="0" name=""/>
        <dsp:cNvSpPr/>
      </dsp:nvSpPr>
      <dsp:spPr>
        <a:xfrm>
          <a:off x="1258592" y="1256519"/>
          <a:ext cx="2375550" cy="232461"/>
        </a:xfrm>
        <a:prstGeom prst="roundRect">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22860" bIns="11430" numCol="1" spcCol="1270" anchor="ctr" anchorCtr="0">
          <a:noAutofit/>
        </a:bodyPr>
        <a:lstStyle/>
        <a:p>
          <a:pPr marL="0" lvl="0" indent="0" algn="ctr" defTabSz="266700">
            <a:lnSpc>
              <a:spcPct val="90000"/>
            </a:lnSpc>
            <a:spcBef>
              <a:spcPct val="0"/>
            </a:spcBef>
            <a:spcAft>
              <a:spcPct val="35000"/>
            </a:spcAft>
            <a:buNone/>
          </a:pPr>
          <a:r>
            <a:rPr lang="ro-RO" sz="600" kern="1200" dirty="0" err="1">
              <a:solidFill>
                <a:schemeClr val="tx1"/>
              </a:solidFill>
              <a:latin typeface="Cambria" panose="02040503050406030204" pitchFamily="18" charset="0"/>
              <a:ea typeface="Cambria" panose="02040503050406030204" pitchFamily="18" charset="0"/>
            </a:rPr>
            <a:t>Asociatia</a:t>
          </a:r>
          <a:r>
            <a:rPr lang="ro-RO" sz="600" kern="1200" dirty="0">
              <a:solidFill>
                <a:schemeClr val="tx1"/>
              </a:solidFill>
              <a:latin typeface="Cambria" panose="02040503050406030204" pitchFamily="18" charset="0"/>
              <a:ea typeface="Cambria" panose="02040503050406030204" pitchFamily="18" charset="0"/>
            </a:rPr>
            <a:t> „Star of </a:t>
          </a:r>
          <a:r>
            <a:rPr lang="ro-RO" sz="600" kern="1200" dirty="0" err="1">
              <a:solidFill>
                <a:schemeClr val="tx1"/>
              </a:solidFill>
              <a:latin typeface="Cambria" panose="02040503050406030204" pitchFamily="18" charset="0"/>
              <a:ea typeface="Cambria" panose="02040503050406030204" pitchFamily="18" charset="0"/>
            </a:rPr>
            <a:t>Hope</a:t>
          </a:r>
          <a:r>
            <a:rPr lang="ro-RO" sz="600" kern="1200" dirty="0">
              <a:solidFill>
                <a:schemeClr val="tx1"/>
              </a:solidFill>
              <a:latin typeface="Cambria" panose="02040503050406030204" pitchFamily="18" charset="0"/>
              <a:ea typeface="Cambria" panose="02040503050406030204" pitchFamily="18" charset="0"/>
            </a:rPr>
            <a:t>”</a:t>
          </a:r>
          <a:endParaRPr lang="en-US" altLang="ro-RO" sz="600" kern="1200" spc="195" dirty="0">
            <a:solidFill>
              <a:schemeClr val="tx1"/>
            </a:solidFill>
            <a:latin typeface="Cambria" panose="02040503050406030204" pitchFamily="18" charset="0"/>
            <a:ea typeface="Cambria" panose="02040503050406030204" pitchFamily="18" charset="0"/>
            <a:cs typeface="+mn-cs"/>
          </a:endParaRPr>
        </a:p>
      </dsp:txBody>
      <dsp:txXfrm>
        <a:off x="1269940" y="1267867"/>
        <a:ext cx="2352854" cy="20976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0720" y="4721186"/>
            <a:ext cx="5445760" cy="4472702"/>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p: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90fed2bee3_0_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90fed2bee3_0_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ff18b49f31_1_3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ff18b49f31_1_34: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125d80b419_0_20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125d80b419_0_20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376c31365_0_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376c31365_0_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10860aa576_0_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10860aa576_0_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125d80b419_0_49: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125d80b419_0_49: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1125d80b419_0_79: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1125d80b419_0_79: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1125d80b419_0_108: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1125d80b419_0_108: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ff18b49f31_1_53: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1ff18b49f31_1_53: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ff18b49f31_1_71: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1ff18b49f31_1_71: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1ff18b49f31_1_85: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1ff18b49f31_1_85: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125d80b419_0_9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1125d80b419_0_94: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04a4cecdb9_0_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204a4cecdb9_0_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04a31f3634_0_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204a31f3634_0_4: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922f76b910_0_17706: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2922f76b910_0_17706: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04a31f3634_0_112: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04a31f3634_0_112: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922f76b910_0_18360: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2922f76b910_0_18360: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922f76b910_0_18124:notes"/>
          <p:cNvSpPr>
            <a:spLocks noGrp="1" noRot="1" noChangeAspect="1"/>
          </p:cNvSpPr>
          <p:nvPr>
            <p:ph type="sldImg" idx="2"/>
          </p:nvPr>
        </p:nvSpPr>
        <p:spPr>
          <a:xfrm>
            <a:off x="92075" y="746125"/>
            <a:ext cx="6623050" cy="3725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2922f76b910_0_18124:notes"/>
          <p:cNvSpPr txBox="1">
            <a:spLocks noGrp="1"/>
          </p:cNvSpPr>
          <p:nvPr>
            <p:ph type="body" idx="1"/>
          </p:nvPr>
        </p:nvSpPr>
        <p:spPr>
          <a:xfrm>
            <a:off x="680720" y="4721186"/>
            <a:ext cx="5445760" cy="44727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0" name="Google Shape;10;p2"/>
          <p:cNvSpPr txBox="1">
            <a:spLocks noGrp="1"/>
          </p:cNvSpPr>
          <p:nvPr>
            <p:ph type="ctrTitle"/>
          </p:nvPr>
        </p:nvSpPr>
        <p:spPr>
          <a:xfrm>
            <a:off x="4473000" y="1326988"/>
            <a:ext cx="3924300" cy="1918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191919"/>
              </a:buClr>
              <a:buSzPts val="5200"/>
              <a:buNone/>
              <a:defRPr sz="6000"/>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4473000" y="3322263"/>
            <a:ext cx="3924300" cy="409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a:spLocks noGrp="1"/>
          </p:cNvSpPr>
          <p:nvPr>
            <p:ph type="pic" idx="2"/>
          </p:nvPr>
        </p:nvSpPr>
        <p:spPr>
          <a:xfrm>
            <a:off x="715108" y="819600"/>
            <a:ext cx="3504300" cy="3504300"/>
          </a:xfrm>
          <a:prstGeom prst="ellipse">
            <a:avLst/>
          </a:prstGeom>
          <a:noFill/>
          <a:ln>
            <a:noFill/>
          </a:ln>
          <a:effectLst>
            <a:outerShdw blurRad="114300" dist="95250" dir="18540000" algn="bl" rotWithShape="0">
              <a:srgbClr val="000000">
                <a:alpha val="36000"/>
              </a:srgbClr>
            </a:outerShdw>
          </a:effectLst>
        </p:spPr>
      </p:sp>
      <p:sp>
        <p:nvSpPr>
          <p:cNvPr id="13" name="Google Shape;13;p2"/>
          <p:cNvSpPr/>
          <p:nvPr/>
        </p:nvSpPr>
        <p:spPr>
          <a:xfrm>
            <a:off x="7901500" y="3916025"/>
            <a:ext cx="2509200" cy="25092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6" name="Google Shape;16;p3"/>
          <p:cNvSpPr txBox="1">
            <a:spLocks noGrp="1"/>
          </p:cNvSpPr>
          <p:nvPr>
            <p:ph type="title"/>
          </p:nvPr>
        </p:nvSpPr>
        <p:spPr>
          <a:xfrm>
            <a:off x="4505000" y="2657401"/>
            <a:ext cx="3923400" cy="1012500"/>
          </a:xfrm>
          <a:prstGeom prst="rect">
            <a:avLst/>
          </a:prstGeom>
        </p:spPr>
        <p:txBody>
          <a:bodyPr spcFirstLastPara="1" wrap="square" lIns="91425" tIns="91425" rIns="91425" bIns="91425" anchor="t" anchorCtr="0">
            <a:noAutofit/>
          </a:bodyPr>
          <a:lstStyle>
            <a:lvl1pPr lvl="0" algn="ctr">
              <a:spcBef>
                <a:spcPts val="0"/>
              </a:spcBef>
              <a:spcAft>
                <a:spcPts val="0"/>
              </a:spcAft>
              <a:buSzPts val="5000"/>
              <a:buNone/>
              <a:defRPr sz="5000"/>
            </a:lvl1pPr>
            <a:lvl2pPr lvl="1" algn="ctr">
              <a:spcBef>
                <a:spcPts val="0"/>
              </a:spcBef>
              <a:spcAft>
                <a:spcPts val="0"/>
              </a:spcAft>
              <a:buSzPts val="5000"/>
              <a:buNone/>
              <a:defRPr sz="5000"/>
            </a:lvl2pPr>
            <a:lvl3pPr lvl="2" algn="ctr">
              <a:spcBef>
                <a:spcPts val="0"/>
              </a:spcBef>
              <a:spcAft>
                <a:spcPts val="0"/>
              </a:spcAft>
              <a:buSzPts val="5000"/>
              <a:buNone/>
              <a:defRPr sz="5000"/>
            </a:lvl3pPr>
            <a:lvl4pPr lvl="3" algn="ctr">
              <a:spcBef>
                <a:spcPts val="0"/>
              </a:spcBef>
              <a:spcAft>
                <a:spcPts val="0"/>
              </a:spcAft>
              <a:buSzPts val="5000"/>
              <a:buNone/>
              <a:defRPr sz="5000"/>
            </a:lvl4pPr>
            <a:lvl5pPr lvl="4" algn="ctr">
              <a:spcBef>
                <a:spcPts val="0"/>
              </a:spcBef>
              <a:spcAft>
                <a:spcPts val="0"/>
              </a:spcAft>
              <a:buSzPts val="5000"/>
              <a:buNone/>
              <a:defRPr sz="5000"/>
            </a:lvl5pPr>
            <a:lvl6pPr lvl="5" algn="ctr">
              <a:spcBef>
                <a:spcPts val="0"/>
              </a:spcBef>
              <a:spcAft>
                <a:spcPts val="0"/>
              </a:spcAft>
              <a:buSzPts val="5000"/>
              <a:buNone/>
              <a:defRPr sz="5000"/>
            </a:lvl6pPr>
            <a:lvl7pPr lvl="6" algn="ctr">
              <a:spcBef>
                <a:spcPts val="0"/>
              </a:spcBef>
              <a:spcAft>
                <a:spcPts val="0"/>
              </a:spcAft>
              <a:buSzPts val="5000"/>
              <a:buNone/>
              <a:defRPr sz="5000"/>
            </a:lvl7pPr>
            <a:lvl8pPr lvl="7" algn="ctr">
              <a:spcBef>
                <a:spcPts val="0"/>
              </a:spcBef>
              <a:spcAft>
                <a:spcPts val="0"/>
              </a:spcAft>
              <a:buSzPts val="5000"/>
              <a:buNone/>
              <a:defRPr sz="5000"/>
            </a:lvl8pPr>
            <a:lvl9pPr lvl="8" algn="ctr">
              <a:spcBef>
                <a:spcPts val="0"/>
              </a:spcBef>
              <a:spcAft>
                <a:spcPts val="0"/>
              </a:spcAft>
              <a:buSzPts val="5000"/>
              <a:buNone/>
              <a:defRPr sz="5000"/>
            </a:lvl9pPr>
          </a:lstStyle>
          <a:p>
            <a:endParaRPr/>
          </a:p>
        </p:txBody>
      </p:sp>
      <p:sp>
        <p:nvSpPr>
          <p:cNvPr id="17" name="Google Shape;17;p3"/>
          <p:cNvSpPr txBox="1">
            <a:spLocks noGrp="1"/>
          </p:cNvSpPr>
          <p:nvPr>
            <p:ph type="title" idx="2" hasCustomPrompt="1"/>
          </p:nvPr>
        </p:nvSpPr>
        <p:spPr>
          <a:xfrm>
            <a:off x="5976470" y="1569800"/>
            <a:ext cx="980700" cy="1126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6000"/>
              <a:buNone/>
              <a:defRPr sz="6300">
                <a:solidFill>
                  <a:schemeClr val="accent1"/>
                </a:solidFill>
                <a:latin typeface="Poppins"/>
                <a:ea typeface="Poppins"/>
                <a:cs typeface="Poppins"/>
                <a:sym typeface="Poppins"/>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 name="Google Shape;18;p3"/>
          <p:cNvSpPr>
            <a:spLocks noGrp="1"/>
          </p:cNvSpPr>
          <p:nvPr>
            <p:ph type="pic" idx="3"/>
          </p:nvPr>
        </p:nvSpPr>
        <p:spPr>
          <a:xfrm>
            <a:off x="707158" y="819600"/>
            <a:ext cx="3504300" cy="3504300"/>
          </a:xfrm>
          <a:prstGeom prst="ellipse">
            <a:avLst/>
          </a:prstGeom>
          <a:noFill/>
          <a:ln>
            <a:noFill/>
          </a:ln>
          <a:effectLst>
            <a:outerShdw blurRad="114300" dist="95250" dir="18060000" algn="bl" rotWithShape="0">
              <a:schemeClr val="lt1">
                <a:alpha val="35000"/>
              </a:schemeClr>
            </a:outerShdw>
          </a:effectLst>
        </p:spPr>
      </p:sp>
      <p:pic>
        <p:nvPicPr>
          <p:cNvPr id="19" name="Google Shape;19;p3"/>
          <p:cNvPicPr preferRelativeResize="0"/>
          <p:nvPr/>
        </p:nvPicPr>
        <p:blipFill>
          <a:blip r:embed="rId3">
            <a:alphaModFix/>
          </a:blip>
          <a:stretch>
            <a:fillRect/>
          </a:stretch>
        </p:blipFill>
        <p:spPr>
          <a:xfrm>
            <a:off x="8230298" y="239425"/>
            <a:ext cx="1542325" cy="162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pic>
        <p:nvPicPr>
          <p:cNvPr id="29" name="Google Shape;29;p5"/>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30" name="Google Shape;30;p5"/>
          <p:cNvSpPr txBox="1">
            <a:spLocks noGrp="1"/>
          </p:cNvSpPr>
          <p:nvPr>
            <p:ph type="subTitle" idx="1"/>
          </p:nvPr>
        </p:nvSpPr>
        <p:spPr>
          <a:xfrm>
            <a:off x="1290763" y="2847307"/>
            <a:ext cx="2907600" cy="457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31" name="Google Shape;31;p5"/>
          <p:cNvSpPr txBox="1">
            <a:spLocks noGrp="1"/>
          </p:cNvSpPr>
          <p:nvPr>
            <p:ph type="subTitle" idx="2"/>
          </p:nvPr>
        </p:nvSpPr>
        <p:spPr>
          <a:xfrm>
            <a:off x="4945638" y="2847307"/>
            <a:ext cx="2907600" cy="457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32" name="Google Shape;32;p5"/>
          <p:cNvSpPr txBox="1">
            <a:spLocks noGrp="1"/>
          </p:cNvSpPr>
          <p:nvPr>
            <p:ph type="subTitle" idx="3"/>
          </p:nvPr>
        </p:nvSpPr>
        <p:spPr>
          <a:xfrm>
            <a:off x="1290763" y="3263350"/>
            <a:ext cx="2907600" cy="109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3" name="Google Shape;33;p5"/>
          <p:cNvSpPr txBox="1">
            <a:spLocks noGrp="1"/>
          </p:cNvSpPr>
          <p:nvPr>
            <p:ph type="subTitle" idx="4"/>
          </p:nvPr>
        </p:nvSpPr>
        <p:spPr>
          <a:xfrm>
            <a:off x="4945638" y="3263350"/>
            <a:ext cx="2907600" cy="109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4" name="Google Shape;34;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 name="Google Shape;35;p5"/>
          <p:cNvSpPr/>
          <p:nvPr/>
        </p:nvSpPr>
        <p:spPr>
          <a:xfrm>
            <a:off x="8428904" y="-408925"/>
            <a:ext cx="2280600" cy="22806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36" name="Google Shape;36;p5"/>
          <p:cNvGrpSpPr/>
          <p:nvPr/>
        </p:nvGrpSpPr>
        <p:grpSpPr>
          <a:xfrm>
            <a:off x="-1233998" y="1127650"/>
            <a:ext cx="10267498" cy="4583321"/>
            <a:chOff x="-1233998" y="1127650"/>
            <a:chExt cx="10267498" cy="4583321"/>
          </a:xfrm>
        </p:grpSpPr>
        <p:pic>
          <p:nvPicPr>
            <p:cNvPr id="37" name="Google Shape;37;p5"/>
            <p:cNvPicPr preferRelativeResize="0"/>
            <p:nvPr/>
          </p:nvPicPr>
          <p:blipFill>
            <a:blip r:embed="rId3">
              <a:alphaModFix/>
            </a:blip>
            <a:stretch>
              <a:fillRect/>
            </a:stretch>
          </p:blipFill>
          <p:spPr>
            <a:xfrm>
              <a:off x="8236525" y="1127650"/>
              <a:ext cx="796976" cy="697550"/>
            </a:xfrm>
            <a:prstGeom prst="rect">
              <a:avLst/>
            </a:prstGeom>
            <a:noFill/>
            <a:ln>
              <a:noFill/>
            </a:ln>
          </p:spPr>
        </p:pic>
        <p:pic>
          <p:nvPicPr>
            <p:cNvPr id="38" name="Google Shape;38;p5"/>
            <p:cNvPicPr preferRelativeResize="0"/>
            <p:nvPr/>
          </p:nvPicPr>
          <p:blipFill>
            <a:blip r:embed="rId4">
              <a:alphaModFix/>
            </a:blip>
            <a:stretch>
              <a:fillRect/>
            </a:stretch>
          </p:blipFill>
          <p:spPr>
            <a:xfrm rot="-2008795">
              <a:off x="-914152" y="3796750"/>
              <a:ext cx="1542325" cy="1623500"/>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pic>
        <p:nvPicPr>
          <p:cNvPr id="40" name="Google Shape;40;p6"/>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41" name="Google Shape;41;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2" name="Google Shape;42;p6"/>
          <p:cNvGrpSpPr/>
          <p:nvPr/>
        </p:nvGrpSpPr>
        <p:grpSpPr>
          <a:xfrm>
            <a:off x="-1998050" y="-63350"/>
            <a:ext cx="13593662" cy="6107849"/>
            <a:chOff x="-1998050" y="-63350"/>
            <a:chExt cx="13593662" cy="6107849"/>
          </a:xfrm>
        </p:grpSpPr>
        <p:sp>
          <p:nvSpPr>
            <p:cNvPr id="43" name="Google Shape;43;p6"/>
            <p:cNvSpPr/>
            <p:nvPr/>
          </p:nvSpPr>
          <p:spPr>
            <a:xfrm>
              <a:off x="8576412" y="3025299"/>
              <a:ext cx="3019200" cy="30192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4" name="Google Shape;44;p6"/>
            <p:cNvSpPr/>
            <p:nvPr/>
          </p:nvSpPr>
          <p:spPr>
            <a:xfrm>
              <a:off x="-1998050" y="-63350"/>
              <a:ext cx="2509200" cy="250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45" name="Google Shape;45;p6"/>
          <p:cNvGrpSpPr/>
          <p:nvPr/>
        </p:nvGrpSpPr>
        <p:grpSpPr>
          <a:xfrm>
            <a:off x="-898332" y="-729867"/>
            <a:ext cx="10526048" cy="5060817"/>
            <a:chOff x="-898332" y="-729867"/>
            <a:chExt cx="10526048" cy="5060817"/>
          </a:xfrm>
        </p:grpSpPr>
        <p:pic>
          <p:nvPicPr>
            <p:cNvPr id="46" name="Google Shape;46;p6"/>
            <p:cNvPicPr preferRelativeResize="0"/>
            <p:nvPr/>
          </p:nvPicPr>
          <p:blipFill>
            <a:blip r:embed="rId3">
              <a:alphaModFix/>
            </a:blip>
            <a:stretch>
              <a:fillRect/>
            </a:stretch>
          </p:blipFill>
          <p:spPr>
            <a:xfrm>
              <a:off x="8555899" y="3392851"/>
              <a:ext cx="1071817" cy="938100"/>
            </a:xfrm>
            <a:prstGeom prst="rect">
              <a:avLst/>
            </a:prstGeom>
            <a:noFill/>
            <a:ln>
              <a:noFill/>
            </a:ln>
          </p:spPr>
        </p:pic>
        <p:pic>
          <p:nvPicPr>
            <p:cNvPr id="47" name="Google Shape;47;p6"/>
            <p:cNvPicPr preferRelativeResize="0"/>
            <p:nvPr/>
          </p:nvPicPr>
          <p:blipFill>
            <a:blip r:embed="rId4">
              <a:alphaModFix/>
            </a:blip>
            <a:stretch>
              <a:fillRect/>
            </a:stretch>
          </p:blipFill>
          <p:spPr>
            <a:xfrm>
              <a:off x="139621" y="2975599"/>
              <a:ext cx="513391" cy="595477"/>
            </a:xfrm>
            <a:prstGeom prst="rect">
              <a:avLst/>
            </a:prstGeom>
            <a:noFill/>
            <a:ln>
              <a:noFill/>
            </a:ln>
          </p:spPr>
        </p:pic>
        <p:pic>
          <p:nvPicPr>
            <p:cNvPr id="48" name="Google Shape;48;p6"/>
            <p:cNvPicPr preferRelativeResize="0"/>
            <p:nvPr/>
          </p:nvPicPr>
          <p:blipFill>
            <a:blip r:embed="rId5">
              <a:alphaModFix/>
            </a:blip>
            <a:stretch>
              <a:fillRect/>
            </a:stretch>
          </p:blipFill>
          <p:spPr>
            <a:xfrm rot="-1347831">
              <a:off x="-646677" y="-496800"/>
              <a:ext cx="1542325" cy="1623500"/>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
        <p:cNvGrpSpPr/>
        <p:nvPr/>
      </p:nvGrpSpPr>
      <p:grpSpPr>
        <a:xfrm>
          <a:off x="0" y="0"/>
          <a:ext cx="0" cy="0"/>
          <a:chOff x="0" y="0"/>
          <a:chExt cx="0" cy="0"/>
        </a:xfrm>
      </p:grpSpPr>
      <p:pic>
        <p:nvPicPr>
          <p:cNvPr id="50" name="Google Shape;50;p7"/>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51" name="Google Shape;51;p7"/>
          <p:cNvSpPr txBox="1">
            <a:spLocks noGrp="1"/>
          </p:cNvSpPr>
          <p:nvPr>
            <p:ph type="title"/>
          </p:nvPr>
        </p:nvSpPr>
        <p:spPr>
          <a:xfrm>
            <a:off x="715100" y="1782125"/>
            <a:ext cx="36963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52" name="Google Shape;52;p7"/>
          <p:cNvSpPr txBox="1">
            <a:spLocks noGrp="1"/>
          </p:cNvSpPr>
          <p:nvPr>
            <p:ph type="body" idx="1"/>
          </p:nvPr>
        </p:nvSpPr>
        <p:spPr>
          <a:xfrm>
            <a:off x="715100" y="2354825"/>
            <a:ext cx="3696300" cy="1148400"/>
          </a:xfrm>
          <a:prstGeom prst="rect">
            <a:avLst/>
          </a:prstGeom>
        </p:spPr>
        <p:txBody>
          <a:bodyPr spcFirstLastPara="1" wrap="square" lIns="91425" tIns="91425" rIns="91425" bIns="91425" anchor="ctr" anchorCtr="0">
            <a:noAutofit/>
          </a:bodyPr>
          <a:lstStyle>
            <a:lvl1pPr marL="457200" lvl="0" indent="-304800" algn="ctr"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53" name="Google Shape;53;p7"/>
          <p:cNvSpPr>
            <a:spLocks noGrp="1"/>
          </p:cNvSpPr>
          <p:nvPr>
            <p:ph type="pic" idx="2"/>
          </p:nvPr>
        </p:nvSpPr>
        <p:spPr>
          <a:xfrm>
            <a:off x="4924608" y="819600"/>
            <a:ext cx="3504300" cy="3504300"/>
          </a:xfrm>
          <a:prstGeom prst="ellipse">
            <a:avLst/>
          </a:prstGeom>
          <a:noFill/>
          <a:ln>
            <a:noFill/>
          </a:ln>
          <a:effectLst>
            <a:outerShdw blurRad="114300" dist="95250" dir="18240000" algn="bl" rotWithShape="0">
              <a:schemeClr val="lt1">
                <a:alpha val="36000"/>
              </a:schemeClr>
            </a:outerShdw>
          </a:effectLst>
        </p:spPr>
      </p:sp>
      <p:sp>
        <p:nvSpPr>
          <p:cNvPr id="54" name="Google Shape;54;p7"/>
          <p:cNvSpPr/>
          <p:nvPr/>
        </p:nvSpPr>
        <p:spPr>
          <a:xfrm>
            <a:off x="-1002111" y="-122201"/>
            <a:ext cx="1717200" cy="1717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pic>
        <p:nvPicPr>
          <p:cNvPr id="55" name="Google Shape;55;p7"/>
          <p:cNvPicPr preferRelativeResize="0"/>
          <p:nvPr/>
        </p:nvPicPr>
        <p:blipFill>
          <a:blip r:embed="rId3">
            <a:alphaModFix/>
          </a:blip>
          <a:stretch>
            <a:fillRect/>
          </a:stretch>
        </p:blipFill>
        <p:spPr>
          <a:xfrm>
            <a:off x="363299" y="1040600"/>
            <a:ext cx="351800" cy="40804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pic>
        <p:nvPicPr>
          <p:cNvPr id="60" name="Google Shape;60;p9"/>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61" name="Google Shape;61;p9"/>
          <p:cNvSpPr txBox="1">
            <a:spLocks noGrp="1"/>
          </p:cNvSpPr>
          <p:nvPr>
            <p:ph type="title"/>
          </p:nvPr>
        </p:nvSpPr>
        <p:spPr>
          <a:xfrm>
            <a:off x="2241425" y="1606300"/>
            <a:ext cx="46611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2" name="Google Shape;62;p9"/>
          <p:cNvSpPr txBox="1">
            <a:spLocks noGrp="1"/>
          </p:cNvSpPr>
          <p:nvPr>
            <p:ph type="subTitle" idx="1"/>
          </p:nvPr>
        </p:nvSpPr>
        <p:spPr>
          <a:xfrm>
            <a:off x="2241475" y="2481800"/>
            <a:ext cx="4661100" cy="105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3"/>
        <p:cNvGrpSpPr/>
        <p:nvPr/>
      </p:nvGrpSpPr>
      <p:grpSpPr>
        <a:xfrm>
          <a:off x="0" y="0"/>
          <a:ext cx="0" cy="0"/>
          <a:chOff x="0" y="0"/>
          <a:chExt cx="0" cy="0"/>
        </a:xfrm>
      </p:grpSpPr>
      <p:pic>
        <p:nvPicPr>
          <p:cNvPr id="64" name="Google Shape;64;p10"/>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65" name="Google Shape;65;p10"/>
          <p:cNvSpPr txBox="1">
            <a:spLocks noGrp="1"/>
          </p:cNvSpPr>
          <p:nvPr>
            <p:ph type="title"/>
          </p:nvPr>
        </p:nvSpPr>
        <p:spPr>
          <a:xfrm>
            <a:off x="1779300" y="4038275"/>
            <a:ext cx="5585400" cy="4257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1800"/>
              <a:buNone/>
              <a:defRPr sz="1800">
                <a:solidFill>
                  <a:schemeClr val="lt1"/>
                </a:solidFill>
              </a:defRPr>
            </a:lvl2pPr>
            <a:lvl3pPr lvl="2" algn="ctr" rtl="0">
              <a:spcBef>
                <a:spcPts val="0"/>
              </a:spcBef>
              <a:spcAft>
                <a:spcPts val="0"/>
              </a:spcAft>
              <a:buClr>
                <a:schemeClr val="lt1"/>
              </a:buClr>
              <a:buSzPts val="1800"/>
              <a:buNone/>
              <a:defRPr sz="1800">
                <a:solidFill>
                  <a:schemeClr val="lt1"/>
                </a:solidFill>
              </a:defRPr>
            </a:lvl3pPr>
            <a:lvl4pPr lvl="3" algn="ctr" rtl="0">
              <a:spcBef>
                <a:spcPts val="0"/>
              </a:spcBef>
              <a:spcAft>
                <a:spcPts val="0"/>
              </a:spcAft>
              <a:buClr>
                <a:schemeClr val="lt1"/>
              </a:buClr>
              <a:buSzPts val="1800"/>
              <a:buNone/>
              <a:defRPr sz="1800">
                <a:solidFill>
                  <a:schemeClr val="lt1"/>
                </a:solidFill>
              </a:defRPr>
            </a:lvl4pPr>
            <a:lvl5pPr lvl="4" algn="ctr" rtl="0">
              <a:spcBef>
                <a:spcPts val="0"/>
              </a:spcBef>
              <a:spcAft>
                <a:spcPts val="0"/>
              </a:spcAft>
              <a:buClr>
                <a:schemeClr val="lt1"/>
              </a:buClr>
              <a:buSzPts val="1800"/>
              <a:buNone/>
              <a:defRPr sz="1800">
                <a:solidFill>
                  <a:schemeClr val="lt1"/>
                </a:solidFill>
              </a:defRPr>
            </a:lvl5pPr>
            <a:lvl6pPr lvl="5" algn="ctr" rtl="0">
              <a:spcBef>
                <a:spcPts val="0"/>
              </a:spcBef>
              <a:spcAft>
                <a:spcPts val="0"/>
              </a:spcAft>
              <a:buClr>
                <a:schemeClr val="lt1"/>
              </a:buClr>
              <a:buSzPts val="1800"/>
              <a:buNone/>
              <a:defRPr sz="1800">
                <a:solidFill>
                  <a:schemeClr val="lt1"/>
                </a:solidFill>
              </a:defRPr>
            </a:lvl6pPr>
            <a:lvl7pPr lvl="6" algn="ctr" rtl="0">
              <a:spcBef>
                <a:spcPts val="0"/>
              </a:spcBef>
              <a:spcAft>
                <a:spcPts val="0"/>
              </a:spcAft>
              <a:buClr>
                <a:schemeClr val="lt1"/>
              </a:buClr>
              <a:buSzPts val="1800"/>
              <a:buNone/>
              <a:defRPr sz="1800">
                <a:solidFill>
                  <a:schemeClr val="lt1"/>
                </a:solidFill>
              </a:defRPr>
            </a:lvl7pPr>
            <a:lvl8pPr lvl="7" algn="ctr" rtl="0">
              <a:spcBef>
                <a:spcPts val="0"/>
              </a:spcBef>
              <a:spcAft>
                <a:spcPts val="0"/>
              </a:spcAft>
              <a:buClr>
                <a:schemeClr val="lt1"/>
              </a:buClr>
              <a:buSzPts val="1800"/>
              <a:buNone/>
              <a:defRPr sz="1800">
                <a:solidFill>
                  <a:schemeClr val="lt1"/>
                </a:solidFill>
              </a:defRPr>
            </a:lvl8pPr>
            <a:lvl9pPr lvl="8" algn="ctr" rtl="0">
              <a:spcBef>
                <a:spcPts val="0"/>
              </a:spcBef>
              <a:spcAft>
                <a:spcPts val="0"/>
              </a:spcAft>
              <a:buClr>
                <a:schemeClr val="lt1"/>
              </a:buClr>
              <a:buSzPts val="1800"/>
              <a:buNone/>
              <a:defRPr sz="18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6"/>
        <p:cNvGrpSpPr/>
        <p:nvPr/>
      </p:nvGrpSpPr>
      <p:grpSpPr>
        <a:xfrm>
          <a:off x="0" y="0"/>
          <a:ext cx="0" cy="0"/>
          <a:chOff x="0" y="0"/>
          <a:chExt cx="0" cy="0"/>
        </a:xfrm>
      </p:grpSpPr>
      <p:pic>
        <p:nvPicPr>
          <p:cNvPr id="67" name="Google Shape;67;p11"/>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68" name="Google Shape;68;p11"/>
          <p:cNvSpPr txBox="1">
            <a:spLocks noGrp="1"/>
          </p:cNvSpPr>
          <p:nvPr>
            <p:ph type="title" hasCustomPrompt="1"/>
          </p:nvPr>
        </p:nvSpPr>
        <p:spPr>
          <a:xfrm>
            <a:off x="2364450" y="1700650"/>
            <a:ext cx="4415100" cy="12039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solidFill>
                  <a:schemeClr val="accent1"/>
                </a:solidFill>
                <a:latin typeface="Poppins"/>
                <a:ea typeface="Poppins"/>
                <a:cs typeface="Poppins"/>
                <a:sym typeface="Poppins"/>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9" name="Google Shape;69;p11"/>
          <p:cNvSpPr txBox="1">
            <a:spLocks noGrp="1"/>
          </p:cNvSpPr>
          <p:nvPr>
            <p:ph type="subTitle" idx="1"/>
          </p:nvPr>
        </p:nvSpPr>
        <p:spPr>
          <a:xfrm>
            <a:off x="2364450" y="2862175"/>
            <a:ext cx="4415100" cy="38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pic>
        <p:nvPicPr>
          <p:cNvPr id="70" name="Google Shape;70;p11"/>
          <p:cNvPicPr preferRelativeResize="0"/>
          <p:nvPr/>
        </p:nvPicPr>
        <p:blipFill>
          <a:blip r:embed="rId3">
            <a:alphaModFix/>
          </a:blip>
          <a:stretch>
            <a:fillRect/>
          </a:stretch>
        </p:blipFill>
        <p:spPr>
          <a:xfrm flipH="1">
            <a:off x="8001000" y="314825"/>
            <a:ext cx="1241176" cy="1764275"/>
          </a:xfrm>
          <a:prstGeom prst="rect">
            <a:avLst/>
          </a:prstGeom>
          <a:noFill/>
          <a:ln>
            <a:noFill/>
          </a:ln>
        </p:spPr>
      </p:pic>
      <p:grpSp>
        <p:nvGrpSpPr>
          <p:cNvPr id="71" name="Google Shape;71;p11"/>
          <p:cNvGrpSpPr/>
          <p:nvPr/>
        </p:nvGrpSpPr>
        <p:grpSpPr>
          <a:xfrm>
            <a:off x="-855173" y="747800"/>
            <a:ext cx="10877898" cy="6888775"/>
            <a:chOff x="-855173" y="747800"/>
            <a:chExt cx="10877898" cy="6888775"/>
          </a:xfrm>
        </p:grpSpPr>
        <p:sp>
          <p:nvSpPr>
            <p:cNvPr id="72" name="Google Shape;72;p11"/>
            <p:cNvSpPr/>
            <p:nvPr/>
          </p:nvSpPr>
          <p:spPr>
            <a:xfrm>
              <a:off x="-211575" y="2398700"/>
              <a:ext cx="1140900" cy="11409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3" name="Google Shape;73;p11"/>
            <p:cNvSpPr/>
            <p:nvPr/>
          </p:nvSpPr>
          <p:spPr>
            <a:xfrm>
              <a:off x="-855173" y="747800"/>
              <a:ext cx="1934700" cy="1934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4" name="Google Shape;74;p11"/>
            <p:cNvSpPr/>
            <p:nvPr/>
          </p:nvSpPr>
          <p:spPr>
            <a:xfrm>
              <a:off x="6525350" y="4446375"/>
              <a:ext cx="3190200" cy="3190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5" name="Google Shape;75;p11"/>
            <p:cNvSpPr/>
            <p:nvPr/>
          </p:nvSpPr>
          <p:spPr>
            <a:xfrm>
              <a:off x="8159724" y="3624175"/>
              <a:ext cx="1863000" cy="18630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77"/>
        <p:cNvGrpSpPr/>
        <p:nvPr/>
      </p:nvGrpSpPr>
      <p:grpSpPr>
        <a:xfrm>
          <a:off x="0" y="0"/>
          <a:ext cx="0" cy="0"/>
          <a:chOff x="0" y="0"/>
          <a:chExt cx="0" cy="0"/>
        </a:xfrm>
      </p:grpSpPr>
      <p:pic>
        <p:nvPicPr>
          <p:cNvPr id="78" name="Google Shape;78;p13"/>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79" name="Google Shape;79;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0" name="Google Shape;80;p13"/>
          <p:cNvSpPr txBox="1">
            <a:spLocks noGrp="1"/>
          </p:cNvSpPr>
          <p:nvPr>
            <p:ph type="title" idx="2" hasCustomPrompt="1"/>
          </p:nvPr>
        </p:nvSpPr>
        <p:spPr>
          <a:xfrm>
            <a:off x="1505375" y="1655708"/>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a:spLocks noGrp="1"/>
          </p:cNvSpPr>
          <p:nvPr>
            <p:ph type="title" idx="3" hasCustomPrompt="1"/>
          </p:nvPr>
        </p:nvSpPr>
        <p:spPr>
          <a:xfrm>
            <a:off x="1505375" y="3100216"/>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a:spLocks noGrp="1"/>
          </p:cNvSpPr>
          <p:nvPr>
            <p:ph type="title" idx="4" hasCustomPrompt="1"/>
          </p:nvPr>
        </p:nvSpPr>
        <p:spPr>
          <a:xfrm>
            <a:off x="4204650" y="1655708"/>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a:spLocks noGrp="1"/>
          </p:cNvSpPr>
          <p:nvPr>
            <p:ph type="title" idx="5" hasCustomPrompt="1"/>
          </p:nvPr>
        </p:nvSpPr>
        <p:spPr>
          <a:xfrm>
            <a:off x="4204650" y="3100216"/>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4" name="Google Shape;84;p13"/>
          <p:cNvSpPr txBox="1">
            <a:spLocks noGrp="1"/>
          </p:cNvSpPr>
          <p:nvPr>
            <p:ph type="title" idx="6" hasCustomPrompt="1"/>
          </p:nvPr>
        </p:nvSpPr>
        <p:spPr>
          <a:xfrm>
            <a:off x="6903925" y="1655708"/>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a:spLocks noGrp="1"/>
          </p:cNvSpPr>
          <p:nvPr>
            <p:ph type="title" idx="7" hasCustomPrompt="1"/>
          </p:nvPr>
        </p:nvSpPr>
        <p:spPr>
          <a:xfrm>
            <a:off x="6903925" y="3100216"/>
            <a:ext cx="7347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accent1"/>
                </a:solidFill>
                <a:latin typeface="Poppins"/>
                <a:ea typeface="Poppins"/>
                <a:cs typeface="Poppins"/>
                <a:sym typeface="Poppins"/>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a:spLocks noGrp="1"/>
          </p:cNvSpPr>
          <p:nvPr>
            <p:ph type="subTitle" idx="1"/>
          </p:nvPr>
        </p:nvSpPr>
        <p:spPr>
          <a:xfrm>
            <a:off x="719975" y="206515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sp>
        <p:nvSpPr>
          <p:cNvPr id="87" name="Google Shape;87;p13"/>
          <p:cNvSpPr txBox="1">
            <a:spLocks noGrp="1"/>
          </p:cNvSpPr>
          <p:nvPr>
            <p:ph type="subTitle" idx="8"/>
          </p:nvPr>
        </p:nvSpPr>
        <p:spPr>
          <a:xfrm>
            <a:off x="3419250" y="206515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sp>
        <p:nvSpPr>
          <p:cNvPr id="88" name="Google Shape;88;p13"/>
          <p:cNvSpPr txBox="1">
            <a:spLocks noGrp="1"/>
          </p:cNvSpPr>
          <p:nvPr>
            <p:ph type="subTitle" idx="9"/>
          </p:nvPr>
        </p:nvSpPr>
        <p:spPr>
          <a:xfrm>
            <a:off x="6118525" y="206515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sp>
        <p:nvSpPr>
          <p:cNvPr id="89" name="Google Shape;89;p13"/>
          <p:cNvSpPr txBox="1">
            <a:spLocks noGrp="1"/>
          </p:cNvSpPr>
          <p:nvPr>
            <p:ph type="subTitle" idx="13"/>
          </p:nvPr>
        </p:nvSpPr>
        <p:spPr>
          <a:xfrm>
            <a:off x="719975" y="350980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sp>
        <p:nvSpPr>
          <p:cNvPr id="90" name="Google Shape;90;p13"/>
          <p:cNvSpPr txBox="1">
            <a:spLocks noGrp="1"/>
          </p:cNvSpPr>
          <p:nvPr>
            <p:ph type="subTitle" idx="14"/>
          </p:nvPr>
        </p:nvSpPr>
        <p:spPr>
          <a:xfrm>
            <a:off x="3419250" y="350980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sp>
        <p:nvSpPr>
          <p:cNvPr id="91" name="Google Shape;91;p13"/>
          <p:cNvSpPr txBox="1">
            <a:spLocks noGrp="1"/>
          </p:cNvSpPr>
          <p:nvPr>
            <p:ph type="subTitle" idx="15"/>
          </p:nvPr>
        </p:nvSpPr>
        <p:spPr>
          <a:xfrm>
            <a:off x="6118525" y="3509800"/>
            <a:ext cx="2305500" cy="45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000"/>
              <a:buFont typeface="Poppins"/>
              <a:buNone/>
              <a:defRPr sz="1800">
                <a:solidFill>
                  <a:schemeClr val="dk1"/>
                </a:solidFill>
                <a:latin typeface="Poppins"/>
                <a:ea typeface="Poppins"/>
                <a:cs typeface="Poppins"/>
                <a:sym typeface="Poppins"/>
              </a:defRPr>
            </a:lvl1pPr>
            <a:lvl2pPr lvl="1" rtl="0">
              <a:lnSpc>
                <a:spcPct val="100000"/>
              </a:lnSpc>
              <a:spcBef>
                <a:spcPts val="0"/>
              </a:spcBef>
              <a:spcAft>
                <a:spcPts val="0"/>
              </a:spcAft>
              <a:buSzPts val="2000"/>
              <a:buFont typeface="Poppins"/>
              <a:buNone/>
              <a:defRPr sz="2000">
                <a:latin typeface="Poppins"/>
                <a:ea typeface="Poppins"/>
                <a:cs typeface="Poppins"/>
                <a:sym typeface="Poppins"/>
              </a:defRPr>
            </a:lvl2pPr>
            <a:lvl3pPr lvl="2" rtl="0">
              <a:lnSpc>
                <a:spcPct val="100000"/>
              </a:lnSpc>
              <a:spcBef>
                <a:spcPts val="0"/>
              </a:spcBef>
              <a:spcAft>
                <a:spcPts val="0"/>
              </a:spcAft>
              <a:buSzPts val="2000"/>
              <a:buFont typeface="Poppins"/>
              <a:buNone/>
              <a:defRPr sz="2000">
                <a:latin typeface="Poppins"/>
                <a:ea typeface="Poppins"/>
                <a:cs typeface="Poppins"/>
                <a:sym typeface="Poppins"/>
              </a:defRPr>
            </a:lvl3pPr>
            <a:lvl4pPr lvl="3" rtl="0">
              <a:lnSpc>
                <a:spcPct val="100000"/>
              </a:lnSpc>
              <a:spcBef>
                <a:spcPts val="0"/>
              </a:spcBef>
              <a:spcAft>
                <a:spcPts val="0"/>
              </a:spcAft>
              <a:buSzPts val="2000"/>
              <a:buFont typeface="Poppins"/>
              <a:buNone/>
              <a:defRPr sz="2000">
                <a:latin typeface="Poppins"/>
                <a:ea typeface="Poppins"/>
                <a:cs typeface="Poppins"/>
                <a:sym typeface="Poppins"/>
              </a:defRPr>
            </a:lvl4pPr>
            <a:lvl5pPr lvl="4" rtl="0">
              <a:lnSpc>
                <a:spcPct val="100000"/>
              </a:lnSpc>
              <a:spcBef>
                <a:spcPts val="0"/>
              </a:spcBef>
              <a:spcAft>
                <a:spcPts val="0"/>
              </a:spcAft>
              <a:buSzPts val="2000"/>
              <a:buFont typeface="Poppins"/>
              <a:buNone/>
              <a:defRPr sz="2000">
                <a:latin typeface="Poppins"/>
                <a:ea typeface="Poppins"/>
                <a:cs typeface="Poppins"/>
                <a:sym typeface="Poppins"/>
              </a:defRPr>
            </a:lvl5pPr>
            <a:lvl6pPr lvl="5" rtl="0">
              <a:lnSpc>
                <a:spcPct val="100000"/>
              </a:lnSpc>
              <a:spcBef>
                <a:spcPts val="0"/>
              </a:spcBef>
              <a:spcAft>
                <a:spcPts val="0"/>
              </a:spcAft>
              <a:buSzPts val="2000"/>
              <a:buFont typeface="Poppins"/>
              <a:buNone/>
              <a:defRPr sz="2000">
                <a:latin typeface="Poppins"/>
                <a:ea typeface="Poppins"/>
                <a:cs typeface="Poppins"/>
                <a:sym typeface="Poppins"/>
              </a:defRPr>
            </a:lvl6pPr>
            <a:lvl7pPr lvl="6" rtl="0">
              <a:lnSpc>
                <a:spcPct val="100000"/>
              </a:lnSpc>
              <a:spcBef>
                <a:spcPts val="0"/>
              </a:spcBef>
              <a:spcAft>
                <a:spcPts val="0"/>
              </a:spcAft>
              <a:buSzPts val="2000"/>
              <a:buFont typeface="Poppins"/>
              <a:buNone/>
              <a:defRPr sz="2000">
                <a:latin typeface="Poppins"/>
                <a:ea typeface="Poppins"/>
                <a:cs typeface="Poppins"/>
                <a:sym typeface="Poppins"/>
              </a:defRPr>
            </a:lvl7pPr>
            <a:lvl8pPr lvl="7" rtl="0">
              <a:lnSpc>
                <a:spcPct val="100000"/>
              </a:lnSpc>
              <a:spcBef>
                <a:spcPts val="0"/>
              </a:spcBef>
              <a:spcAft>
                <a:spcPts val="0"/>
              </a:spcAft>
              <a:buSzPts val="2000"/>
              <a:buFont typeface="Poppins"/>
              <a:buNone/>
              <a:defRPr sz="2000">
                <a:latin typeface="Poppins"/>
                <a:ea typeface="Poppins"/>
                <a:cs typeface="Poppins"/>
                <a:sym typeface="Poppins"/>
              </a:defRPr>
            </a:lvl8pPr>
            <a:lvl9pPr lvl="8" rtl="0">
              <a:lnSpc>
                <a:spcPct val="100000"/>
              </a:lnSpc>
              <a:spcBef>
                <a:spcPts val="0"/>
              </a:spcBef>
              <a:spcAft>
                <a:spcPts val="0"/>
              </a:spcAft>
              <a:buSzPts val="2000"/>
              <a:buFont typeface="Poppins"/>
              <a:buNone/>
              <a:defRPr sz="2000">
                <a:latin typeface="Poppins"/>
                <a:ea typeface="Poppins"/>
                <a:cs typeface="Poppins"/>
                <a:sym typeface="Poppins"/>
              </a:defRPr>
            </a:lvl9pPr>
          </a:lstStyle>
          <a:p>
            <a:endParaRPr/>
          </a:p>
        </p:txBody>
      </p:sp>
      <p:grpSp>
        <p:nvGrpSpPr>
          <p:cNvPr id="92" name="Google Shape;92;p13"/>
          <p:cNvGrpSpPr/>
          <p:nvPr/>
        </p:nvGrpSpPr>
        <p:grpSpPr>
          <a:xfrm>
            <a:off x="-2299200" y="3176425"/>
            <a:ext cx="12612304" cy="3019200"/>
            <a:chOff x="-2299200" y="3176425"/>
            <a:chExt cx="12612304" cy="3019200"/>
          </a:xfrm>
        </p:grpSpPr>
        <p:sp>
          <p:nvSpPr>
            <p:cNvPr id="93" name="Google Shape;93;p13"/>
            <p:cNvSpPr/>
            <p:nvPr/>
          </p:nvSpPr>
          <p:spPr>
            <a:xfrm>
              <a:off x="-2299200" y="3176425"/>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94" name="Google Shape;94;p13"/>
            <p:cNvSpPr/>
            <p:nvPr/>
          </p:nvSpPr>
          <p:spPr>
            <a:xfrm>
              <a:off x="8424004" y="3827025"/>
              <a:ext cx="1889100" cy="1889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95" name="Google Shape;95;p13"/>
          <p:cNvGrpSpPr/>
          <p:nvPr/>
        </p:nvGrpSpPr>
        <p:grpSpPr>
          <a:xfrm>
            <a:off x="-245000" y="535000"/>
            <a:ext cx="9227188" cy="4831424"/>
            <a:chOff x="-245000" y="535000"/>
            <a:chExt cx="9227188" cy="4831424"/>
          </a:xfrm>
        </p:grpSpPr>
        <p:pic>
          <p:nvPicPr>
            <p:cNvPr id="96" name="Google Shape;96;p13"/>
            <p:cNvPicPr preferRelativeResize="0"/>
            <p:nvPr/>
          </p:nvPicPr>
          <p:blipFill>
            <a:blip r:embed="rId3">
              <a:alphaModFix/>
            </a:blip>
            <a:stretch>
              <a:fillRect/>
            </a:stretch>
          </p:blipFill>
          <p:spPr>
            <a:xfrm>
              <a:off x="7638613" y="4176725"/>
              <a:ext cx="1343576" cy="1189699"/>
            </a:xfrm>
            <a:prstGeom prst="rect">
              <a:avLst/>
            </a:prstGeom>
            <a:noFill/>
            <a:ln>
              <a:noFill/>
            </a:ln>
          </p:spPr>
        </p:pic>
        <p:pic>
          <p:nvPicPr>
            <p:cNvPr id="97" name="Google Shape;97;p13"/>
            <p:cNvPicPr preferRelativeResize="0"/>
            <p:nvPr/>
          </p:nvPicPr>
          <p:blipFill>
            <a:blip r:embed="rId4">
              <a:alphaModFix/>
            </a:blip>
            <a:stretch>
              <a:fillRect/>
            </a:stretch>
          </p:blipFill>
          <p:spPr>
            <a:xfrm>
              <a:off x="-245000" y="535000"/>
              <a:ext cx="960108" cy="1044825"/>
            </a:xfrm>
            <a:prstGeom prst="rect">
              <a:avLst/>
            </a:prstGeom>
            <a:noFill/>
            <a:ln>
              <a:noFill/>
            </a:ln>
          </p:spPr>
        </p:pic>
        <p:pic>
          <p:nvPicPr>
            <p:cNvPr id="98" name="Google Shape;98;p13"/>
            <p:cNvPicPr preferRelativeResize="0"/>
            <p:nvPr/>
          </p:nvPicPr>
          <p:blipFill>
            <a:blip r:embed="rId5">
              <a:alphaModFix/>
            </a:blip>
            <a:stretch>
              <a:fillRect/>
            </a:stretch>
          </p:blipFill>
          <p:spPr>
            <a:xfrm rot="-878805">
              <a:off x="393368" y="4166408"/>
              <a:ext cx="643463" cy="690484"/>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99"/>
        <p:cNvGrpSpPr/>
        <p:nvPr/>
      </p:nvGrpSpPr>
      <p:grpSpPr>
        <a:xfrm>
          <a:off x="0" y="0"/>
          <a:ext cx="0" cy="0"/>
          <a:chOff x="0" y="0"/>
          <a:chExt cx="0" cy="0"/>
        </a:xfrm>
      </p:grpSpPr>
      <p:pic>
        <p:nvPicPr>
          <p:cNvPr id="100" name="Google Shape;100;p14"/>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01" name="Google Shape;101;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02" name="Google Shape;102;p14"/>
          <p:cNvGrpSpPr/>
          <p:nvPr/>
        </p:nvGrpSpPr>
        <p:grpSpPr>
          <a:xfrm>
            <a:off x="-3020400" y="912849"/>
            <a:ext cx="14580037" cy="5800651"/>
            <a:chOff x="-3020400" y="912849"/>
            <a:chExt cx="14580037" cy="5800651"/>
          </a:xfrm>
        </p:grpSpPr>
        <p:sp>
          <p:nvSpPr>
            <p:cNvPr id="103" name="Google Shape;103;p14"/>
            <p:cNvSpPr/>
            <p:nvPr/>
          </p:nvSpPr>
          <p:spPr>
            <a:xfrm>
              <a:off x="8540437" y="912849"/>
              <a:ext cx="3019200" cy="30192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4" name="Google Shape;104;p14"/>
            <p:cNvSpPr/>
            <p:nvPr/>
          </p:nvSpPr>
          <p:spPr>
            <a:xfrm>
              <a:off x="-3020400" y="3125800"/>
              <a:ext cx="3587700" cy="3587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105" name="Google Shape;105;p14"/>
          <p:cNvGrpSpPr/>
          <p:nvPr/>
        </p:nvGrpSpPr>
        <p:grpSpPr>
          <a:xfrm>
            <a:off x="-359975" y="433636"/>
            <a:ext cx="9616398" cy="4695563"/>
            <a:chOff x="-359975" y="433636"/>
            <a:chExt cx="9616398" cy="4695563"/>
          </a:xfrm>
        </p:grpSpPr>
        <p:grpSp>
          <p:nvGrpSpPr>
            <p:cNvPr id="106" name="Google Shape;106;p14"/>
            <p:cNvGrpSpPr/>
            <p:nvPr/>
          </p:nvGrpSpPr>
          <p:grpSpPr>
            <a:xfrm>
              <a:off x="247459" y="433636"/>
              <a:ext cx="9008964" cy="3237739"/>
              <a:chOff x="247459" y="433636"/>
              <a:chExt cx="9008964" cy="3237739"/>
            </a:xfrm>
          </p:grpSpPr>
          <p:pic>
            <p:nvPicPr>
              <p:cNvPr id="107" name="Google Shape;107;p14"/>
              <p:cNvPicPr preferRelativeResize="0"/>
              <p:nvPr/>
            </p:nvPicPr>
            <p:blipFill>
              <a:blip r:embed="rId3">
                <a:alphaModFix/>
              </a:blip>
              <a:stretch>
                <a:fillRect/>
              </a:stretch>
            </p:blipFill>
            <p:spPr>
              <a:xfrm>
                <a:off x="8428898" y="2947100"/>
                <a:ext cx="827525" cy="724275"/>
              </a:xfrm>
              <a:prstGeom prst="rect">
                <a:avLst/>
              </a:prstGeom>
              <a:noFill/>
              <a:ln>
                <a:noFill/>
              </a:ln>
            </p:spPr>
          </p:pic>
          <p:pic>
            <p:nvPicPr>
              <p:cNvPr id="108" name="Google Shape;108;p14"/>
              <p:cNvPicPr preferRelativeResize="0"/>
              <p:nvPr/>
            </p:nvPicPr>
            <p:blipFill>
              <a:blip r:embed="rId4">
                <a:alphaModFix/>
              </a:blip>
              <a:stretch>
                <a:fillRect/>
              </a:stretch>
            </p:blipFill>
            <p:spPr>
              <a:xfrm>
                <a:off x="247459" y="433636"/>
                <a:ext cx="513391" cy="595477"/>
              </a:xfrm>
              <a:prstGeom prst="rect">
                <a:avLst/>
              </a:prstGeom>
              <a:noFill/>
              <a:ln>
                <a:noFill/>
              </a:ln>
            </p:spPr>
          </p:pic>
        </p:grpSp>
        <p:pic>
          <p:nvPicPr>
            <p:cNvPr id="109" name="Google Shape;109;p14"/>
            <p:cNvPicPr preferRelativeResize="0"/>
            <p:nvPr/>
          </p:nvPicPr>
          <p:blipFill>
            <a:blip r:embed="rId5">
              <a:alphaModFix/>
            </a:blip>
            <a:stretch>
              <a:fillRect/>
            </a:stretch>
          </p:blipFill>
          <p:spPr>
            <a:xfrm>
              <a:off x="-359975" y="3671375"/>
              <a:ext cx="1025574" cy="1457825"/>
            </a:xfrm>
            <a:prstGeom prst="rect">
              <a:avLst/>
            </a:prstGeom>
            <a:noFill/>
            <a:ln>
              <a:noFill/>
            </a:ln>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10"/>
        <p:cNvGrpSpPr/>
        <p:nvPr/>
      </p:nvGrpSpPr>
      <p:grpSpPr>
        <a:xfrm>
          <a:off x="0" y="0"/>
          <a:ext cx="0" cy="0"/>
          <a:chOff x="0" y="0"/>
          <a:chExt cx="0" cy="0"/>
        </a:xfrm>
      </p:grpSpPr>
      <p:pic>
        <p:nvPicPr>
          <p:cNvPr id="111" name="Google Shape;111;p15"/>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12" name="Google Shape;112;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3" name="Google Shape;113;p15"/>
          <p:cNvSpPr/>
          <p:nvPr/>
        </p:nvSpPr>
        <p:spPr>
          <a:xfrm>
            <a:off x="-1292360" y="3879950"/>
            <a:ext cx="1889100" cy="18891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14" name="Google Shape;114;p15"/>
          <p:cNvGrpSpPr/>
          <p:nvPr/>
        </p:nvGrpSpPr>
        <p:grpSpPr>
          <a:xfrm>
            <a:off x="-123265" y="166675"/>
            <a:ext cx="10159115" cy="4441822"/>
            <a:chOff x="0" y="166675"/>
            <a:chExt cx="10159115" cy="4441822"/>
          </a:xfrm>
        </p:grpSpPr>
        <p:pic>
          <p:nvPicPr>
            <p:cNvPr id="115" name="Google Shape;115;p15"/>
            <p:cNvPicPr preferRelativeResize="0"/>
            <p:nvPr/>
          </p:nvPicPr>
          <p:blipFill>
            <a:blip r:embed="rId3">
              <a:alphaModFix/>
            </a:blip>
            <a:stretch>
              <a:fillRect/>
            </a:stretch>
          </p:blipFill>
          <p:spPr>
            <a:xfrm>
              <a:off x="8477316" y="166675"/>
              <a:ext cx="1681800" cy="1489200"/>
            </a:xfrm>
            <a:prstGeom prst="rect">
              <a:avLst/>
            </a:prstGeom>
            <a:noFill/>
            <a:ln>
              <a:noFill/>
            </a:ln>
          </p:spPr>
        </p:pic>
        <p:pic>
          <p:nvPicPr>
            <p:cNvPr id="116" name="Google Shape;116;p15"/>
            <p:cNvPicPr preferRelativeResize="0"/>
            <p:nvPr/>
          </p:nvPicPr>
          <p:blipFill>
            <a:blip r:embed="rId4">
              <a:alphaModFix/>
            </a:blip>
            <a:stretch>
              <a:fillRect/>
            </a:stretch>
          </p:blipFill>
          <p:spPr>
            <a:xfrm>
              <a:off x="0" y="3777747"/>
              <a:ext cx="763384" cy="830750"/>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17"/>
        <p:cNvGrpSpPr/>
        <p:nvPr/>
      </p:nvGrpSpPr>
      <p:grpSpPr>
        <a:xfrm>
          <a:off x="0" y="0"/>
          <a:ext cx="0" cy="0"/>
          <a:chOff x="0" y="0"/>
          <a:chExt cx="0" cy="0"/>
        </a:xfrm>
      </p:grpSpPr>
      <p:pic>
        <p:nvPicPr>
          <p:cNvPr id="118" name="Google Shape;118;p16"/>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19" name="Google Shape;119;p16"/>
          <p:cNvSpPr txBox="1">
            <a:spLocks noGrp="1"/>
          </p:cNvSpPr>
          <p:nvPr>
            <p:ph type="subTitle" idx="1"/>
          </p:nvPr>
        </p:nvSpPr>
        <p:spPr>
          <a:xfrm>
            <a:off x="4529675" y="2263400"/>
            <a:ext cx="3376200" cy="207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Font typeface="Poppins"/>
              <a:buAutoNum type="arabicPeriod"/>
              <a:defRPr/>
            </a:lvl1pPr>
            <a:lvl2pPr lvl="1" rtl="0">
              <a:lnSpc>
                <a:spcPct val="100000"/>
              </a:lnSpc>
              <a:spcBef>
                <a:spcPts val="0"/>
              </a:spcBef>
              <a:spcAft>
                <a:spcPts val="0"/>
              </a:spcAft>
              <a:buSzPts val="1600"/>
              <a:buAutoNum type="alphaLcPeriod"/>
              <a:defRPr sz="1600"/>
            </a:lvl2pPr>
            <a:lvl3pPr lvl="2" rtl="0">
              <a:lnSpc>
                <a:spcPct val="100000"/>
              </a:lnSpc>
              <a:spcBef>
                <a:spcPts val="0"/>
              </a:spcBef>
              <a:spcAft>
                <a:spcPts val="0"/>
              </a:spcAft>
              <a:buSzPts val="1600"/>
              <a:buAutoNum type="romanLcPeriod"/>
              <a:defRPr sz="1600"/>
            </a:lvl3pPr>
            <a:lvl4pPr lvl="3" rtl="0">
              <a:lnSpc>
                <a:spcPct val="100000"/>
              </a:lnSpc>
              <a:spcBef>
                <a:spcPts val="0"/>
              </a:spcBef>
              <a:spcAft>
                <a:spcPts val="0"/>
              </a:spcAft>
              <a:buSzPts val="1600"/>
              <a:buAutoNum type="arabicPeriod"/>
              <a:defRPr sz="1600"/>
            </a:lvl4pPr>
            <a:lvl5pPr lvl="4" rtl="0">
              <a:lnSpc>
                <a:spcPct val="100000"/>
              </a:lnSpc>
              <a:spcBef>
                <a:spcPts val="0"/>
              </a:spcBef>
              <a:spcAft>
                <a:spcPts val="0"/>
              </a:spcAft>
              <a:buSzPts val="1600"/>
              <a:buAutoNum type="alphaLcPeriod"/>
              <a:defRPr sz="1600"/>
            </a:lvl5pPr>
            <a:lvl6pPr lvl="5" rtl="0">
              <a:lnSpc>
                <a:spcPct val="100000"/>
              </a:lnSpc>
              <a:spcBef>
                <a:spcPts val="0"/>
              </a:spcBef>
              <a:spcAft>
                <a:spcPts val="0"/>
              </a:spcAft>
              <a:buSzPts val="1600"/>
              <a:buAutoNum type="romanLcPeriod"/>
              <a:defRPr sz="1600"/>
            </a:lvl6pPr>
            <a:lvl7pPr lvl="6" rtl="0">
              <a:lnSpc>
                <a:spcPct val="100000"/>
              </a:lnSpc>
              <a:spcBef>
                <a:spcPts val="0"/>
              </a:spcBef>
              <a:spcAft>
                <a:spcPts val="0"/>
              </a:spcAft>
              <a:buSzPts val="1600"/>
              <a:buAutoNum type="arabicPeriod"/>
              <a:defRPr sz="1600"/>
            </a:lvl7pPr>
            <a:lvl8pPr lvl="7" rtl="0">
              <a:lnSpc>
                <a:spcPct val="100000"/>
              </a:lnSpc>
              <a:spcBef>
                <a:spcPts val="0"/>
              </a:spcBef>
              <a:spcAft>
                <a:spcPts val="0"/>
              </a:spcAft>
              <a:buSzPts val="1600"/>
              <a:buAutoNum type="alphaLcPeriod"/>
              <a:defRPr sz="1600"/>
            </a:lvl8pPr>
            <a:lvl9pPr lvl="8" rtl="0">
              <a:lnSpc>
                <a:spcPct val="100000"/>
              </a:lnSpc>
              <a:spcBef>
                <a:spcPts val="0"/>
              </a:spcBef>
              <a:spcAft>
                <a:spcPts val="0"/>
              </a:spcAft>
              <a:buSzPts val="1600"/>
              <a:buAutoNum type="romanLcPeriod"/>
              <a:defRPr sz="1600"/>
            </a:lvl9pPr>
          </a:lstStyle>
          <a:p>
            <a:endParaRPr/>
          </a:p>
        </p:txBody>
      </p:sp>
      <p:sp>
        <p:nvSpPr>
          <p:cNvPr id="120" name="Google Shape;120;p16"/>
          <p:cNvSpPr txBox="1">
            <a:spLocks noGrp="1"/>
          </p:cNvSpPr>
          <p:nvPr>
            <p:ph type="title"/>
          </p:nvPr>
        </p:nvSpPr>
        <p:spPr>
          <a:xfrm>
            <a:off x="4529675" y="983800"/>
            <a:ext cx="3376200" cy="1227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16"/>
          <p:cNvSpPr/>
          <p:nvPr/>
        </p:nvSpPr>
        <p:spPr>
          <a:xfrm>
            <a:off x="8576225" y="3344150"/>
            <a:ext cx="2528700" cy="25287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22" name="Google Shape;122;p16"/>
          <p:cNvGrpSpPr/>
          <p:nvPr/>
        </p:nvGrpSpPr>
        <p:grpSpPr>
          <a:xfrm>
            <a:off x="8032625" y="0"/>
            <a:ext cx="1209551" cy="4485000"/>
            <a:chOff x="8032625" y="0"/>
            <a:chExt cx="1209551" cy="4485000"/>
          </a:xfrm>
        </p:grpSpPr>
        <p:pic>
          <p:nvPicPr>
            <p:cNvPr id="123" name="Google Shape;123;p16"/>
            <p:cNvPicPr preferRelativeResize="0"/>
            <p:nvPr/>
          </p:nvPicPr>
          <p:blipFill>
            <a:blip r:embed="rId3">
              <a:alphaModFix/>
            </a:blip>
            <a:stretch>
              <a:fillRect/>
            </a:stretch>
          </p:blipFill>
          <p:spPr>
            <a:xfrm flipH="1">
              <a:off x="8032625" y="0"/>
              <a:ext cx="1209550" cy="1719326"/>
            </a:xfrm>
            <a:prstGeom prst="rect">
              <a:avLst/>
            </a:prstGeom>
            <a:noFill/>
            <a:ln>
              <a:noFill/>
            </a:ln>
          </p:spPr>
        </p:pic>
        <p:pic>
          <p:nvPicPr>
            <p:cNvPr id="124" name="Google Shape;124;p16"/>
            <p:cNvPicPr preferRelativeResize="0"/>
            <p:nvPr/>
          </p:nvPicPr>
          <p:blipFill>
            <a:blip r:embed="rId4">
              <a:alphaModFix/>
            </a:blip>
            <a:stretch>
              <a:fillRect/>
            </a:stretch>
          </p:blipFill>
          <p:spPr>
            <a:xfrm rot="-1546524">
              <a:off x="8339161" y="3541149"/>
              <a:ext cx="762953" cy="818702"/>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25"/>
        <p:cNvGrpSpPr/>
        <p:nvPr/>
      </p:nvGrpSpPr>
      <p:grpSpPr>
        <a:xfrm>
          <a:off x="0" y="0"/>
          <a:ext cx="0" cy="0"/>
          <a:chOff x="0" y="0"/>
          <a:chExt cx="0" cy="0"/>
        </a:xfrm>
      </p:grpSpPr>
      <p:pic>
        <p:nvPicPr>
          <p:cNvPr id="126" name="Google Shape;126;p17"/>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27" name="Google Shape;127;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8" name="Google Shape;128;p17"/>
          <p:cNvSpPr txBox="1">
            <a:spLocks noGrp="1"/>
          </p:cNvSpPr>
          <p:nvPr>
            <p:ph type="subTitle" idx="1"/>
          </p:nvPr>
        </p:nvSpPr>
        <p:spPr>
          <a:xfrm>
            <a:off x="719975" y="2933420"/>
            <a:ext cx="23148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29" name="Google Shape;129;p17"/>
          <p:cNvSpPr txBox="1">
            <a:spLocks noGrp="1"/>
          </p:cNvSpPr>
          <p:nvPr>
            <p:ph type="subTitle" idx="2"/>
          </p:nvPr>
        </p:nvSpPr>
        <p:spPr>
          <a:xfrm>
            <a:off x="719975" y="3421825"/>
            <a:ext cx="2314800" cy="7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0" name="Google Shape;130;p17"/>
          <p:cNvSpPr txBox="1">
            <a:spLocks noGrp="1"/>
          </p:cNvSpPr>
          <p:nvPr>
            <p:ph type="subTitle" idx="3"/>
          </p:nvPr>
        </p:nvSpPr>
        <p:spPr>
          <a:xfrm>
            <a:off x="3414600" y="3421825"/>
            <a:ext cx="2314800" cy="7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1" name="Google Shape;131;p17"/>
          <p:cNvSpPr txBox="1">
            <a:spLocks noGrp="1"/>
          </p:cNvSpPr>
          <p:nvPr>
            <p:ph type="subTitle" idx="4"/>
          </p:nvPr>
        </p:nvSpPr>
        <p:spPr>
          <a:xfrm>
            <a:off x="6109225" y="3421825"/>
            <a:ext cx="2314800" cy="7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2" name="Google Shape;132;p17"/>
          <p:cNvSpPr txBox="1">
            <a:spLocks noGrp="1"/>
          </p:cNvSpPr>
          <p:nvPr>
            <p:ph type="subTitle" idx="5"/>
          </p:nvPr>
        </p:nvSpPr>
        <p:spPr>
          <a:xfrm>
            <a:off x="3414600" y="2933420"/>
            <a:ext cx="23148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33" name="Google Shape;133;p17"/>
          <p:cNvSpPr txBox="1">
            <a:spLocks noGrp="1"/>
          </p:cNvSpPr>
          <p:nvPr>
            <p:ph type="subTitle" idx="6"/>
          </p:nvPr>
        </p:nvSpPr>
        <p:spPr>
          <a:xfrm>
            <a:off x="6109225" y="2933420"/>
            <a:ext cx="2314800" cy="530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34" name="Google Shape;134;p17"/>
          <p:cNvSpPr/>
          <p:nvPr/>
        </p:nvSpPr>
        <p:spPr>
          <a:xfrm>
            <a:off x="-2296575" y="3331550"/>
            <a:ext cx="2790600" cy="27906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grpSp>
        <p:nvGrpSpPr>
          <p:cNvPr id="135" name="Google Shape;135;p17"/>
          <p:cNvGrpSpPr/>
          <p:nvPr/>
        </p:nvGrpSpPr>
        <p:grpSpPr>
          <a:xfrm>
            <a:off x="198650" y="-48895"/>
            <a:ext cx="9217676" cy="4922592"/>
            <a:chOff x="198650" y="-48895"/>
            <a:chExt cx="9217676" cy="4922592"/>
          </a:xfrm>
        </p:grpSpPr>
        <p:pic>
          <p:nvPicPr>
            <p:cNvPr id="136" name="Google Shape;136;p17"/>
            <p:cNvPicPr preferRelativeResize="0"/>
            <p:nvPr/>
          </p:nvPicPr>
          <p:blipFill>
            <a:blip r:embed="rId3">
              <a:alphaModFix/>
            </a:blip>
            <a:stretch>
              <a:fillRect/>
            </a:stretch>
          </p:blipFill>
          <p:spPr>
            <a:xfrm>
              <a:off x="198650" y="4343297"/>
              <a:ext cx="606032" cy="530400"/>
            </a:xfrm>
            <a:prstGeom prst="rect">
              <a:avLst/>
            </a:prstGeom>
            <a:noFill/>
            <a:ln>
              <a:noFill/>
            </a:ln>
          </p:spPr>
        </p:pic>
        <p:pic>
          <p:nvPicPr>
            <p:cNvPr id="137" name="Google Shape;137;p17"/>
            <p:cNvPicPr preferRelativeResize="0"/>
            <p:nvPr/>
          </p:nvPicPr>
          <p:blipFill>
            <a:blip r:embed="rId4">
              <a:alphaModFix/>
            </a:blip>
            <a:stretch>
              <a:fillRect/>
            </a:stretch>
          </p:blipFill>
          <p:spPr>
            <a:xfrm flipH="1">
              <a:off x="8318475" y="-48895"/>
              <a:ext cx="1097851" cy="1560545"/>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138"/>
        <p:cNvGrpSpPr/>
        <p:nvPr/>
      </p:nvGrpSpPr>
      <p:grpSpPr>
        <a:xfrm>
          <a:off x="0" y="0"/>
          <a:ext cx="0" cy="0"/>
          <a:chOff x="0" y="0"/>
          <a:chExt cx="0" cy="0"/>
        </a:xfrm>
      </p:grpSpPr>
      <p:pic>
        <p:nvPicPr>
          <p:cNvPr id="139" name="Google Shape;139;p18"/>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40" name="Google Shape;140;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1" name="Google Shape;141;p18"/>
          <p:cNvSpPr txBox="1">
            <a:spLocks noGrp="1"/>
          </p:cNvSpPr>
          <p:nvPr>
            <p:ph type="subTitle" idx="1"/>
          </p:nvPr>
        </p:nvSpPr>
        <p:spPr>
          <a:xfrm>
            <a:off x="1132363" y="1620700"/>
            <a:ext cx="3160200" cy="525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42" name="Google Shape;142;p18"/>
          <p:cNvSpPr txBox="1">
            <a:spLocks noGrp="1"/>
          </p:cNvSpPr>
          <p:nvPr>
            <p:ph type="subTitle" idx="2"/>
          </p:nvPr>
        </p:nvSpPr>
        <p:spPr>
          <a:xfrm>
            <a:off x="1132365" y="2074443"/>
            <a:ext cx="3160200" cy="8412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3" name="Google Shape;143;p18"/>
          <p:cNvSpPr txBox="1">
            <a:spLocks noGrp="1"/>
          </p:cNvSpPr>
          <p:nvPr>
            <p:ph type="subTitle" idx="3"/>
          </p:nvPr>
        </p:nvSpPr>
        <p:spPr>
          <a:xfrm>
            <a:off x="4851437" y="2074443"/>
            <a:ext cx="3160200" cy="8412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4" name="Google Shape;144;p18"/>
          <p:cNvSpPr txBox="1">
            <a:spLocks noGrp="1"/>
          </p:cNvSpPr>
          <p:nvPr>
            <p:ph type="subTitle" idx="4"/>
          </p:nvPr>
        </p:nvSpPr>
        <p:spPr>
          <a:xfrm>
            <a:off x="1132365" y="3477674"/>
            <a:ext cx="3160200" cy="8412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5" name="Google Shape;145;p18"/>
          <p:cNvSpPr txBox="1">
            <a:spLocks noGrp="1"/>
          </p:cNvSpPr>
          <p:nvPr>
            <p:ph type="subTitle" idx="5"/>
          </p:nvPr>
        </p:nvSpPr>
        <p:spPr>
          <a:xfrm>
            <a:off x="4851437" y="3477674"/>
            <a:ext cx="3160200" cy="8412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6" name="Google Shape;146;p18"/>
          <p:cNvSpPr txBox="1">
            <a:spLocks noGrp="1"/>
          </p:cNvSpPr>
          <p:nvPr>
            <p:ph type="subTitle" idx="6"/>
          </p:nvPr>
        </p:nvSpPr>
        <p:spPr>
          <a:xfrm>
            <a:off x="1132363" y="3023931"/>
            <a:ext cx="3160200" cy="525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47" name="Google Shape;147;p18"/>
          <p:cNvSpPr txBox="1">
            <a:spLocks noGrp="1"/>
          </p:cNvSpPr>
          <p:nvPr>
            <p:ph type="subTitle" idx="7"/>
          </p:nvPr>
        </p:nvSpPr>
        <p:spPr>
          <a:xfrm>
            <a:off x="4851435" y="1620700"/>
            <a:ext cx="3160200" cy="525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48" name="Google Shape;148;p18"/>
          <p:cNvSpPr txBox="1">
            <a:spLocks noGrp="1"/>
          </p:cNvSpPr>
          <p:nvPr>
            <p:ph type="subTitle" idx="8"/>
          </p:nvPr>
        </p:nvSpPr>
        <p:spPr>
          <a:xfrm>
            <a:off x="4851435" y="3023931"/>
            <a:ext cx="3160200" cy="525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grpSp>
        <p:nvGrpSpPr>
          <p:cNvPr id="149" name="Google Shape;149;p18"/>
          <p:cNvGrpSpPr/>
          <p:nvPr/>
        </p:nvGrpSpPr>
        <p:grpSpPr>
          <a:xfrm>
            <a:off x="-2521875" y="1157525"/>
            <a:ext cx="12911179" cy="4558600"/>
            <a:chOff x="-2521875" y="1157525"/>
            <a:chExt cx="12911179" cy="4558600"/>
          </a:xfrm>
        </p:grpSpPr>
        <p:sp>
          <p:nvSpPr>
            <p:cNvPr id="150" name="Google Shape;150;p18"/>
            <p:cNvSpPr/>
            <p:nvPr/>
          </p:nvSpPr>
          <p:spPr>
            <a:xfrm>
              <a:off x="-2521875" y="1157525"/>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51" name="Google Shape;151;p18"/>
            <p:cNvSpPr/>
            <p:nvPr/>
          </p:nvSpPr>
          <p:spPr>
            <a:xfrm>
              <a:off x="8500204" y="3827025"/>
              <a:ext cx="1889100" cy="1889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152" name="Google Shape;152;p18"/>
          <p:cNvGrpSpPr/>
          <p:nvPr/>
        </p:nvGrpSpPr>
        <p:grpSpPr>
          <a:xfrm>
            <a:off x="-1" y="-108475"/>
            <a:ext cx="9913079" cy="4594872"/>
            <a:chOff x="-1" y="-108475"/>
            <a:chExt cx="9913079" cy="4594872"/>
          </a:xfrm>
        </p:grpSpPr>
        <p:pic>
          <p:nvPicPr>
            <p:cNvPr id="153" name="Google Shape;153;p18"/>
            <p:cNvPicPr preferRelativeResize="0"/>
            <p:nvPr/>
          </p:nvPicPr>
          <p:blipFill>
            <a:blip r:embed="rId3">
              <a:alphaModFix/>
            </a:blip>
            <a:stretch>
              <a:fillRect/>
            </a:stretch>
          </p:blipFill>
          <p:spPr>
            <a:xfrm>
              <a:off x="8231278" y="-108475"/>
              <a:ext cx="1681800" cy="1489200"/>
            </a:xfrm>
            <a:prstGeom prst="rect">
              <a:avLst/>
            </a:prstGeom>
            <a:noFill/>
            <a:ln>
              <a:noFill/>
            </a:ln>
          </p:spPr>
        </p:pic>
        <p:pic>
          <p:nvPicPr>
            <p:cNvPr id="154" name="Google Shape;154;p18"/>
            <p:cNvPicPr preferRelativeResize="0"/>
            <p:nvPr/>
          </p:nvPicPr>
          <p:blipFill>
            <a:blip r:embed="rId4">
              <a:alphaModFix/>
            </a:blip>
            <a:stretch>
              <a:fillRect/>
            </a:stretch>
          </p:blipFill>
          <p:spPr>
            <a:xfrm>
              <a:off x="8274600" y="3655647"/>
              <a:ext cx="763384" cy="830750"/>
            </a:xfrm>
            <a:prstGeom prst="rect">
              <a:avLst/>
            </a:prstGeom>
            <a:noFill/>
            <a:ln>
              <a:noFill/>
            </a:ln>
          </p:spPr>
        </p:pic>
        <p:pic>
          <p:nvPicPr>
            <p:cNvPr id="155" name="Google Shape;155;p18"/>
            <p:cNvPicPr preferRelativeResize="0"/>
            <p:nvPr/>
          </p:nvPicPr>
          <p:blipFill>
            <a:blip r:embed="rId5">
              <a:alphaModFix/>
            </a:blip>
            <a:stretch>
              <a:fillRect/>
            </a:stretch>
          </p:blipFill>
          <p:spPr>
            <a:xfrm rot="-878805">
              <a:off x="76843" y="1690833"/>
              <a:ext cx="643463" cy="690484"/>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56"/>
        <p:cNvGrpSpPr/>
        <p:nvPr/>
      </p:nvGrpSpPr>
      <p:grpSpPr>
        <a:xfrm>
          <a:off x="0" y="0"/>
          <a:ext cx="0" cy="0"/>
          <a:chOff x="0" y="0"/>
          <a:chExt cx="0" cy="0"/>
        </a:xfrm>
      </p:grpSpPr>
      <p:pic>
        <p:nvPicPr>
          <p:cNvPr id="157" name="Google Shape;157;p19"/>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58" name="Google Shape;158;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59" name="Google Shape;159;p19"/>
          <p:cNvSpPr txBox="1">
            <a:spLocks noGrp="1"/>
          </p:cNvSpPr>
          <p:nvPr>
            <p:ph type="subTitle" idx="1"/>
          </p:nvPr>
        </p:nvSpPr>
        <p:spPr>
          <a:xfrm>
            <a:off x="1213908" y="2062511"/>
            <a:ext cx="18540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0" name="Google Shape;160;p19"/>
          <p:cNvSpPr txBox="1">
            <a:spLocks noGrp="1"/>
          </p:cNvSpPr>
          <p:nvPr>
            <p:ph type="subTitle" idx="2"/>
          </p:nvPr>
        </p:nvSpPr>
        <p:spPr>
          <a:xfrm>
            <a:off x="3644997" y="2062511"/>
            <a:ext cx="18540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1" name="Google Shape;161;p19"/>
          <p:cNvSpPr txBox="1">
            <a:spLocks noGrp="1"/>
          </p:cNvSpPr>
          <p:nvPr>
            <p:ph type="subTitle" idx="3"/>
          </p:nvPr>
        </p:nvSpPr>
        <p:spPr>
          <a:xfrm>
            <a:off x="6078053" y="2062511"/>
            <a:ext cx="18501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2" name="Google Shape;162;p19"/>
          <p:cNvSpPr txBox="1">
            <a:spLocks noGrp="1"/>
          </p:cNvSpPr>
          <p:nvPr>
            <p:ph type="subTitle" idx="4"/>
          </p:nvPr>
        </p:nvSpPr>
        <p:spPr>
          <a:xfrm>
            <a:off x="1213908" y="3620200"/>
            <a:ext cx="18540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3" name="Google Shape;163;p19"/>
          <p:cNvSpPr txBox="1">
            <a:spLocks noGrp="1"/>
          </p:cNvSpPr>
          <p:nvPr>
            <p:ph type="subTitle" idx="5"/>
          </p:nvPr>
        </p:nvSpPr>
        <p:spPr>
          <a:xfrm>
            <a:off x="3644997" y="3620200"/>
            <a:ext cx="18540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4" name="Google Shape;164;p19"/>
          <p:cNvSpPr txBox="1">
            <a:spLocks noGrp="1"/>
          </p:cNvSpPr>
          <p:nvPr>
            <p:ph type="subTitle" idx="6"/>
          </p:nvPr>
        </p:nvSpPr>
        <p:spPr>
          <a:xfrm>
            <a:off x="6078053" y="3620200"/>
            <a:ext cx="1850100" cy="5943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19"/>
          <p:cNvSpPr txBox="1">
            <a:spLocks noGrp="1"/>
          </p:cNvSpPr>
          <p:nvPr>
            <p:ph type="subTitle" idx="7"/>
          </p:nvPr>
        </p:nvSpPr>
        <p:spPr>
          <a:xfrm>
            <a:off x="1210031" y="1527675"/>
            <a:ext cx="18540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66" name="Google Shape;166;p19"/>
          <p:cNvSpPr txBox="1">
            <a:spLocks noGrp="1"/>
          </p:cNvSpPr>
          <p:nvPr>
            <p:ph type="subTitle" idx="8"/>
          </p:nvPr>
        </p:nvSpPr>
        <p:spPr>
          <a:xfrm>
            <a:off x="3645003" y="1527675"/>
            <a:ext cx="18540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67" name="Google Shape;167;p19"/>
          <p:cNvSpPr txBox="1">
            <a:spLocks noGrp="1"/>
          </p:cNvSpPr>
          <p:nvPr>
            <p:ph type="subTitle" idx="9"/>
          </p:nvPr>
        </p:nvSpPr>
        <p:spPr>
          <a:xfrm>
            <a:off x="6081935" y="1527675"/>
            <a:ext cx="18501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68" name="Google Shape;168;p19"/>
          <p:cNvSpPr txBox="1">
            <a:spLocks noGrp="1"/>
          </p:cNvSpPr>
          <p:nvPr>
            <p:ph type="subTitle" idx="13"/>
          </p:nvPr>
        </p:nvSpPr>
        <p:spPr>
          <a:xfrm>
            <a:off x="1210290" y="3080852"/>
            <a:ext cx="18540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69" name="Google Shape;169;p19"/>
          <p:cNvSpPr txBox="1">
            <a:spLocks noGrp="1"/>
          </p:cNvSpPr>
          <p:nvPr>
            <p:ph type="subTitle" idx="14"/>
          </p:nvPr>
        </p:nvSpPr>
        <p:spPr>
          <a:xfrm>
            <a:off x="3645003" y="3080852"/>
            <a:ext cx="18540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70" name="Google Shape;170;p19"/>
          <p:cNvSpPr txBox="1">
            <a:spLocks noGrp="1"/>
          </p:cNvSpPr>
          <p:nvPr>
            <p:ph type="subTitle" idx="15"/>
          </p:nvPr>
        </p:nvSpPr>
        <p:spPr>
          <a:xfrm>
            <a:off x="6079969" y="3080852"/>
            <a:ext cx="1854000" cy="630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Poppins"/>
              <a:buNone/>
              <a:defRPr sz="1800">
                <a:solidFill>
                  <a:schemeClr val="dk1"/>
                </a:solidFill>
                <a:latin typeface="Poppins"/>
                <a:ea typeface="Poppins"/>
                <a:cs typeface="Poppins"/>
                <a:sym typeface="Poppins"/>
              </a:defRPr>
            </a:lvl1pPr>
            <a:lvl2pPr lvl="1"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2pPr>
            <a:lvl3pPr lvl="2"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3pPr>
            <a:lvl4pPr lvl="3"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4pPr>
            <a:lvl5pPr lvl="4"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5pPr>
            <a:lvl6pPr lvl="5"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6pPr>
            <a:lvl7pPr lvl="6"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7pPr>
            <a:lvl8pPr lvl="7"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8pPr>
            <a:lvl9pPr lvl="8" algn="ctr" rtl="0">
              <a:lnSpc>
                <a:spcPct val="100000"/>
              </a:lnSpc>
              <a:spcBef>
                <a:spcPts val="0"/>
              </a:spcBef>
              <a:spcAft>
                <a:spcPts val="0"/>
              </a:spcAft>
              <a:buClr>
                <a:schemeClr val="dk1"/>
              </a:buClr>
              <a:buSzPts val="2400"/>
              <a:buFont typeface="Poppins"/>
              <a:buNone/>
              <a:defRPr sz="2400">
                <a:solidFill>
                  <a:schemeClr val="dk1"/>
                </a:solidFill>
                <a:latin typeface="Poppins"/>
                <a:ea typeface="Poppins"/>
                <a:cs typeface="Poppins"/>
                <a:sym typeface="Poppins"/>
              </a:defRPr>
            </a:lvl9pPr>
          </a:lstStyle>
          <a:p>
            <a:endParaRPr/>
          </a:p>
        </p:txBody>
      </p:sp>
      <p:sp>
        <p:nvSpPr>
          <p:cNvPr id="171" name="Google Shape;171;p19"/>
          <p:cNvSpPr/>
          <p:nvPr/>
        </p:nvSpPr>
        <p:spPr>
          <a:xfrm>
            <a:off x="8515775" y="3189550"/>
            <a:ext cx="3019200" cy="3019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72" name="Google Shape;172;p19"/>
          <p:cNvGrpSpPr/>
          <p:nvPr/>
        </p:nvGrpSpPr>
        <p:grpSpPr>
          <a:xfrm>
            <a:off x="-95275" y="317063"/>
            <a:ext cx="9352275" cy="4217362"/>
            <a:chOff x="-95275" y="317063"/>
            <a:chExt cx="9352275" cy="4217362"/>
          </a:xfrm>
        </p:grpSpPr>
        <p:pic>
          <p:nvPicPr>
            <p:cNvPr id="173" name="Google Shape;173;p19"/>
            <p:cNvPicPr preferRelativeResize="0"/>
            <p:nvPr/>
          </p:nvPicPr>
          <p:blipFill>
            <a:blip r:embed="rId3">
              <a:alphaModFix/>
            </a:blip>
            <a:stretch>
              <a:fillRect/>
            </a:stretch>
          </p:blipFill>
          <p:spPr>
            <a:xfrm rot="-1546524">
              <a:off x="8353986" y="3419474"/>
              <a:ext cx="762953" cy="818702"/>
            </a:xfrm>
            <a:prstGeom prst="rect">
              <a:avLst/>
            </a:prstGeom>
            <a:noFill/>
            <a:ln>
              <a:noFill/>
            </a:ln>
          </p:spPr>
        </p:pic>
        <p:pic>
          <p:nvPicPr>
            <p:cNvPr id="174" name="Google Shape;174;p19"/>
            <p:cNvPicPr preferRelativeResize="0"/>
            <p:nvPr/>
          </p:nvPicPr>
          <p:blipFill>
            <a:blip r:embed="rId4">
              <a:alphaModFix/>
            </a:blip>
            <a:stretch>
              <a:fillRect/>
            </a:stretch>
          </p:blipFill>
          <p:spPr>
            <a:xfrm>
              <a:off x="269150" y="317063"/>
              <a:ext cx="498000" cy="435875"/>
            </a:xfrm>
            <a:prstGeom prst="rect">
              <a:avLst/>
            </a:prstGeom>
            <a:noFill/>
            <a:ln>
              <a:noFill/>
            </a:ln>
          </p:spPr>
        </p:pic>
        <p:pic>
          <p:nvPicPr>
            <p:cNvPr id="175" name="Google Shape;175;p19"/>
            <p:cNvPicPr preferRelativeResize="0"/>
            <p:nvPr/>
          </p:nvPicPr>
          <p:blipFill>
            <a:blip r:embed="rId5">
              <a:alphaModFix/>
            </a:blip>
            <a:stretch>
              <a:fillRect/>
            </a:stretch>
          </p:blipFill>
          <p:spPr>
            <a:xfrm>
              <a:off x="-95275" y="2973880"/>
              <a:ext cx="1097851" cy="1560545"/>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76"/>
        <p:cNvGrpSpPr/>
        <p:nvPr/>
      </p:nvGrpSpPr>
      <p:grpSpPr>
        <a:xfrm>
          <a:off x="0" y="0"/>
          <a:ext cx="0" cy="0"/>
          <a:chOff x="0" y="0"/>
          <a:chExt cx="0" cy="0"/>
        </a:xfrm>
      </p:grpSpPr>
      <p:pic>
        <p:nvPicPr>
          <p:cNvPr id="177" name="Google Shape;177;p20"/>
          <p:cNvPicPr preferRelativeResize="0"/>
          <p:nvPr/>
        </p:nvPicPr>
        <p:blipFill>
          <a:blip r:embed="rId2">
            <a:alphaModFix/>
          </a:blip>
          <a:stretch>
            <a:fillRect/>
          </a:stretch>
        </p:blipFill>
        <p:spPr>
          <a:xfrm>
            <a:off x="-64850" y="-36475"/>
            <a:ext cx="9273701" cy="5216450"/>
          </a:xfrm>
          <a:prstGeom prst="rect">
            <a:avLst/>
          </a:prstGeom>
          <a:noFill/>
          <a:ln>
            <a:noFill/>
          </a:ln>
        </p:spPr>
      </p:pic>
      <p:sp>
        <p:nvSpPr>
          <p:cNvPr id="178" name="Google Shape;178;p20"/>
          <p:cNvSpPr txBox="1">
            <a:spLocks noGrp="1"/>
          </p:cNvSpPr>
          <p:nvPr>
            <p:ph type="title" hasCustomPrompt="1"/>
          </p:nvPr>
        </p:nvSpPr>
        <p:spPr>
          <a:xfrm>
            <a:off x="1564850" y="689900"/>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solidFill>
                  <a:schemeClr val="accent1"/>
                </a:solidFill>
                <a:latin typeface="Poppins"/>
                <a:ea typeface="Poppins"/>
                <a:cs typeface="Poppins"/>
                <a:sym typeface="Poppins"/>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79" name="Google Shape;179;p20"/>
          <p:cNvSpPr txBox="1">
            <a:spLocks noGrp="1"/>
          </p:cNvSpPr>
          <p:nvPr>
            <p:ph type="subTitle" idx="1"/>
          </p:nvPr>
        </p:nvSpPr>
        <p:spPr>
          <a:xfrm>
            <a:off x="1564850" y="1415400"/>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20"/>
          <p:cNvSpPr txBox="1">
            <a:spLocks noGrp="1"/>
          </p:cNvSpPr>
          <p:nvPr>
            <p:ph type="title" idx="2" hasCustomPrompt="1"/>
          </p:nvPr>
        </p:nvSpPr>
        <p:spPr>
          <a:xfrm>
            <a:off x="1564850" y="2062599"/>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solidFill>
                  <a:schemeClr val="accent1"/>
                </a:solidFill>
                <a:latin typeface="Poppins"/>
                <a:ea typeface="Poppins"/>
                <a:cs typeface="Poppins"/>
                <a:sym typeface="Poppins"/>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81" name="Google Shape;181;p20"/>
          <p:cNvSpPr txBox="1">
            <a:spLocks noGrp="1"/>
          </p:cNvSpPr>
          <p:nvPr>
            <p:ph type="subTitle" idx="3"/>
          </p:nvPr>
        </p:nvSpPr>
        <p:spPr>
          <a:xfrm>
            <a:off x="1564850" y="27880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0"/>
          <p:cNvSpPr txBox="1">
            <a:spLocks noGrp="1"/>
          </p:cNvSpPr>
          <p:nvPr>
            <p:ph type="title" idx="4" hasCustomPrompt="1"/>
          </p:nvPr>
        </p:nvSpPr>
        <p:spPr>
          <a:xfrm>
            <a:off x="1564850" y="3435298"/>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solidFill>
                  <a:schemeClr val="accent1"/>
                </a:solidFill>
                <a:latin typeface="Poppins"/>
                <a:ea typeface="Poppins"/>
                <a:cs typeface="Poppins"/>
                <a:sym typeface="Poppins"/>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83" name="Google Shape;183;p20"/>
          <p:cNvSpPr txBox="1">
            <a:spLocks noGrp="1"/>
          </p:cNvSpPr>
          <p:nvPr>
            <p:ph type="subTitle" idx="5"/>
          </p:nvPr>
        </p:nvSpPr>
        <p:spPr>
          <a:xfrm>
            <a:off x="1564850" y="41607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184" name="Google Shape;184;p20"/>
          <p:cNvGrpSpPr/>
          <p:nvPr/>
        </p:nvGrpSpPr>
        <p:grpSpPr>
          <a:xfrm>
            <a:off x="-654098" y="-390225"/>
            <a:ext cx="11563735" cy="6197524"/>
            <a:chOff x="-654098" y="-390225"/>
            <a:chExt cx="11563735" cy="6197524"/>
          </a:xfrm>
        </p:grpSpPr>
        <p:sp>
          <p:nvSpPr>
            <p:cNvPr id="185" name="Google Shape;185;p20"/>
            <p:cNvSpPr/>
            <p:nvPr/>
          </p:nvSpPr>
          <p:spPr>
            <a:xfrm>
              <a:off x="7890437" y="2788099"/>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6" name="Google Shape;186;p20"/>
            <p:cNvSpPr/>
            <p:nvPr/>
          </p:nvSpPr>
          <p:spPr>
            <a:xfrm>
              <a:off x="-654098" y="-340300"/>
              <a:ext cx="1934700" cy="1934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7" name="Google Shape;187;p20"/>
            <p:cNvSpPr/>
            <p:nvPr/>
          </p:nvSpPr>
          <p:spPr>
            <a:xfrm>
              <a:off x="1953350" y="-390225"/>
              <a:ext cx="704100" cy="704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188" name="Google Shape;188;p20"/>
          <p:cNvGrpSpPr/>
          <p:nvPr/>
        </p:nvGrpSpPr>
        <p:grpSpPr>
          <a:xfrm>
            <a:off x="-775036" y="599489"/>
            <a:ext cx="9555986" cy="2472925"/>
            <a:chOff x="-775036" y="599489"/>
            <a:chExt cx="9555986" cy="2472925"/>
          </a:xfrm>
        </p:grpSpPr>
        <p:pic>
          <p:nvPicPr>
            <p:cNvPr id="189" name="Google Shape;189;p20"/>
            <p:cNvPicPr preferRelativeResize="0"/>
            <p:nvPr/>
          </p:nvPicPr>
          <p:blipFill>
            <a:blip r:embed="rId3">
              <a:alphaModFix/>
            </a:blip>
            <a:stretch>
              <a:fillRect/>
            </a:stretch>
          </p:blipFill>
          <p:spPr>
            <a:xfrm>
              <a:off x="8076850" y="978150"/>
              <a:ext cx="704101" cy="616249"/>
            </a:xfrm>
            <a:prstGeom prst="rect">
              <a:avLst/>
            </a:prstGeom>
            <a:noFill/>
            <a:ln>
              <a:noFill/>
            </a:ln>
          </p:spPr>
        </p:pic>
        <p:pic>
          <p:nvPicPr>
            <p:cNvPr id="190" name="Google Shape;190;p20"/>
            <p:cNvPicPr preferRelativeResize="0"/>
            <p:nvPr/>
          </p:nvPicPr>
          <p:blipFill>
            <a:blip r:embed="rId4">
              <a:alphaModFix/>
            </a:blip>
            <a:stretch>
              <a:fillRect/>
            </a:stretch>
          </p:blipFill>
          <p:spPr>
            <a:xfrm rot="-1086034">
              <a:off x="-513308" y="843338"/>
              <a:ext cx="1885970" cy="1985226"/>
            </a:xfrm>
            <a:prstGeom prst="rect">
              <a:avLst/>
            </a:prstGeom>
            <a:noFill/>
            <a:ln>
              <a:noFill/>
            </a:ln>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99"/>
        <p:cNvGrpSpPr/>
        <p:nvPr/>
      </p:nvGrpSpPr>
      <p:grpSpPr>
        <a:xfrm>
          <a:off x="0" y="0"/>
          <a:ext cx="0" cy="0"/>
          <a:chOff x="0" y="0"/>
          <a:chExt cx="0" cy="0"/>
        </a:xfrm>
      </p:grpSpPr>
      <p:pic>
        <p:nvPicPr>
          <p:cNvPr id="200" name="Google Shape;200;p22"/>
          <p:cNvPicPr preferRelativeResize="0"/>
          <p:nvPr/>
        </p:nvPicPr>
        <p:blipFill>
          <a:blip r:embed="rId2">
            <a:alphaModFix/>
          </a:blip>
          <a:stretch>
            <a:fillRect/>
          </a:stretch>
        </p:blipFill>
        <p:spPr>
          <a:xfrm>
            <a:off x="-64850" y="-36475"/>
            <a:ext cx="9273701" cy="5216450"/>
          </a:xfrm>
          <a:prstGeom prst="rect">
            <a:avLst/>
          </a:prstGeom>
          <a:noFill/>
          <a:ln>
            <a:noFill/>
          </a:ln>
        </p:spPr>
      </p:pic>
      <p:grpSp>
        <p:nvGrpSpPr>
          <p:cNvPr id="201" name="Google Shape;201;p22"/>
          <p:cNvGrpSpPr/>
          <p:nvPr/>
        </p:nvGrpSpPr>
        <p:grpSpPr>
          <a:xfrm>
            <a:off x="-2521875" y="1157525"/>
            <a:ext cx="12911179" cy="4558600"/>
            <a:chOff x="-2521875" y="1157525"/>
            <a:chExt cx="12911179" cy="4558600"/>
          </a:xfrm>
        </p:grpSpPr>
        <p:sp>
          <p:nvSpPr>
            <p:cNvPr id="202" name="Google Shape;202;p22"/>
            <p:cNvSpPr/>
            <p:nvPr/>
          </p:nvSpPr>
          <p:spPr>
            <a:xfrm>
              <a:off x="-2521875" y="1157525"/>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3" name="Google Shape;203;p22"/>
            <p:cNvSpPr/>
            <p:nvPr/>
          </p:nvSpPr>
          <p:spPr>
            <a:xfrm>
              <a:off x="8500204" y="3827025"/>
              <a:ext cx="1889100" cy="1889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204" name="Google Shape;204;p22"/>
          <p:cNvGrpSpPr/>
          <p:nvPr/>
        </p:nvGrpSpPr>
        <p:grpSpPr>
          <a:xfrm>
            <a:off x="-1" y="-108475"/>
            <a:ext cx="9913079" cy="4594872"/>
            <a:chOff x="-1" y="-108475"/>
            <a:chExt cx="9913079" cy="4594872"/>
          </a:xfrm>
        </p:grpSpPr>
        <p:pic>
          <p:nvPicPr>
            <p:cNvPr id="205" name="Google Shape;205;p22"/>
            <p:cNvPicPr preferRelativeResize="0"/>
            <p:nvPr/>
          </p:nvPicPr>
          <p:blipFill>
            <a:blip r:embed="rId3">
              <a:alphaModFix/>
            </a:blip>
            <a:stretch>
              <a:fillRect/>
            </a:stretch>
          </p:blipFill>
          <p:spPr>
            <a:xfrm>
              <a:off x="8231278" y="-108475"/>
              <a:ext cx="1681800" cy="1489200"/>
            </a:xfrm>
            <a:prstGeom prst="rect">
              <a:avLst/>
            </a:prstGeom>
            <a:noFill/>
            <a:ln>
              <a:noFill/>
            </a:ln>
          </p:spPr>
        </p:pic>
        <p:pic>
          <p:nvPicPr>
            <p:cNvPr id="206" name="Google Shape;206;p22"/>
            <p:cNvPicPr preferRelativeResize="0"/>
            <p:nvPr/>
          </p:nvPicPr>
          <p:blipFill>
            <a:blip r:embed="rId4">
              <a:alphaModFix/>
            </a:blip>
            <a:stretch>
              <a:fillRect/>
            </a:stretch>
          </p:blipFill>
          <p:spPr>
            <a:xfrm>
              <a:off x="8274600" y="3655647"/>
              <a:ext cx="763384" cy="830750"/>
            </a:xfrm>
            <a:prstGeom prst="rect">
              <a:avLst/>
            </a:prstGeom>
            <a:noFill/>
            <a:ln>
              <a:noFill/>
            </a:ln>
          </p:spPr>
        </p:pic>
        <p:pic>
          <p:nvPicPr>
            <p:cNvPr id="207" name="Google Shape;207;p22"/>
            <p:cNvPicPr preferRelativeResize="0"/>
            <p:nvPr/>
          </p:nvPicPr>
          <p:blipFill>
            <a:blip r:embed="rId5">
              <a:alphaModFix/>
            </a:blip>
            <a:stretch>
              <a:fillRect/>
            </a:stretch>
          </p:blipFill>
          <p:spPr>
            <a:xfrm rot="-878805">
              <a:off x="76843" y="1690833"/>
              <a:ext cx="643463" cy="690484"/>
            </a:xfrm>
            <a:prstGeom prst="rect">
              <a:avLst/>
            </a:prstGeom>
            <a:noFill/>
            <a:ln>
              <a:noFill/>
            </a:ln>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08"/>
        <p:cNvGrpSpPr/>
        <p:nvPr/>
      </p:nvGrpSpPr>
      <p:grpSpPr>
        <a:xfrm>
          <a:off x="0" y="0"/>
          <a:ext cx="0" cy="0"/>
          <a:chOff x="0" y="0"/>
          <a:chExt cx="0" cy="0"/>
        </a:xfrm>
      </p:grpSpPr>
      <p:pic>
        <p:nvPicPr>
          <p:cNvPr id="209" name="Google Shape;209;p23"/>
          <p:cNvPicPr preferRelativeResize="0"/>
          <p:nvPr/>
        </p:nvPicPr>
        <p:blipFill>
          <a:blip r:embed="rId2">
            <a:alphaModFix/>
          </a:blip>
          <a:stretch>
            <a:fillRect/>
          </a:stretch>
        </p:blipFill>
        <p:spPr>
          <a:xfrm>
            <a:off x="-64850" y="-36475"/>
            <a:ext cx="9273701" cy="5216450"/>
          </a:xfrm>
          <a:prstGeom prst="rect">
            <a:avLst/>
          </a:prstGeom>
          <a:noFill/>
          <a:ln>
            <a:noFill/>
          </a:ln>
        </p:spPr>
      </p:pic>
      <p:grpSp>
        <p:nvGrpSpPr>
          <p:cNvPr id="210" name="Google Shape;210;p23"/>
          <p:cNvGrpSpPr/>
          <p:nvPr/>
        </p:nvGrpSpPr>
        <p:grpSpPr>
          <a:xfrm>
            <a:off x="-654098" y="-390225"/>
            <a:ext cx="11563735" cy="6197524"/>
            <a:chOff x="-654098" y="-390225"/>
            <a:chExt cx="11563735" cy="6197524"/>
          </a:xfrm>
        </p:grpSpPr>
        <p:sp>
          <p:nvSpPr>
            <p:cNvPr id="211" name="Google Shape;211;p23"/>
            <p:cNvSpPr/>
            <p:nvPr/>
          </p:nvSpPr>
          <p:spPr>
            <a:xfrm>
              <a:off x="7890437" y="2788099"/>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2" name="Google Shape;212;p23"/>
            <p:cNvSpPr/>
            <p:nvPr/>
          </p:nvSpPr>
          <p:spPr>
            <a:xfrm>
              <a:off x="-654098" y="-340300"/>
              <a:ext cx="1934700" cy="1934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13" name="Google Shape;213;p23"/>
            <p:cNvSpPr/>
            <p:nvPr/>
          </p:nvSpPr>
          <p:spPr>
            <a:xfrm>
              <a:off x="1953350" y="-390225"/>
              <a:ext cx="704100" cy="704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214" name="Google Shape;214;p23"/>
          <p:cNvGrpSpPr/>
          <p:nvPr/>
        </p:nvGrpSpPr>
        <p:grpSpPr>
          <a:xfrm>
            <a:off x="-775036" y="599489"/>
            <a:ext cx="9555986" cy="2472925"/>
            <a:chOff x="-775036" y="599489"/>
            <a:chExt cx="9555986" cy="2472925"/>
          </a:xfrm>
        </p:grpSpPr>
        <p:pic>
          <p:nvPicPr>
            <p:cNvPr id="215" name="Google Shape;215;p23"/>
            <p:cNvPicPr preferRelativeResize="0"/>
            <p:nvPr/>
          </p:nvPicPr>
          <p:blipFill>
            <a:blip r:embed="rId3">
              <a:alphaModFix/>
            </a:blip>
            <a:stretch>
              <a:fillRect/>
            </a:stretch>
          </p:blipFill>
          <p:spPr>
            <a:xfrm>
              <a:off x="8076850" y="978150"/>
              <a:ext cx="704101" cy="616249"/>
            </a:xfrm>
            <a:prstGeom prst="rect">
              <a:avLst/>
            </a:prstGeom>
            <a:noFill/>
            <a:ln>
              <a:noFill/>
            </a:ln>
          </p:spPr>
        </p:pic>
        <p:pic>
          <p:nvPicPr>
            <p:cNvPr id="216" name="Google Shape;216;p23"/>
            <p:cNvPicPr preferRelativeResize="0"/>
            <p:nvPr/>
          </p:nvPicPr>
          <p:blipFill>
            <a:blip r:embed="rId4">
              <a:alphaModFix/>
            </a:blip>
            <a:stretch>
              <a:fillRect/>
            </a:stretch>
          </p:blipFill>
          <p:spPr>
            <a:xfrm rot="-1086034">
              <a:off x="-513308" y="843338"/>
              <a:ext cx="1885970" cy="1985226"/>
            </a:xfrm>
            <a:prstGeom prst="rect">
              <a:avLst/>
            </a:prstGeom>
            <a:noFill/>
            <a:ln>
              <a:noFill/>
            </a:ln>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221"/>
        <p:cNvGrpSpPr/>
        <p:nvPr/>
      </p:nvGrpSpPr>
      <p:grpSpPr>
        <a:xfrm>
          <a:off x="0" y="0"/>
          <a:ext cx="0" cy="0"/>
          <a:chOff x="0" y="0"/>
          <a:chExt cx="0" cy="0"/>
        </a:xfrm>
      </p:grpSpPr>
      <p:sp>
        <p:nvSpPr>
          <p:cNvPr id="222" name="Google Shape;222;p26"/>
          <p:cNvSpPr txBox="1">
            <a:spLocks noGrp="1"/>
          </p:cNvSpPr>
          <p:nvPr>
            <p:ph type="title"/>
          </p:nvPr>
        </p:nvSpPr>
        <p:spPr>
          <a:xfrm>
            <a:off x="723450" y="511025"/>
            <a:ext cx="76971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solidFill>
                  <a:schemeClr val="lt1"/>
                </a:solidFill>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1pPr>
            <a:lvl2pPr lvl="1"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2pPr>
            <a:lvl3pPr lvl="2"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3pPr>
            <a:lvl4pPr lvl="3"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4pPr>
            <a:lvl5pPr lvl="4"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5pPr>
            <a:lvl6pPr lvl="5"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6pPr>
            <a:lvl7pPr lvl="6"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7pPr>
            <a:lvl8pPr lvl="7"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8pPr>
            <a:lvl9pPr lvl="8" algn="ctr" rtl="0">
              <a:spcBef>
                <a:spcPts val="0"/>
              </a:spcBef>
              <a:spcAft>
                <a:spcPts val="0"/>
              </a:spcAft>
              <a:buClr>
                <a:schemeClr val="dk1"/>
              </a:buClr>
              <a:buSzPts val="3000"/>
              <a:buFont typeface="Poppins Medium"/>
              <a:buNone/>
              <a:defRPr sz="3000">
                <a:solidFill>
                  <a:schemeClr val="dk1"/>
                </a:solidFill>
                <a:latin typeface="Poppins Medium"/>
                <a:ea typeface="Poppins Medium"/>
                <a:cs typeface="Poppins Medium"/>
                <a:sym typeface="Poppins Medium"/>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1pPr>
            <a:lvl2pPr marL="914400" lvl="1"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2pPr>
            <a:lvl3pPr marL="1371600" lvl="2"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3pPr>
            <a:lvl4pPr marL="1828800" lvl="3"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4pPr>
            <a:lvl5pPr marL="2286000" lvl="4"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5pPr>
            <a:lvl6pPr marL="2743200" lvl="5"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6pPr>
            <a:lvl7pPr marL="3200400" lvl="6"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7pPr>
            <a:lvl8pPr marL="3657600" lvl="7"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8pPr>
            <a:lvl9pPr marL="4114800" lvl="8" indent="-304800">
              <a:lnSpc>
                <a:spcPct val="100000"/>
              </a:lnSpc>
              <a:spcBef>
                <a:spcPts val="0"/>
              </a:spcBef>
              <a:spcAft>
                <a:spcPts val="0"/>
              </a:spcAft>
              <a:buClr>
                <a:schemeClr val="dk1"/>
              </a:buClr>
              <a:buSzPts val="1200"/>
              <a:buFont typeface="Dosis"/>
              <a:buChar char="■"/>
              <a:defRPr sz="1200">
                <a:solidFill>
                  <a:schemeClr val="dk1"/>
                </a:solidFill>
                <a:latin typeface="Dosis"/>
                <a:ea typeface="Dosis"/>
                <a:cs typeface="Dosis"/>
                <a:sym typeface="Dosi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8" r:id="rId18"/>
    <p:sldLayoutId id="2147483669"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217"/>
        <p:cNvGrpSpPr/>
        <p:nvPr/>
      </p:nvGrpSpPr>
      <p:grpSpPr>
        <a:xfrm>
          <a:off x="0" y="0"/>
          <a:ext cx="0" cy="0"/>
          <a:chOff x="0" y="0"/>
          <a:chExt cx="0" cy="0"/>
        </a:xfrm>
      </p:grpSpPr>
      <p:sp>
        <p:nvSpPr>
          <p:cNvPr id="218" name="Google Shape;218;p24"/>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19" name="Google Shape;219;p24"/>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1"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jp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jp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g"/><Relationship Id="rId2" Type="http://schemas.openxmlformats.org/officeDocument/2006/relationships/notesSlide" Target="../notesSlides/notesSlide8.xml"/><Relationship Id="rId16" Type="http://schemas.openxmlformats.org/officeDocument/2006/relationships/image" Target="../media/image33.jpg"/><Relationship Id="rId1" Type="http://schemas.openxmlformats.org/officeDocument/2006/relationships/slideLayout" Target="../slideLayouts/slideLayout15.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jpeg"/><Relationship Id="rId15" Type="http://schemas.openxmlformats.org/officeDocument/2006/relationships/image" Target="../media/image3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 Id="rId1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3.jpg"/><Relationship Id="rId1" Type="http://schemas.openxmlformats.org/officeDocument/2006/relationships/slideLayout" Target="../slideLayouts/slideLayout12.xml"/><Relationship Id="rId5" Type="http://schemas.openxmlformats.org/officeDocument/2006/relationships/image" Target="../media/image39.jpeg"/><Relationship Id="rId4" Type="http://schemas.openxmlformats.org/officeDocument/2006/relationships/image" Target="../media/image3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3.png"/><Relationship Id="rId2" Type="http://schemas.openxmlformats.org/officeDocument/2006/relationships/diagramData" Target="../diagrams/data5.xml"/><Relationship Id="rId1" Type="http://schemas.openxmlformats.org/officeDocument/2006/relationships/slideLayout" Target="../slideLayouts/slideLayout2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8.png"/><Relationship Id="rId11" Type="http://schemas.openxmlformats.org/officeDocument/2006/relationships/image" Target="../media/image53.jp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0.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66.jpg"/><Relationship Id="rId4" Type="http://schemas.openxmlformats.org/officeDocument/2006/relationships/image" Target="../media/image65.svg"/></Relationships>
</file>

<file path=ppt/slides/_rels/slide45.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71.jpeg"/><Relationship Id="rId2" Type="http://schemas.openxmlformats.org/officeDocument/2006/relationships/chart" Target="../charts/chart2.xml"/><Relationship Id="rId1" Type="http://schemas.openxmlformats.org/officeDocument/2006/relationships/slideLayout" Target="../slideLayouts/slideLayout20.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eg"/></Relationships>
</file>

<file path=ppt/slides/_rels/slide4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20.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jpeg"/></Relationships>
</file>

<file path=ppt/slides/_rels/slide4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81.jp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image" Target="../media/image83.jpg"/><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grpSp>
        <p:nvGrpSpPr>
          <p:cNvPr id="227" name="Google Shape;227;p27"/>
          <p:cNvGrpSpPr/>
          <p:nvPr/>
        </p:nvGrpSpPr>
        <p:grpSpPr>
          <a:xfrm>
            <a:off x="238712" y="495574"/>
            <a:ext cx="4139927" cy="4371450"/>
            <a:chOff x="333087" y="495574"/>
            <a:chExt cx="4139927" cy="4371450"/>
          </a:xfrm>
        </p:grpSpPr>
        <p:sp>
          <p:nvSpPr>
            <p:cNvPr id="228" name="Google Shape;228;p27"/>
            <p:cNvSpPr/>
            <p:nvPr/>
          </p:nvSpPr>
          <p:spPr>
            <a:xfrm>
              <a:off x="2755814" y="495574"/>
              <a:ext cx="1717200" cy="1717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29" name="Google Shape;229;p27"/>
            <p:cNvSpPr/>
            <p:nvPr/>
          </p:nvSpPr>
          <p:spPr>
            <a:xfrm>
              <a:off x="333087" y="1847824"/>
              <a:ext cx="3019200" cy="30192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230" name="Google Shape;230;p27"/>
          <p:cNvSpPr txBox="1">
            <a:spLocks noGrp="1"/>
          </p:cNvSpPr>
          <p:nvPr>
            <p:ph type="ctrTitle"/>
          </p:nvPr>
        </p:nvSpPr>
        <p:spPr>
          <a:xfrm>
            <a:off x="4865048" y="2311297"/>
            <a:ext cx="3924300" cy="1046127"/>
          </a:xfrm>
          <a:prstGeom prst="rect">
            <a:avLst/>
          </a:prstGeom>
        </p:spPr>
        <p:txBody>
          <a:bodyPr spcFirstLastPara="1" wrap="square" lIns="91425" tIns="91425" rIns="91425" bIns="91425" anchor="b" anchorCtr="0">
            <a:noAutofit/>
          </a:bodyPr>
          <a:lstStyle/>
          <a:p>
            <a:pPr marL="0" lvl="0" indent="0" algn="ctr" rtl="0">
              <a:lnSpc>
                <a:spcPct val="80000"/>
              </a:lnSpc>
              <a:spcBef>
                <a:spcPts val="0"/>
              </a:spcBef>
              <a:spcAft>
                <a:spcPts val="0"/>
              </a:spcAft>
              <a:buNone/>
            </a:pPr>
            <a:r>
              <a:rPr lang="ro-RO" sz="2000" dirty="0">
                <a:solidFill>
                  <a:schemeClr val="accent1"/>
                </a:solidFill>
                <a:latin typeface="Poppins"/>
                <a:ea typeface="Poppins"/>
                <a:cs typeface="Poppins"/>
                <a:sym typeface="Poppins"/>
              </a:rPr>
              <a:t>DOROHOI</a:t>
            </a:r>
            <a:br>
              <a:rPr lang="ro-RO" sz="2000" dirty="0">
                <a:solidFill>
                  <a:schemeClr val="accent1"/>
                </a:solidFill>
                <a:latin typeface="Poppins"/>
                <a:ea typeface="Poppins"/>
                <a:cs typeface="Poppins"/>
                <a:sym typeface="Poppins"/>
              </a:rPr>
            </a:br>
            <a:r>
              <a:rPr lang="ro-RO" sz="2000" dirty="0">
                <a:solidFill>
                  <a:schemeClr val="accent1"/>
                </a:solidFill>
                <a:latin typeface="Poppins"/>
                <a:ea typeface="Poppins"/>
                <a:cs typeface="Poppins"/>
                <a:sym typeface="Poppins"/>
              </a:rPr>
              <a:t>RAPORT DE ACTIVITATE  2024</a:t>
            </a:r>
            <a:br>
              <a:rPr lang="ro-RO" sz="2000" dirty="0">
                <a:solidFill>
                  <a:schemeClr val="accent1"/>
                </a:solidFill>
                <a:latin typeface="Poppins"/>
                <a:ea typeface="Poppins"/>
                <a:cs typeface="Poppins"/>
                <a:sym typeface="Poppins"/>
              </a:rPr>
            </a:br>
            <a:r>
              <a:rPr lang="ro-RO" sz="2000" dirty="0">
                <a:solidFill>
                  <a:schemeClr val="accent1"/>
                </a:solidFill>
                <a:latin typeface="Poppins"/>
                <a:ea typeface="Poppins"/>
                <a:cs typeface="Poppins"/>
                <a:sym typeface="Poppins"/>
              </a:rPr>
              <a:t>Ianuarie - Decembrie</a:t>
            </a:r>
            <a:endParaRPr sz="2000" dirty="0">
              <a:solidFill>
                <a:schemeClr val="accent1"/>
              </a:solidFill>
              <a:latin typeface="Poppins"/>
              <a:ea typeface="Poppins"/>
              <a:cs typeface="Poppins"/>
              <a:sym typeface="Poppins"/>
            </a:endParaRPr>
          </a:p>
        </p:txBody>
      </p:sp>
      <p:sp>
        <p:nvSpPr>
          <p:cNvPr id="231" name="Google Shape;231;p27"/>
          <p:cNvSpPr txBox="1">
            <a:spLocks noGrp="1"/>
          </p:cNvSpPr>
          <p:nvPr>
            <p:ph type="subTitle" idx="1"/>
          </p:nvPr>
        </p:nvSpPr>
        <p:spPr>
          <a:xfrm>
            <a:off x="4572000" y="819600"/>
            <a:ext cx="4714240" cy="40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dirty="0">
                <a:latin typeface="Poppins Medium" panose="00000600000000000000" pitchFamily="2" charset="0"/>
                <a:cs typeface="Poppins Medium" panose="00000600000000000000" pitchFamily="2" charset="0"/>
              </a:rPr>
              <a:t>DIRECȚIA  DE ASISTENȚĂ SOCIALĂ</a:t>
            </a:r>
            <a:endParaRPr sz="2000" dirty="0">
              <a:latin typeface="Poppins Medium" panose="00000600000000000000" pitchFamily="2" charset="0"/>
              <a:cs typeface="Poppins Medium" panose="00000600000000000000" pitchFamily="2" charset="0"/>
            </a:endParaRPr>
          </a:p>
        </p:txBody>
      </p:sp>
      <p:pic>
        <p:nvPicPr>
          <p:cNvPr id="232" name="Google Shape;232;p27" descr="Silver metal newtons cradle"/>
          <p:cNvPicPr preferRelativeResize="0">
            <a:picLocks noGrp="1"/>
          </p:cNvPicPr>
          <p:nvPr>
            <p:ph type="pic" idx="2"/>
          </p:nvPr>
        </p:nvPicPr>
        <p:blipFill>
          <a:blip r:embed="rId3"/>
          <a:srcRect l="14648" r="14648"/>
          <a:stretch/>
        </p:blipFill>
        <p:spPr>
          <a:xfrm>
            <a:off x="715108" y="819600"/>
            <a:ext cx="3504300" cy="3504300"/>
          </a:xfrm>
          <a:prstGeom prst="ellipse">
            <a:avLst/>
          </a:prstGeom>
        </p:spPr>
      </p:pic>
      <p:pic>
        <p:nvPicPr>
          <p:cNvPr id="3" name="Imagine 2">
            <a:extLst>
              <a:ext uri="{FF2B5EF4-FFF2-40B4-BE49-F238E27FC236}">
                <a16:creationId xmlns:a16="http://schemas.microsoft.com/office/drawing/2014/main" id="{6FA583E4-BF63-47BC-94C7-78215089BE43}"/>
              </a:ext>
            </a:extLst>
          </p:cNvPr>
          <p:cNvPicPr>
            <a:picLocks noChangeAspect="1"/>
          </p:cNvPicPr>
          <p:nvPr/>
        </p:nvPicPr>
        <p:blipFill>
          <a:blip r:embed="rId4"/>
          <a:stretch>
            <a:fillRect/>
          </a:stretch>
        </p:blipFill>
        <p:spPr>
          <a:xfrm>
            <a:off x="3627783" y="122381"/>
            <a:ext cx="1413063" cy="123179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wheel(1)">
                                      <p:cBhvr>
                                        <p:cTn id="7" dur="2000"/>
                                        <p:tgtEl>
                                          <p:spTgt spid="23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31">
                                            <p:txEl>
                                              <p:pRg st="0" end="0"/>
                                            </p:txEl>
                                          </p:spTgt>
                                        </p:tgtEl>
                                        <p:attrNameLst>
                                          <p:attrName>style.visibility</p:attrName>
                                        </p:attrNameLst>
                                      </p:cBhvr>
                                      <p:to>
                                        <p:strVal val="visible"/>
                                      </p:to>
                                    </p:set>
                                    <p:animEffect transition="in" filter="fade">
                                      <p:cBhvr>
                                        <p:cTn id="12" dur="1000"/>
                                        <p:tgtEl>
                                          <p:spTgt spid="231">
                                            <p:txEl>
                                              <p:pRg st="0" end="0"/>
                                            </p:txEl>
                                          </p:spTgt>
                                        </p:tgtEl>
                                      </p:cBhvr>
                                    </p:animEffect>
                                    <p:anim calcmode="lin" valueType="num">
                                      <p:cBhvr>
                                        <p:cTn id="13" dur="1000" fill="hold"/>
                                        <p:tgtEl>
                                          <p:spTgt spid="23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30"/>
                                        </p:tgtEl>
                                        <p:attrNameLst>
                                          <p:attrName>style.visibility</p:attrName>
                                        </p:attrNameLst>
                                      </p:cBhvr>
                                      <p:to>
                                        <p:strVal val="visible"/>
                                      </p:to>
                                    </p:set>
                                    <p:animEffect transition="in" filter="fade">
                                      <p:cBhvr>
                                        <p:cTn id="26" dur="1000"/>
                                        <p:tgtEl>
                                          <p:spTgt spid="230"/>
                                        </p:tgtEl>
                                      </p:cBhvr>
                                    </p:animEffect>
                                    <p:anim calcmode="lin" valueType="num">
                                      <p:cBhvr>
                                        <p:cTn id="27" dur="1000" fill="hold"/>
                                        <p:tgtEl>
                                          <p:spTgt spid="230"/>
                                        </p:tgtEl>
                                        <p:attrNameLst>
                                          <p:attrName>ppt_x</p:attrName>
                                        </p:attrNameLst>
                                      </p:cBhvr>
                                      <p:tavLst>
                                        <p:tav tm="0">
                                          <p:val>
                                            <p:strVal val="#ppt_x"/>
                                          </p:val>
                                        </p:tav>
                                        <p:tav tm="100000">
                                          <p:val>
                                            <p:strVal val="#ppt_x"/>
                                          </p:val>
                                        </p:tav>
                                      </p:tavLst>
                                    </p:anim>
                                    <p:anim calcmode="lin" valueType="num">
                                      <p:cBhvr>
                                        <p:cTn id="28" dur="1000" fill="hold"/>
                                        <p:tgtEl>
                                          <p:spTgt spid="2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8"/>
          <p:cNvSpPr txBox="1">
            <a:spLocks noGrp="1"/>
          </p:cNvSpPr>
          <p:nvPr>
            <p:ph type="title"/>
          </p:nvPr>
        </p:nvSpPr>
        <p:spPr>
          <a:xfrm>
            <a:off x="720000" y="122978"/>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dirty="0"/>
              <a:t>DIRECŢIA DE ASISTENŢĂ SOCIALĂ FUNCŢIONEAZĂ SUB  AUTORITATEA CONSILIULUI LOCAL AL MUNICIPIULUI DOROHOI</a:t>
            </a:r>
            <a:endParaRPr sz="2000" dirty="0"/>
          </a:p>
        </p:txBody>
      </p:sp>
      <p:graphicFrame>
        <p:nvGraphicFramePr>
          <p:cNvPr id="2" name="Nomogramă 1">
            <a:extLst>
              <a:ext uri="{FF2B5EF4-FFF2-40B4-BE49-F238E27FC236}">
                <a16:creationId xmlns:a16="http://schemas.microsoft.com/office/drawing/2014/main" id="{AC8836D6-812C-4210-8096-F3884157F0CF}"/>
              </a:ext>
            </a:extLst>
          </p:cNvPr>
          <p:cNvGraphicFramePr/>
          <p:nvPr>
            <p:extLst>
              <p:ext uri="{D42A27DB-BD31-4B8C-83A1-F6EECF244321}">
                <p14:modId xmlns:p14="http://schemas.microsoft.com/office/powerpoint/2010/main" val="2257835487"/>
              </p:ext>
            </p:extLst>
          </p:nvPr>
        </p:nvGraphicFramePr>
        <p:xfrm>
          <a:off x="970844" y="1567039"/>
          <a:ext cx="7574845" cy="2880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1"/>
                                        </p:tgtEl>
                                        <p:attrNameLst>
                                          <p:attrName>style.visibility</p:attrName>
                                        </p:attrNameLst>
                                      </p:cBhvr>
                                      <p:to>
                                        <p:strVal val="visible"/>
                                      </p:to>
                                    </p:set>
                                    <p:animEffect transition="in" filter="fade">
                                      <p:cBhvr>
                                        <p:cTn id="7" dur="1000"/>
                                        <p:tgtEl>
                                          <p:spTgt spid="241"/>
                                        </p:tgtEl>
                                      </p:cBhvr>
                                    </p:animEffect>
                                    <p:anim calcmode="lin" valueType="num">
                                      <p:cBhvr>
                                        <p:cTn id="8" dur="1000" fill="hold"/>
                                        <p:tgtEl>
                                          <p:spTgt spid="241"/>
                                        </p:tgtEl>
                                        <p:attrNameLst>
                                          <p:attrName>ppt_x</p:attrName>
                                        </p:attrNameLst>
                                      </p:cBhvr>
                                      <p:tavLst>
                                        <p:tav tm="0">
                                          <p:val>
                                            <p:strVal val="#ppt_x"/>
                                          </p:val>
                                        </p:tav>
                                        <p:tav tm="100000">
                                          <p:val>
                                            <p:strVal val="#ppt_x"/>
                                          </p:val>
                                        </p:tav>
                                      </p:tavLst>
                                    </p:anim>
                                    <p:anim calcmode="lin" valueType="num">
                                      <p:cBhvr>
                                        <p:cTn id="9" dur="1000" fill="hold"/>
                                        <p:tgtEl>
                                          <p:spTgt spid="2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p:bldGraphic spid="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aphicFrame>
        <p:nvGraphicFramePr>
          <p:cNvPr id="41" name="Nomogramă 40">
            <a:extLst>
              <a:ext uri="{FF2B5EF4-FFF2-40B4-BE49-F238E27FC236}">
                <a16:creationId xmlns:a16="http://schemas.microsoft.com/office/drawing/2014/main" id="{4C147A62-90FD-4294-ADC0-B4905D701BF3}"/>
              </a:ext>
            </a:extLst>
          </p:cNvPr>
          <p:cNvGraphicFramePr/>
          <p:nvPr>
            <p:extLst>
              <p:ext uri="{D42A27DB-BD31-4B8C-83A1-F6EECF244321}">
                <p14:modId xmlns:p14="http://schemas.microsoft.com/office/powerpoint/2010/main" val="889939659"/>
              </p:ext>
            </p:extLst>
          </p:nvPr>
        </p:nvGraphicFramePr>
        <p:xfrm>
          <a:off x="623454" y="498763"/>
          <a:ext cx="8104910" cy="3439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1"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grpSp>
        <p:nvGrpSpPr>
          <p:cNvPr id="267" name="Google Shape;267;p30"/>
          <p:cNvGrpSpPr/>
          <p:nvPr/>
        </p:nvGrpSpPr>
        <p:grpSpPr>
          <a:xfrm>
            <a:off x="4573002" y="-787625"/>
            <a:ext cx="8105623" cy="6524700"/>
            <a:chOff x="4573002" y="-787625"/>
            <a:chExt cx="8105623" cy="6524700"/>
          </a:xfrm>
        </p:grpSpPr>
        <p:sp>
          <p:nvSpPr>
            <p:cNvPr id="268" name="Google Shape;268;p30"/>
            <p:cNvSpPr/>
            <p:nvPr/>
          </p:nvSpPr>
          <p:spPr>
            <a:xfrm>
              <a:off x="6153925" y="-787625"/>
              <a:ext cx="6524700" cy="6524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69" name="Google Shape;269;p30"/>
            <p:cNvSpPr/>
            <p:nvPr/>
          </p:nvSpPr>
          <p:spPr>
            <a:xfrm>
              <a:off x="5951348" y="3379750"/>
              <a:ext cx="1450800" cy="14508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70" name="Google Shape;270;p30"/>
            <p:cNvSpPr/>
            <p:nvPr/>
          </p:nvSpPr>
          <p:spPr>
            <a:xfrm>
              <a:off x="4573002" y="535000"/>
              <a:ext cx="2420400" cy="24204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272" name="Google Shape;272;p30"/>
          <p:cNvSpPr txBox="1">
            <a:spLocks noGrp="1"/>
          </p:cNvSpPr>
          <p:nvPr>
            <p:ph type="body" idx="1"/>
          </p:nvPr>
        </p:nvSpPr>
        <p:spPr>
          <a:xfrm>
            <a:off x="1" y="67143"/>
            <a:ext cx="8639174" cy="1148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ro-RO" sz="2000" spc="320" dirty="0">
                <a:latin typeface="Poppins Medium" panose="00000600000000000000" pitchFamily="2" charset="0"/>
                <a:ea typeface="Cambria" panose="02040503050406030204" pitchFamily="18" charset="0"/>
                <a:cs typeface="Poppins Medium" panose="00000600000000000000" pitchFamily="2" charset="0"/>
              </a:rPr>
              <a:t>Numărul </a:t>
            </a:r>
            <a:r>
              <a:rPr lang="ro-RO" sz="2000" spc="195" dirty="0" err="1">
                <a:latin typeface="Poppins Medium" panose="00000600000000000000" pitchFamily="2" charset="0"/>
                <a:ea typeface="Cambria" panose="02040503050406030204" pitchFamily="18" charset="0"/>
                <a:cs typeface="Poppins Medium" panose="00000600000000000000" pitchFamily="2" charset="0"/>
              </a:rPr>
              <a:t>şi</a:t>
            </a:r>
            <a:r>
              <a:rPr lang="ro-RO" sz="2000" spc="195" dirty="0">
                <a:latin typeface="Poppins Medium" panose="00000600000000000000" pitchFamily="2" charset="0"/>
                <a:ea typeface="Cambria" panose="02040503050406030204" pitchFamily="18" charset="0"/>
                <a:cs typeface="Poppins Medium" panose="00000600000000000000" pitchFamily="2" charset="0"/>
              </a:rPr>
              <a:t> </a:t>
            </a:r>
            <a:r>
              <a:rPr lang="ro-RO" sz="2000" spc="260" dirty="0">
                <a:latin typeface="Poppins Medium" panose="00000600000000000000" pitchFamily="2" charset="0"/>
                <a:ea typeface="Cambria" panose="02040503050406030204" pitchFamily="18" charset="0"/>
                <a:cs typeface="Poppins Medium" panose="00000600000000000000" pitchFamily="2" charset="0"/>
              </a:rPr>
              <a:t>structura </a:t>
            </a:r>
            <a:r>
              <a:rPr lang="ro-RO" sz="2000" spc="300" dirty="0">
                <a:latin typeface="Poppins Medium" panose="00000600000000000000" pitchFamily="2" charset="0"/>
                <a:ea typeface="Cambria" panose="02040503050406030204" pitchFamily="18" charset="0"/>
                <a:cs typeface="Poppins Medium" panose="00000600000000000000" pitchFamily="2" charset="0"/>
              </a:rPr>
              <a:t>de </a:t>
            </a:r>
            <a:r>
              <a:rPr lang="ro-RO" sz="2000" spc="254" dirty="0">
                <a:latin typeface="Poppins Medium" panose="00000600000000000000" pitchFamily="2" charset="0"/>
                <a:ea typeface="Cambria" panose="02040503050406030204" pitchFamily="18" charset="0"/>
                <a:cs typeface="Poppins Medium" panose="00000600000000000000" pitchFamily="2" charset="0"/>
              </a:rPr>
              <a:t>personal </a:t>
            </a:r>
            <a:r>
              <a:rPr lang="ro-RO" sz="2000" spc="345" dirty="0">
                <a:latin typeface="Poppins Medium" panose="00000600000000000000" pitchFamily="2" charset="0"/>
                <a:ea typeface="Cambria" panose="02040503050406030204" pitchFamily="18" charset="0"/>
                <a:cs typeface="Poppins Medium" panose="00000600000000000000" pitchFamily="2" charset="0"/>
              </a:rPr>
              <a:t>a </a:t>
            </a:r>
            <a:r>
              <a:rPr lang="ro-RO" sz="2000" spc="220" dirty="0">
                <a:latin typeface="Poppins Medium" panose="00000600000000000000" pitchFamily="2" charset="0"/>
                <a:ea typeface="Cambria" panose="02040503050406030204" pitchFamily="18" charset="0"/>
                <a:cs typeface="Poppins Medium" panose="00000600000000000000" pitchFamily="2" charset="0"/>
              </a:rPr>
              <a:t>fost </a:t>
            </a:r>
            <a:r>
              <a:rPr lang="ro-RO" sz="2000" spc="275" dirty="0">
                <a:latin typeface="Poppins Medium" panose="00000600000000000000" pitchFamily="2" charset="0"/>
                <a:ea typeface="Cambria" panose="02040503050406030204" pitchFamily="18" charset="0"/>
                <a:cs typeface="Poppins Medium" panose="00000600000000000000" pitchFamily="2" charset="0"/>
              </a:rPr>
              <a:t>aprobată </a:t>
            </a:r>
            <a:r>
              <a:rPr lang="ro-RO" sz="2000" spc="215" dirty="0">
                <a:latin typeface="Poppins Medium" panose="00000600000000000000" pitchFamily="2" charset="0"/>
                <a:ea typeface="Cambria" panose="02040503050406030204" pitchFamily="18" charset="0"/>
                <a:cs typeface="Poppins Medium" panose="00000600000000000000" pitchFamily="2" charset="0"/>
              </a:rPr>
              <a:t>prin </a:t>
            </a:r>
            <a:r>
              <a:rPr lang="ro-RO" sz="2000" spc="265" dirty="0">
                <a:latin typeface="Poppins Medium" panose="00000600000000000000" pitchFamily="2" charset="0"/>
                <a:ea typeface="Cambria" panose="02040503050406030204" pitchFamily="18" charset="0"/>
                <a:cs typeface="Poppins Medium" panose="00000600000000000000" pitchFamily="2" charset="0"/>
              </a:rPr>
              <a:t>hotărâre </a:t>
            </a:r>
            <a:r>
              <a:rPr lang="ro-RO" sz="2000" spc="345" dirty="0">
                <a:latin typeface="Poppins Medium" panose="00000600000000000000" pitchFamily="2" charset="0"/>
                <a:ea typeface="Cambria" panose="02040503050406030204" pitchFamily="18" charset="0"/>
                <a:cs typeface="Poppins Medium" panose="00000600000000000000" pitchFamily="2" charset="0"/>
              </a:rPr>
              <a:t>a </a:t>
            </a:r>
            <a:r>
              <a:rPr lang="ro-RO" sz="2000" spc="240" dirty="0">
                <a:latin typeface="Poppins Medium" panose="00000600000000000000" pitchFamily="2" charset="0"/>
                <a:ea typeface="Cambria" panose="02040503050406030204" pitchFamily="18" charset="0"/>
                <a:cs typeface="Poppins Medium" panose="00000600000000000000" pitchFamily="2" charset="0"/>
              </a:rPr>
              <a:t>Consiliului </a:t>
            </a:r>
            <a:r>
              <a:rPr lang="ro-RO" sz="2000" spc="295" dirty="0">
                <a:latin typeface="Poppins Medium" panose="00000600000000000000" pitchFamily="2" charset="0"/>
                <a:ea typeface="Cambria" panose="02040503050406030204" pitchFamily="18" charset="0"/>
                <a:cs typeface="Poppins Medium" panose="00000600000000000000" pitchFamily="2" charset="0"/>
              </a:rPr>
              <a:t>Local </a:t>
            </a:r>
            <a:r>
              <a:rPr lang="ro-RO" sz="2000" spc="245" dirty="0">
                <a:latin typeface="Poppins Medium" panose="00000600000000000000" pitchFamily="2" charset="0"/>
                <a:ea typeface="Cambria" panose="02040503050406030204" pitchFamily="18" charset="0"/>
                <a:cs typeface="Poppins Medium" panose="00000600000000000000" pitchFamily="2" charset="0"/>
              </a:rPr>
              <a:t>al </a:t>
            </a:r>
            <a:r>
              <a:rPr lang="ro-RO" sz="2000" spc="250" dirty="0">
                <a:latin typeface="Poppins Medium" panose="00000600000000000000" pitchFamily="2" charset="0"/>
                <a:ea typeface="Cambria" panose="02040503050406030204" pitchFamily="18" charset="0"/>
                <a:cs typeface="Poppins Medium" panose="00000600000000000000" pitchFamily="2" charset="0"/>
              </a:rPr>
              <a:t> </a:t>
            </a:r>
            <a:r>
              <a:rPr lang="ro-RO" sz="2000" spc="229" dirty="0">
                <a:latin typeface="Poppins Medium" panose="00000600000000000000" pitchFamily="2" charset="0"/>
                <a:ea typeface="Cambria" panose="02040503050406030204" pitchFamily="18" charset="0"/>
                <a:cs typeface="Poppins Medium" panose="00000600000000000000" pitchFamily="2" charset="0"/>
              </a:rPr>
              <a:t>municipiului </a:t>
            </a:r>
            <a:r>
              <a:rPr lang="ro-RO" sz="2000" spc="254" dirty="0">
                <a:latin typeface="Poppins Medium" panose="00000600000000000000" pitchFamily="2" charset="0"/>
                <a:ea typeface="Cambria" panose="02040503050406030204" pitchFamily="18" charset="0"/>
                <a:cs typeface="Poppins Medium" panose="00000600000000000000" pitchFamily="2" charset="0"/>
              </a:rPr>
              <a:t>Dorohoi, la </a:t>
            </a:r>
            <a:r>
              <a:rPr lang="ro-RO" sz="2000" spc="270" dirty="0">
                <a:latin typeface="Poppins Medium" panose="00000600000000000000" pitchFamily="2" charset="0"/>
                <a:ea typeface="Cambria" panose="02040503050406030204" pitchFamily="18" charset="0"/>
                <a:cs typeface="Poppins Medium" panose="00000600000000000000" pitchFamily="2" charset="0"/>
              </a:rPr>
              <a:t>propunerea </a:t>
            </a:r>
            <a:r>
              <a:rPr lang="ro-RO" sz="2000" spc="254" dirty="0">
                <a:latin typeface="Poppins Medium" panose="00000600000000000000" pitchFamily="2" charset="0"/>
                <a:ea typeface="Cambria" panose="02040503050406030204" pitchFamily="18" charset="0"/>
                <a:cs typeface="Poppins Medium" panose="00000600000000000000" pitchFamily="2" charset="0"/>
              </a:rPr>
              <a:t>conducerii </a:t>
            </a:r>
            <a:r>
              <a:rPr lang="ro-RO" sz="2000" spc="250" dirty="0">
                <a:latin typeface="Poppins Medium" panose="00000600000000000000" pitchFamily="2" charset="0"/>
                <a:ea typeface="Cambria" panose="02040503050406030204" pitchFamily="18" charset="0"/>
                <a:cs typeface="Poppins Medium" panose="00000600000000000000" pitchFamily="2" charset="0"/>
              </a:rPr>
              <a:t>Direcției </a:t>
            </a:r>
            <a:r>
              <a:rPr lang="ro-RO" sz="2000" spc="300" dirty="0">
                <a:latin typeface="Poppins Medium" panose="00000600000000000000" pitchFamily="2" charset="0"/>
                <a:ea typeface="Cambria" panose="02040503050406030204" pitchFamily="18" charset="0"/>
                <a:cs typeface="Poppins Medium" panose="00000600000000000000" pitchFamily="2" charset="0"/>
              </a:rPr>
              <a:t>de </a:t>
            </a:r>
            <a:r>
              <a:rPr lang="ro-RO" sz="2000" spc="254" dirty="0">
                <a:latin typeface="Poppins Medium" panose="00000600000000000000" pitchFamily="2" charset="0"/>
                <a:ea typeface="Cambria" panose="02040503050406030204" pitchFamily="18" charset="0"/>
                <a:cs typeface="Poppins Medium" panose="00000600000000000000" pitchFamily="2" charset="0"/>
              </a:rPr>
              <a:t>Asistență </a:t>
            </a:r>
            <a:r>
              <a:rPr lang="ro-RO" sz="2000" spc="305" dirty="0">
                <a:latin typeface="Poppins Medium" panose="00000600000000000000" pitchFamily="2" charset="0"/>
                <a:ea typeface="Cambria" panose="02040503050406030204" pitchFamily="18" charset="0"/>
                <a:cs typeface="Poppins Medium" panose="00000600000000000000" pitchFamily="2" charset="0"/>
              </a:rPr>
              <a:t>Socială </a:t>
            </a:r>
            <a:r>
              <a:rPr lang="ro-RO" sz="2000" spc="195" dirty="0">
                <a:latin typeface="Poppins Medium" panose="00000600000000000000" pitchFamily="2" charset="0"/>
                <a:ea typeface="Cambria" panose="02040503050406030204" pitchFamily="18" charset="0"/>
                <a:cs typeface="Poppins Medium" panose="00000600000000000000" pitchFamily="2" charset="0"/>
              </a:rPr>
              <a:t>și</a:t>
            </a:r>
            <a:r>
              <a:rPr lang="ro-RO" sz="2000" spc="200" dirty="0">
                <a:latin typeface="Poppins Medium" panose="00000600000000000000" pitchFamily="2" charset="0"/>
                <a:ea typeface="Cambria" panose="02040503050406030204" pitchFamily="18" charset="0"/>
                <a:cs typeface="Poppins Medium" panose="00000600000000000000" pitchFamily="2" charset="0"/>
              </a:rPr>
              <a:t> </a:t>
            </a:r>
            <a:r>
              <a:rPr lang="ro-RO" sz="2000" spc="345" dirty="0">
                <a:latin typeface="Poppins Medium" panose="00000600000000000000" pitchFamily="2" charset="0"/>
                <a:ea typeface="Cambria" panose="02040503050406030204" pitchFamily="18" charset="0"/>
                <a:cs typeface="Poppins Medium" panose="00000600000000000000" pitchFamily="2" charset="0"/>
              </a:rPr>
              <a:t>a </a:t>
            </a:r>
            <a:r>
              <a:rPr lang="ro-RO" sz="2000" spc="350" dirty="0">
                <a:latin typeface="Poppins Medium" panose="00000600000000000000" pitchFamily="2" charset="0"/>
                <a:ea typeface="Cambria" panose="02040503050406030204" pitchFamily="18" charset="0"/>
                <a:cs typeface="Poppins Medium" panose="00000600000000000000" pitchFamily="2" charset="0"/>
              </a:rPr>
              <a:t> </a:t>
            </a:r>
            <a:r>
              <a:rPr lang="ro-RO" sz="2000" spc="240" dirty="0">
                <a:latin typeface="Poppins Medium" panose="00000600000000000000" pitchFamily="2" charset="0"/>
                <a:ea typeface="Cambria" panose="02040503050406030204" pitchFamily="18" charset="0"/>
                <a:cs typeface="Poppins Medium" panose="00000600000000000000" pitchFamily="2" charset="0"/>
              </a:rPr>
              <a:t>Primarului</a:t>
            </a:r>
            <a:r>
              <a:rPr lang="ro-RO" sz="2000" spc="305" dirty="0">
                <a:latin typeface="Poppins Medium" panose="00000600000000000000" pitchFamily="2" charset="0"/>
                <a:ea typeface="Cambria" panose="02040503050406030204" pitchFamily="18" charset="0"/>
                <a:cs typeface="Poppins Medium" panose="00000600000000000000" pitchFamily="2" charset="0"/>
              </a:rPr>
              <a:t> </a:t>
            </a:r>
            <a:r>
              <a:rPr lang="ro-RO" sz="2000" spc="275" dirty="0">
                <a:latin typeface="Poppins Medium" panose="00000600000000000000" pitchFamily="2" charset="0"/>
                <a:ea typeface="Cambria" panose="02040503050406030204" pitchFamily="18" charset="0"/>
                <a:cs typeface="Poppins Medium" panose="00000600000000000000" pitchFamily="2" charset="0"/>
              </a:rPr>
              <a:t>nr.</a:t>
            </a:r>
            <a:r>
              <a:rPr lang="ro-RO" sz="2000" spc="310" dirty="0">
                <a:latin typeface="Poppins Medium" panose="00000600000000000000" pitchFamily="2" charset="0"/>
                <a:ea typeface="Cambria" panose="02040503050406030204" pitchFamily="18" charset="0"/>
                <a:cs typeface="Poppins Medium" panose="00000600000000000000" pitchFamily="2" charset="0"/>
              </a:rPr>
              <a:t> </a:t>
            </a:r>
            <a:r>
              <a:rPr lang="ro-RO" sz="2000" spc="254" dirty="0">
                <a:latin typeface="Poppins Medium" panose="00000600000000000000" pitchFamily="2" charset="0"/>
                <a:ea typeface="Cambria" panose="02040503050406030204" pitchFamily="18" charset="0"/>
                <a:cs typeface="Poppins Medium" panose="00000600000000000000" pitchFamily="2" charset="0"/>
              </a:rPr>
              <a:t>89/25.04.2024</a:t>
            </a:r>
            <a:endParaRPr sz="2000" dirty="0">
              <a:latin typeface="Poppins Medium" panose="00000600000000000000" pitchFamily="2" charset="0"/>
              <a:ea typeface="Cambria" panose="02040503050406030204" pitchFamily="18" charset="0"/>
              <a:cs typeface="Poppins Medium" panose="00000600000000000000" pitchFamily="2" charset="0"/>
            </a:endParaRPr>
          </a:p>
        </p:txBody>
      </p:sp>
      <p:pic>
        <p:nvPicPr>
          <p:cNvPr id="7" name="Imagine 6">
            <a:extLst>
              <a:ext uri="{FF2B5EF4-FFF2-40B4-BE49-F238E27FC236}">
                <a16:creationId xmlns:a16="http://schemas.microsoft.com/office/drawing/2014/main" id="{87D93328-A8D1-4669-A91B-3AADD0A4FD6B}"/>
              </a:ext>
            </a:extLst>
          </p:cNvPr>
          <p:cNvPicPr>
            <a:picLocks noChangeAspect="1"/>
          </p:cNvPicPr>
          <p:nvPr/>
        </p:nvPicPr>
        <p:blipFill>
          <a:blip r:embed="rId3"/>
          <a:srcRect/>
          <a:stretch/>
        </p:blipFill>
        <p:spPr>
          <a:xfrm>
            <a:off x="1680667" y="1382266"/>
            <a:ext cx="5277841" cy="372686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grpSp>
        <p:nvGrpSpPr>
          <p:cNvPr id="281" name="Google Shape;281;p31"/>
          <p:cNvGrpSpPr/>
          <p:nvPr/>
        </p:nvGrpSpPr>
        <p:grpSpPr>
          <a:xfrm>
            <a:off x="341475" y="407386"/>
            <a:ext cx="4247300" cy="4343877"/>
            <a:chOff x="341475" y="407386"/>
            <a:chExt cx="4247300" cy="4343877"/>
          </a:xfrm>
        </p:grpSpPr>
        <p:sp>
          <p:nvSpPr>
            <p:cNvPr id="282" name="Google Shape;282;p31"/>
            <p:cNvSpPr/>
            <p:nvPr/>
          </p:nvSpPr>
          <p:spPr>
            <a:xfrm rot="5400000">
              <a:off x="2871575" y="3034063"/>
              <a:ext cx="1717200" cy="1717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83" name="Google Shape;283;p31"/>
            <p:cNvSpPr/>
            <p:nvPr/>
          </p:nvSpPr>
          <p:spPr>
            <a:xfrm rot="5400000">
              <a:off x="341475" y="407386"/>
              <a:ext cx="3019200" cy="30192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284" name="Google Shape;284;p31"/>
          <p:cNvSpPr txBox="1">
            <a:spLocks noGrp="1"/>
          </p:cNvSpPr>
          <p:nvPr>
            <p:ph type="title"/>
          </p:nvPr>
        </p:nvSpPr>
        <p:spPr>
          <a:xfrm>
            <a:off x="2417524" y="-98865"/>
            <a:ext cx="6726476" cy="101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kumimoji="0" lang="ro-RO" sz="2000" b="0" i="0" u="none" strike="noStrike" kern="1200" cap="none" spc="28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Direcția </a:t>
            </a:r>
            <a:r>
              <a:rPr kumimoji="0" lang="ro-RO" sz="2000" b="0" i="0" u="none" strike="noStrike" kern="1200" cap="none" spc="31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de </a:t>
            </a:r>
            <a:r>
              <a:rPr kumimoji="0" lang="ro-RO" sz="2000" b="0" i="0" u="none" strike="noStrike" kern="1200" cap="none" spc="265"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Asistență </a:t>
            </a:r>
            <a:r>
              <a:rPr kumimoji="0" lang="ro-RO" sz="2000" b="0" i="0" u="none" strike="noStrike" kern="1200" cap="none" spc="6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S</a:t>
            </a:r>
            <a:r>
              <a:rPr kumimoji="0" lang="ro-RO" sz="2000" b="0" i="0" u="none" strike="noStrike" kern="1200" cap="none" spc="27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ocială </a:t>
            </a:r>
            <a:r>
              <a:rPr kumimoji="0" lang="ro-RO" sz="2000" b="0" i="0" u="none" strike="noStrike" kern="1200" cap="none" spc="30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are </a:t>
            </a:r>
            <a:r>
              <a:rPr kumimoji="0" lang="ro-RO" sz="2000" b="0" i="0" u="none" strike="noStrike" kern="1200" cap="none" spc="275"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prevăzute un număr de 179</a:t>
            </a:r>
            <a:r>
              <a:rPr kumimoji="0" lang="ro-RO" sz="2000" b="0" i="0" u="none" strike="noStrike" kern="1200" cap="none" spc="27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31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de </a:t>
            </a:r>
            <a:r>
              <a:rPr kumimoji="0" lang="ro-RO" sz="2000" b="0" i="0" u="none" strike="noStrike" kern="1200" cap="none" spc="25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posturi, </a:t>
            </a:r>
            <a:r>
              <a:rPr kumimoji="0" lang="ro-RO" sz="2000" b="0" i="0" u="none" strike="noStrike" kern="1200" cap="none" spc="28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conform </a:t>
            </a:r>
            <a:r>
              <a:rPr kumimoji="0" lang="ro-RO" sz="2000" b="0" i="0" u="none" strike="noStrike" kern="1200" cap="none" spc="275"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organigramei </a:t>
            </a:r>
            <a:r>
              <a:rPr kumimoji="0" lang="ro-RO" sz="2000" b="0" i="0" u="none" strike="noStrike" kern="1200" cap="none" spc="204"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și</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24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statului</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31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de</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254"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funcții,</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30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după</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355"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cum</a:t>
            </a:r>
            <a:r>
              <a:rPr kumimoji="0" lang="ro-RO" sz="2000" b="0" i="0" u="none" strike="noStrike" kern="1200" cap="none" spc="32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 </a:t>
            </a:r>
            <a:r>
              <a:rPr kumimoji="0" lang="ro-RO" sz="2000" b="0" i="0" u="none" strike="noStrike" kern="1200" cap="none" spc="300" normalizeH="0" baseline="0" noProof="0" dirty="0">
                <a:ln>
                  <a:noFill/>
                </a:ln>
                <a:solidFill>
                  <a:prstClr val="white"/>
                </a:solidFill>
                <a:effectLst/>
                <a:uLnTx/>
                <a:uFillTx/>
                <a:latin typeface="Poppins Medium" panose="00000600000000000000" pitchFamily="2" charset="0"/>
                <a:ea typeface="Cambria" panose="02040503050406030204" pitchFamily="18" charset="0"/>
                <a:cs typeface="Poppins Medium" panose="00000600000000000000" pitchFamily="2" charset="0"/>
              </a:rPr>
              <a:t>urmează:</a:t>
            </a:r>
            <a:endParaRPr sz="2000" dirty="0">
              <a:latin typeface="Poppins Medium" panose="00000600000000000000" pitchFamily="2" charset="0"/>
              <a:ea typeface="Cambria" panose="02040503050406030204" pitchFamily="18" charset="0"/>
              <a:cs typeface="Poppins Medium" panose="00000600000000000000" pitchFamily="2" charset="0"/>
            </a:endParaRPr>
          </a:p>
        </p:txBody>
      </p:sp>
      <p:pic>
        <p:nvPicPr>
          <p:cNvPr id="286" name="Google Shape;286;p31" descr="Businessman looking at tablet"/>
          <p:cNvPicPr preferRelativeResize="0">
            <a:picLocks noGrp="1"/>
          </p:cNvPicPr>
          <p:nvPr>
            <p:ph type="pic" idx="3"/>
          </p:nvPr>
        </p:nvPicPr>
        <p:blipFill>
          <a:blip r:embed="rId3"/>
          <a:srcRect l="16675" r="16675"/>
          <a:stretch/>
        </p:blipFill>
        <p:spPr>
          <a:xfrm>
            <a:off x="257795" y="741628"/>
            <a:ext cx="3504300" cy="3504300"/>
          </a:xfrm>
          <a:prstGeom prst="ellipse">
            <a:avLst/>
          </a:prstGeom>
        </p:spPr>
      </p:pic>
      <p:graphicFrame>
        <p:nvGraphicFramePr>
          <p:cNvPr id="11" name="Nomogramă 10">
            <a:extLst>
              <a:ext uri="{FF2B5EF4-FFF2-40B4-BE49-F238E27FC236}">
                <a16:creationId xmlns:a16="http://schemas.microsoft.com/office/drawing/2014/main" id="{34FCAAA0-7F54-4B75-8658-A5D192421112}"/>
              </a:ext>
            </a:extLst>
          </p:cNvPr>
          <p:cNvGraphicFramePr/>
          <p:nvPr>
            <p:extLst>
              <p:ext uri="{D42A27DB-BD31-4B8C-83A1-F6EECF244321}">
                <p14:modId xmlns:p14="http://schemas.microsoft.com/office/powerpoint/2010/main" val="1383959911"/>
              </p:ext>
            </p:extLst>
          </p:nvPr>
        </p:nvGraphicFramePr>
        <p:xfrm>
          <a:off x="3513601" y="1182402"/>
          <a:ext cx="7377907" cy="3703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286"/>
                                        </p:tgtEl>
                                        <p:attrNameLst>
                                          <p:attrName>style.visibility</p:attrName>
                                        </p:attrNameLst>
                                      </p:cBhvr>
                                      <p:to>
                                        <p:strVal val="visible"/>
                                      </p:to>
                                    </p:set>
                                    <p:animEffect transition="in" filter="fade">
                                      <p:cBhvr>
                                        <p:cTn id="14" dur="1000"/>
                                        <p:tgtEl>
                                          <p:spTgt spid="286"/>
                                        </p:tgtEl>
                                      </p:cBhvr>
                                    </p:animEffect>
                                    <p:anim calcmode="lin" valueType="num">
                                      <p:cBhvr>
                                        <p:cTn id="15" dur="1000" fill="hold"/>
                                        <p:tgtEl>
                                          <p:spTgt spid="286"/>
                                        </p:tgtEl>
                                        <p:attrNameLst>
                                          <p:attrName>ppt_x</p:attrName>
                                        </p:attrNameLst>
                                      </p:cBhvr>
                                      <p:tavLst>
                                        <p:tav tm="0">
                                          <p:val>
                                            <p:strVal val="#ppt_x"/>
                                          </p:val>
                                        </p:tav>
                                        <p:tav tm="100000">
                                          <p:val>
                                            <p:strVal val="#ppt_x"/>
                                          </p:val>
                                        </p:tav>
                                      </p:tavLst>
                                    </p:anim>
                                    <p:anim calcmode="lin" valueType="num">
                                      <p:cBhvr>
                                        <p:cTn id="16" dur="1000" fill="hold"/>
                                        <p:tgtEl>
                                          <p:spTgt spid="2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2"/>
          <p:cNvSpPr txBox="1">
            <a:spLocks noGrp="1"/>
          </p:cNvSpPr>
          <p:nvPr>
            <p:ph type="title"/>
          </p:nvPr>
        </p:nvSpPr>
        <p:spPr>
          <a:xfrm>
            <a:off x="719797" y="-79647"/>
            <a:ext cx="77040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ro-RO" sz="2000" spc="290" dirty="0">
                <a:latin typeface="Poppins Medium" panose="00000600000000000000" pitchFamily="2" charset="0"/>
                <a:ea typeface="Cambria" panose="02040503050406030204" pitchFamily="18" charset="0"/>
                <a:cs typeface="Poppins Medium" panose="00000600000000000000" pitchFamily="2" charset="0"/>
              </a:rPr>
              <a:t>Activitatea</a:t>
            </a:r>
            <a:r>
              <a:rPr lang="ro-RO" sz="2000" spc="370" dirty="0">
                <a:latin typeface="Poppins Medium" panose="00000600000000000000" pitchFamily="2" charset="0"/>
                <a:ea typeface="Cambria" panose="02040503050406030204" pitchFamily="18" charset="0"/>
                <a:cs typeface="Poppins Medium" panose="00000600000000000000" pitchFamily="2" charset="0"/>
              </a:rPr>
              <a:t> </a:t>
            </a:r>
            <a:r>
              <a:rPr lang="ro-RO" sz="2000" spc="295" dirty="0" err="1">
                <a:latin typeface="Poppins Medium" panose="00000600000000000000" pitchFamily="2" charset="0"/>
                <a:ea typeface="Cambria" panose="02040503050406030204" pitchFamily="18" charset="0"/>
                <a:cs typeface="Poppins Medium" panose="00000600000000000000" pitchFamily="2" charset="0"/>
              </a:rPr>
              <a:t>Direcţiei</a:t>
            </a:r>
            <a:r>
              <a:rPr lang="ro-RO" sz="2000" spc="370" dirty="0">
                <a:latin typeface="Poppins Medium" panose="00000600000000000000" pitchFamily="2" charset="0"/>
                <a:ea typeface="Cambria" panose="02040503050406030204" pitchFamily="18" charset="0"/>
                <a:cs typeface="Poppins Medium" panose="00000600000000000000" pitchFamily="2" charset="0"/>
              </a:rPr>
              <a:t> </a:t>
            </a:r>
            <a:r>
              <a:rPr lang="ro-RO" sz="2000" spc="355" dirty="0">
                <a:latin typeface="Poppins Medium" panose="00000600000000000000" pitchFamily="2" charset="0"/>
                <a:ea typeface="Cambria" panose="02040503050406030204" pitchFamily="18" charset="0"/>
                <a:cs typeface="Poppins Medium" panose="00000600000000000000" pitchFamily="2" charset="0"/>
              </a:rPr>
              <a:t>de</a:t>
            </a:r>
            <a:r>
              <a:rPr lang="ro-RO" sz="2000" spc="375" dirty="0">
                <a:latin typeface="Poppins Medium" panose="00000600000000000000" pitchFamily="2" charset="0"/>
                <a:ea typeface="Cambria" panose="02040503050406030204" pitchFamily="18" charset="0"/>
                <a:cs typeface="Poppins Medium" panose="00000600000000000000" pitchFamily="2" charset="0"/>
              </a:rPr>
              <a:t> </a:t>
            </a:r>
            <a:r>
              <a:rPr lang="ro-RO" sz="2000" spc="300" dirty="0" err="1">
                <a:latin typeface="Poppins Medium" panose="00000600000000000000" pitchFamily="2" charset="0"/>
                <a:ea typeface="Cambria" panose="02040503050406030204" pitchFamily="18" charset="0"/>
                <a:cs typeface="Poppins Medium" panose="00000600000000000000" pitchFamily="2" charset="0"/>
              </a:rPr>
              <a:t>Asistenţă</a:t>
            </a:r>
            <a:r>
              <a:rPr lang="ro-RO" sz="2000" spc="370" dirty="0">
                <a:latin typeface="Poppins Medium" panose="00000600000000000000" pitchFamily="2" charset="0"/>
                <a:ea typeface="Cambria" panose="02040503050406030204" pitchFamily="18" charset="0"/>
                <a:cs typeface="Poppins Medium" panose="00000600000000000000" pitchFamily="2" charset="0"/>
              </a:rPr>
              <a:t> </a:t>
            </a:r>
            <a:r>
              <a:rPr lang="ro-RO" sz="2000" spc="360" dirty="0">
                <a:latin typeface="Poppins Medium" panose="00000600000000000000" pitchFamily="2" charset="0"/>
                <a:ea typeface="Cambria" panose="02040503050406030204" pitchFamily="18" charset="0"/>
                <a:cs typeface="Poppins Medium" panose="00000600000000000000" pitchFamily="2" charset="0"/>
              </a:rPr>
              <a:t>Socială</a:t>
            </a:r>
            <a:r>
              <a:rPr lang="ro-RO" sz="2000" spc="375" dirty="0">
                <a:latin typeface="Poppins Medium" panose="00000600000000000000" pitchFamily="2" charset="0"/>
                <a:ea typeface="Cambria" panose="02040503050406030204" pitchFamily="18" charset="0"/>
                <a:cs typeface="Poppins Medium" panose="00000600000000000000" pitchFamily="2" charset="0"/>
              </a:rPr>
              <a:t> </a:t>
            </a:r>
            <a:r>
              <a:rPr lang="ro-RO" sz="2000" spc="290" dirty="0">
                <a:latin typeface="Poppins Medium" panose="00000600000000000000" pitchFamily="2" charset="0"/>
                <a:ea typeface="Cambria" panose="02040503050406030204" pitchFamily="18" charset="0"/>
                <a:cs typeface="Poppins Medium" panose="00000600000000000000" pitchFamily="2" charset="0"/>
              </a:rPr>
              <a:t>Dorohoi</a:t>
            </a:r>
            <a:r>
              <a:rPr lang="ro-RO" sz="2000" spc="370" dirty="0">
                <a:latin typeface="Poppins Medium" panose="00000600000000000000" pitchFamily="2" charset="0"/>
                <a:ea typeface="Cambria" panose="02040503050406030204" pitchFamily="18" charset="0"/>
                <a:cs typeface="Poppins Medium" panose="00000600000000000000" pitchFamily="2" charset="0"/>
              </a:rPr>
              <a:t> </a:t>
            </a:r>
            <a:r>
              <a:rPr lang="ro-RO" sz="2000" spc="350" dirty="0">
                <a:latin typeface="Poppins Medium" panose="00000600000000000000" pitchFamily="2" charset="0"/>
                <a:ea typeface="Cambria" panose="02040503050406030204" pitchFamily="18" charset="0"/>
                <a:cs typeface="Poppins Medium" panose="00000600000000000000" pitchFamily="2" charset="0"/>
              </a:rPr>
              <a:t>se</a:t>
            </a:r>
            <a:r>
              <a:rPr lang="ro-RO" sz="2000" spc="375" dirty="0">
                <a:latin typeface="Poppins Medium" panose="00000600000000000000" pitchFamily="2" charset="0"/>
                <a:ea typeface="Cambria" panose="02040503050406030204" pitchFamily="18" charset="0"/>
                <a:cs typeface="Poppins Medium" panose="00000600000000000000" pitchFamily="2" charset="0"/>
              </a:rPr>
              <a:t> </a:t>
            </a:r>
            <a:r>
              <a:rPr lang="ro-RO" sz="2000" spc="325" dirty="0" err="1">
                <a:latin typeface="Poppins Medium" panose="00000600000000000000" pitchFamily="2" charset="0"/>
                <a:ea typeface="Cambria" panose="02040503050406030204" pitchFamily="18" charset="0"/>
                <a:cs typeface="Poppins Medium" panose="00000600000000000000" pitchFamily="2" charset="0"/>
              </a:rPr>
              <a:t>desfăşoară</a:t>
            </a:r>
            <a:r>
              <a:rPr lang="ro-RO" sz="2000" spc="325" dirty="0">
                <a:latin typeface="Poppins Medium" panose="00000600000000000000" pitchFamily="2" charset="0"/>
                <a:ea typeface="Cambria" panose="02040503050406030204" pitchFamily="18" charset="0"/>
                <a:cs typeface="Poppins Medium" panose="00000600000000000000" pitchFamily="2" charset="0"/>
              </a:rPr>
              <a:t> </a:t>
            </a:r>
            <a:r>
              <a:rPr lang="ro-RO" sz="2000" spc="-790" dirty="0">
                <a:latin typeface="Poppins Medium" panose="00000600000000000000" pitchFamily="2" charset="0"/>
                <a:ea typeface="Cambria" panose="02040503050406030204" pitchFamily="18" charset="0"/>
                <a:cs typeface="Poppins Medium" panose="00000600000000000000" pitchFamily="2" charset="0"/>
              </a:rPr>
              <a:t> </a:t>
            </a:r>
            <a:r>
              <a:rPr lang="ro-RO" sz="2000" spc="240" dirty="0">
                <a:latin typeface="Poppins Medium" panose="00000600000000000000" pitchFamily="2" charset="0"/>
                <a:ea typeface="Cambria" panose="02040503050406030204" pitchFamily="18" charset="0"/>
                <a:cs typeface="Poppins Medium" panose="00000600000000000000" pitchFamily="2" charset="0"/>
              </a:rPr>
              <a:t>în</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320" dirty="0">
                <a:latin typeface="Poppins Medium" panose="00000600000000000000" pitchFamily="2" charset="0"/>
                <a:ea typeface="Cambria" panose="02040503050406030204" pitchFamily="18" charset="0"/>
                <a:cs typeface="Poppins Medium" panose="00000600000000000000" pitchFamily="2" charset="0"/>
              </a:rPr>
              <a:t>cadrul</a:t>
            </a:r>
            <a:r>
              <a:rPr lang="ro-RO" sz="2000" spc="355" dirty="0">
                <a:latin typeface="Poppins Medium" panose="00000600000000000000" pitchFamily="2" charset="0"/>
                <a:ea typeface="Cambria" panose="02040503050406030204" pitchFamily="18" charset="0"/>
                <a:cs typeface="Poppins Medium" panose="00000600000000000000" pitchFamily="2" charset="0"/>
              </a:rPr>
              <a:t> </a:t>
            </a:r>
            <a:r>
              <a:rPr lang="ro-RO" sz="2000" spc="300" dirty="0">
                <a:latin typeface="Poppins Medium" panose="00000600000000000000" pitchFamily="2" charset="0"/>
                <a:ea typeface="Cambria" panose="02040503050406030204" pitchFamily="18" charset="0"/>
                <a:cs typeface="Poppins Medium" panose="00000600000000000000" pitchFamily="2" charset="0"/>
              </a:rPr>
              <a:t>celor</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310" dirty="0">
                <a:latin typeface="Poppins Medium" panose="00000600000000000000" pitchFamily="2" charset="0"/>
                <a:ea typeface="Cambria" panose="02040503050406030204" pitchFamily="18" charset="0"/>
                <a:cs typeface="Poppins Medium" panose="00000600000000000000" pitchFamily="2" charset="0"/>
              </a:rPr>
              <a:t>5</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260" dirty="0" err="1">
                <a:latin typeface="Poppins Medium" panose="00000600000000000000" pitchFamily="2" charset="0"/>
                <a:ea typeface="Cambria" panose="02040503050406030204" pitchFamily="18" charset="0"/>
                <a:cs typeface="Poppins Medium" panose="00000600000000000000" pitchFamily="2" charset="0"/>
              </a:rPr>
              <a:t>spaţii</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365" dirty="0">
                <a:latin typeface="Poppins Medium" panose="00000600000000000000" pitchFamily="2" charset="0"/>
                <a:ea typeface="Cambria" panose="02040503050406030204" pitchFamily="18" charset="0"/>
                <a:cs typeface="Poppins Medium" panose="00000600000000000000" pitchFamily="2" charset="0"/>
              </a:rPr>
              <a:t>care</a:t>
            </a:r>
            <a:r>
              <a:rPr lang="ro-RO" sz="2000" spc="360" dirty="0">
                <a:latin typeface="Poppins Medium" panose="00000600000000000000" pitchFamily="2" charset="0"/>
                <a:ea typeface="Cambria" panose="02040503050406030204" pitchFamily="18" charset="0"/>
                <a:cs typeface="Poppins Medium" panose="00000600000000000000" pitchFamily="2" charset="0"/>
              </a:rPr>
              <a:t> fac </a:t>
            </a:r>
            <a:r>
              <a:rPr lang="ro-RO" sz="2000" spc="315" dirty="0">
                <a:latin typeface="Poppins Medium" panose="00000600000000000000" pitchFamily="2" charset="0"/>
                <a:ea typeface="Cambria" panose="02040503050406030204" pitchFamily="18" charset="0"/>
                <a:cs typeface="Poppins Medium" panose="00000600000000000000" pitchFamily="2" charset="0"/>
              </a:rPr>
              <a:t>parte</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265" dirty="0">
                <a:latin typeface="Poppins Medium" panose="00000600000000000000" pitchFamily="2" charset="0"/>
                <a:ea typeface="Cambria" panose="02040503050406030204" pitchFamily="18" charset="0"/>
                <a:cs typeface="Poppins Medium" panose="00000600000000000000" pitchFamily="2" charset="0"/>
              </a:rPr>
              <a:t>din</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275" dirty="0">
                <a:latin typeface="Poppins Medium" panose="00000600000000000000" pitchFamily="2" charset="0"/>
                <a:ea typeface="Cambria" panose="02040503050406030204" pitchFamily="18" charset="0"/>
                <a:cs typeface="Poppins Medium" panose="00000600000000000000" pitchFamily="2" charset="0"/>
              </a:rPr>
              <a:t>patrimoniul</a:t>
            </a:r>
            <a:r>
              <a:rPr lang="ro-RO" sz="2000" spc="360" dirty="0">
                <a:latin typeface="Poppins Medium" panose="00000600000000000000" pitchFamily="2" charset="0"/>
                <a:ea typeface="Cambria" panose="02040503050406030204" pitchFamily="18" charset="0"/>
                <a:cs typeface="Poppins Medium" panose="00000600000000000000" pitchFamily="2" charset="0"/>
              </a:rPr>
              <a:t> </a:t>
            </a:r>
            <a:r>
              <a:rPr lang="ro-RO" sz="2000" spc="245" dirty="0" err="1">
                <a:latin typeface="Poppins Medium" panose="00000600000000000000" pitchFamily="2" charset="0"/>
                <a:ea typeface="Cambria" panose="02040503050406030204" pitchFamily="18" charset="0"/>
                <a:cs typeface="Poppins Medium" panose="00000600000000000000" pitchFamily="2" charset="0"/>
              </a:rPr>
              <a:t>instituţiei</a:t>
            </a:r>
            <a:r>
              <a:rPr lang="ro-RO" sz="2000" spc="245" dirty="0">
                <a:latin typeface="Poppins Medium" panose="00000600000000000000" pitchFamily="2" charset="0"/>
                <a:ea typeface="Cambria" panose="02040503050406030204" pitchFamily="18" charset="0"/>
                <a:cs typeface="Poppins Medium" panose="00000600000000000000" pitchFamily="2" charset="0"/>
              </a:rPr>
              <a:t>:</a:t>
            </a:r>
            <a:endParaRPr sz="2000" dirty="0">
              <a:latin typeface="Poppins Medium" panose="00000600000000000000" pitchFamily="2" charset="0"/>
              <a:ea typeface="Cambria" panose="02040503050406030204" pitchFamily="18" charset="0"/>
              <a:cs typeface="Poppins Medium" panose="00000600000000000000" pitchFamily="2" charset="0"/>
            </a:endParaRPr>
          </a:p>
        </p:txBody>
      </p:sp>
      <p:sp>
        <p:nvSpPr>
          <p:cNvPr id="3" name="Formă liberă: formă 2">
            <a:extLst>
              <a:ext uri="{FF2B5EF4-FFF2-40B4-BE49-F238E27FC236}">
                <a16:creationId xmlns:a16="http://schemas.microsoft.com/office/drawing/2014/main" id="{99A06889-873D-4B32-BE00-986F5F3C936E}"/>
              </a:ext>
            </a:extLst>
          </p:cNvPr>
          <p:cNvSpPr/>
          <p:nvPr/>
        </p:nvSpPr>
        <p:spPr>
          <a:xfrm>
            <a:off x="1277659" y="1207601"/>
            <a:ext cx="6909048" cy="487710"/>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1" rIns="113792" bIns="60961"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corp în str. Ștefan cel Mare nr. 43 - sediul juridic D.A.S. si Cantina de ajutor  social, Centrul de zi pentru copii și dizabilități, Centrul Comunitar integrat,  Unitatea de îngrijiri la domiciliu persoane vârstnice</a:t>
            </a:r>
          </a:p>
        </p:txBody>
      </p:sp>
      <p:sp>
        <p:nvSpPr>
          <p:cNvPr id="4" name="Oval 3">
            <a:extLst>
              <a:ext uri="{FF2B5EF4-FFF2-40B4-BE49-F238E27FC236}">
                <a16:creationId xmlns:a16="http://schemas.microsoft.com/office/drawing/2014/main" id="{67448565-AB1C-4539-8BDD-737308703422}"/>
              </a:ext>
            </a:extLst>
          </p:cNvPr>
          <p:cNvSpPr/>
          <p:nvPr/>
        </p:nvSpPr>
        <p:spPr>
          <a:xfrm>
            <a:off x="636113" y="1122543"/>
            <a:ext cx="641546" cy="641546"/>
          </a:xfrm>
          <a:prstGeom prst="ellipse">
            <a:avLst/>
          </a:prstGeom>
          <a:blipFill>
            <a:blip r:embed="rId3">
              <a:extLst>
                <a:ext uri="{28A0092B-C50C-407E-A947-70E740481C1C}">
                  <a14:useLocalDpi xmlns:a14="http://schemas.microsoft.com/office/drawing/2010/main" val="0"/>
                </a:ext>
              </a:extLst>
            </a:blip>
            <a:srcRect/>
            <a:stretch>
              <a:fillRect l="-32000" r="-32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5" name="Formă liberă: formă 4">
            <a:extLst>
              <a:ext uri="{FF2B5EF4-FFF2-40B4-BE49-F238E27FC236}">
                <a16:creationId xmlns:a16="http://schemas.microsoft.com/office/drawing/2014/main" id="{C13B89C0-E09B-48E7-8E72-4A686C5D3CA1}"/>
              </a:ext>
            </a:extLst>
          </p:cNvPr>
          <p:cNvSpPr/>
          <p:nvPr/>
        </p:nvSpPr>
        <p:spPr>
          <a:xfrm>
            <a:off x="1277659" y="1841007"/>
            <a:ext cx="6909048" cy="487710"/>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1" rIns="113792" bIns="60961"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corp în str. Dumitru Furtună, nr. 14– Serviciul de beneficii sociale</a:t>
            </a:r>
          </a:p>
        </p:txBody>
      </p:sp>
      <p:sp>
        <p:nvSpPr>
          <p:cNvPr id="6" name="Oval 5">
            <a:extLst>
              <a:ext uri="{FF2B5EF4-FFF2-40B4-BE49-F238E27FC236}">
                <a16:creationId xmlns:a16="http://schemas.microsoft.com/office/drawing/2014/main" id="{A9757E33-C615-4424-B1D0-CB3FAA5C9B95}"/>
              </a:ext>
            </a:extLst>
          </p:cNvPr>
          <p:cNvSpPr/>
          <p:nvPr/>
        </p:nvSpPr>
        <p:spPr>
          <a:xfrm>
            <a:off x="636113" y="1764089"/>
            <a:ext cx="641546" cy="641546"/>
          </a:xfrm>
          <a:prstGeom prst="ellipse">
            <a:avLst/>
          </a:prstGeom>
          <a:blipFill>
            <a:blip r:embed="rId4" cstate="print">
              <a:extLst>
                <a:ext uri="{28A0092B-C50C-407E-A947-70E740481C1C}">
                  <a14:useLocalDpi xmlns:a14="http://schemas.microsoft.com/office/drawing/2010/main" val="0"/>
                </a:ext>
              </a:extLst>
            </a:blip>
            <a:srcRect/>
            <a:stretch>
              <a:fillRect l="-13000" r="-13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7" name="Formă liberă: formă 6">
            <a:extLst>
              <a:ext uri="{FF2B5EF4-FFF2-40B4-BE49-F238E27FC236}">
                <a16:creationId xmlns:a16="http://schemas.microsoft.com/office/drawing/2014/main" id="{7D589713-BDDF-4C3E-8AB1-43873A6E3B72}"/>
              </a:ext>
            </a:extLst>
          </p:cNvPr>
          <p:cNvSpPr/>
          <p:nvPr/>
        </p:nvSpPr>
        <p:spPr>
          <a:xfrm>
            <a:off x="1277659" y="2510192"/>
            <a:ext cx="6909048" cy="448015"/>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0" rIns="113792" bIns="60961"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corp in str. Stefan cel Mare nr.14 – Centrul de zi pentru copii ”Jurjac”</a:t>
            </a:r>
          </a:p>
        </p:txBody>
      </p:sp>
      <p:sp>
        <p:nvSpPr>
          <p:cNvPr id="8" name="Oval 7">
            <a:extLst>
              <a:ext uri="{FF2B5EF4-FFF2-40B4-BE49-F238E27FC236}">
                <a16:creationId xmlns:a16="http://schemas.microsoft.com/office/drawing/2014/main" id="{789912E5-9BCA-4DC1-B2B2-A34150635885}"/>
              </a:ext>
            </a:extLst>
          </p:cNvPr>
          <p:cNvSpPr/>
          <p:nvPr/>
        </p:nvSpPr>
        <p:spPr>
          <a:xfrm>
            <a:off x="636113" y="2405635"/>
            <a:ext cx="641546" cy="641546"/>
          </a:xfrm>
          <a:prstGeom prst="ellipse">
            <a:avLst/>
          </a:prstGeom>
          <a:blipFill>
            <a:blip r:embed="rId5">
              <a:extLst>
                <a:ext uri="{28A0092B-C50C-407E-A947-70E740481C1C}">
                  <a14:useLocalDpi xmlns:a14="http://schemas.microsoft.com/office/drawing/2010/main" val="0"/>
                </a:ext>
              </a:extLst>
            </a:blip>
            <a:srcRect/>
            <a:stretch>
              <a:fillRect l="-35000" r="-35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9" name="Formă liberă: formă 8">
            <a:extLst>
              <a:ext uri="{FF2B5EF4-FFF2-40B4-BE49-F238E27FC236}">
                <a16:creationId xmlns:a16="http://schemas.microsoft.com/office/drawing/2014/main" id="{AE0997D8-FBD5-4679-9824-DE3CE415D8CF}"/>
              </a:ext>
            </a:extLst>
          </p:cNvPr>
          <p:cNvSpPr/>
          <p:nvPr/>
        </p:nvSpPr>
        <p:spPr>
          <a:xfrm>
            <a:off x="1277659" y="3123788"/>
            <a:ext cx="6909048" cy="423376"/>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corp in str. A.I. Cuza nr. 39 – Centrul </a:t>
            </a:r>
            <a:r>
              <a:rPr lang="en-US" sz="1200" kern="1200" dirty="0">
                <a:latin typeface="Cambria" panose="02040503050406030204" pitchFamily="18" charset="0"/>
                <a:ea typeface="Cambria" panose="02040503050406030204" pitchFamily="18" charset="0"/>
              </a:rPr>
              <a:t>de zi pentru persoane vârstnice</a:t>
            </a:r>
            <a:r>
              <a:rPr lang="ro-RO" sz="1200" kern="1200" dirty="0">
                <a:latin typeface="Cambria" panose="02040503050406030204" pitchFamily="18" charset="0"/>
                <a:ea typeface="Cambria" panose="02040503050406030204" pitchFamily="18" charset="0"/>
              </a:rPr>
              <a:t> </a:t>
            </a:r>
          </a:p>
        </p:txBody>
      </p:sp>
      <p:sp>
        <p:nvSpPr>
          <p:cNvPr id="10" name="Oval 9">
            <a:extLst>
              <a:ext uri="{FF2B5EF4-FFF2-40B4-BE49-F238E27FC236}">
                <a16:creationId xmlns:a16="http://schemas.microsoft.com/office/drawing/2014/main" id="{37DD52D6-7E5A-4AE5-BF70-CF78007196B1}"/>
              </a:ext>
            </a:extLst>
          </p:cNvPr>
          <p:cNvSpPr/>
          <p:nvPr/>
        </p:nvSpPr>
        <p:spPr>
          <a:xfrm>
            <a:off x="636113" y="3047181"/>
            <a:ext cx="641546" cy="641546"/>
          </a:xfrm>
          <a:prstGeom prst="ellipse">
            <a:avLst/>
          </a:prstGeom>
          <a:blipFill>
            <a:blip r:embed="rId6" cstate="print">
              <a:extLst>
                <a:ext uri="{28A0092B-C50C-407E-A947-70E740481C1C}">
                  <a14:useLocalDpi xmlns:a14="http://schemas.microsoft.com/office/drawing/2010/main" val="0"/>
                </a:ext>
              </a:extLst>
            </a:blip>
            <a:srcRect/>
            <a:stretch>
              <a:fillRect l="-17000" r="-17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11" name="Formă liberă: formă 10">
            <a:extLst>
              <a:ext uri="{FF2B5EF4-FFF2-40B4-BE49-F238E27FC236}">
                <a16:creationId xmlns:a16="http://schemas.microsoft.com/office/drawing/2014/main" id="{75EC6EBC-89AF-48B5-8A05-09129728E83D}"/>
              </a:ext>
            </a:extLst>
          </p:cNvPr>
          <p:cNvSpPr/>
          <p:nvPr/>
        </p:nvSpPr>
        <p:spPr>
          <a:xfrm>
            <a:off x="1277659" y="3765333"/>
            <a:ext cx="6909048" cy="423377"/>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corp in str. 1 Decembrie nr. 24, corp clădire C8 – spațiu depozitare și  distribuire produse POAD</a:t>
            </a:r>
          </a:p>
        </p:txBody>
      </p:sp>
      <p:sp>
        <p:nvSpPr>
          <p:cNvPr id="12" name="Oval 11">
            <a:extLst>
              <a:ext uri="{FF2B5EF4-FFF2-40B4-BE49-F238E27FC236}">
                <a16:creationId xmlns:a16="http://schemas.microsoft.com/office/drawing/2014/main" id="{D8ED1855-6B1C-4DB8-B120-E752A96D91E7}"/>
              </a:ext>
            </a:extLst>
          </p:cNvPr>
          <p:cNvSpPr/>
          <p:nvPr/>
        </p:nvSpPr>
        <p:spPr>
          <a:xfrm>
            <a:off x="636113" y="3688727"/>
            <a:ext cx="641546" cy="641546"/>
          </a:xfrm>
          <a:prstGeom prst="ellipse">
            <a:avLst/>
          </a:prstGeom>
          <a:blipFill>
            <a:blip r:embed="rId7">
              <a:extLst>
                <a:ext uri="{28A0092B-C50C-407E-A947-70E740481C1C}">
                  <a14:useLocalDpi xmlns:a14="http://schemas.microsoft.com/office/drawing/2010/main" val="0"/>
                </a:ext>
              </a:extLst>
            </a:blip>
            <a:srcRect/>
            <a:stretch>
              <a:fillRect l="-35000" r="-35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2" name="Oval 1">
            <a:extLst>
              <a:ext uri="{FF2B5EF4-FFF2-40B4-BE49-F238E27FC236}">
                <a16:creationId xmlns:a16="http://schemas.microsoft.com/office/drawing/2014/main" id="{DBD8E523-26AD-52D4-F0A6-42397293ED1C}"/>
              </a:ext>
            </a:extLst>
          </p:cNvPr>
          <p:cNvSpPr/>
          <p:nvPr/>
        </p:nvSpPr>
        <p:spPr>
          <a:xfrm>
            <a:off x="636113" y="4330273"/>
            <a:ext cx="641546" cy="641546"/>
          </a:xfrm>
          <a:prstGeom prst="ellipse">
            <a:avLst/>
          </a:prstGeom>
          <a:blipFill>
            <a:blip r:embed="rId8"/>
            <a:srcRect/>
            <a:stretch>
              <a:fillRect l="-35000" r="-35000"/>
            </a:stretch>
          </a:blipFill>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13" name="Formă liberă: formă 12">
            <a:extLst>
              <a:ext uri="{FF2B5EF4-FFF2-40B4-BE49-F238E27FC236}">
                <a16:creationId xmlns:a16="http://schemas.microsoft.com/office/drawing/2014/main" id="{15AF98B8-612F-B8FF-D0C7-A7221FD08287}"/>
              </a:ext>
            </a:extLst>
          </p:cNvPr>
          <p:cNvSpPr/>
          <p:nvPr/>
        </p:nvSpPr>
        <p:spPr>
          <a:xfrm>
            <a:off x="1277659" y="4418200"/>
            <a:ext cx="6909048" cy="423377"/>
          </a:xfrm>
          <a:custGeom>
            <a:avLst/>
            <a:gdLst>
              <a:gd name="connsiteX0" fmla="*/ 0 w 6909048"/>
              <a:gd name="connsiteY0" fmla="*/ 0 h 641546"/>
              <a:gd name="connsiteX1" fmla="*/ 6588275 w 6909048"/>
              <a:gd name="connsiteY1" fmla="*/ 0 h 641546"/>
              <a:gd name="connsiteX2" fmla="*/ 6909048 w 6909048"/>
              <a:gd name="connsiteY2" fmla="*/ 320773 h 641546"/>
              <a:gd name="connsiteX3" fmla="*/ 6588275 w 6909048"/>
              <a:gd name="connsiteY3" fmla="*/ 641546 h 641546"/>
              <a:gd name="connsiteX4" fmla="*/ 0 w 6909048"/>
              <a:gd name="connsiteY4" fmla="*/ 641546 h 641546"/>
              <a:gd name="connsiteX5" fmla="*/ 0 w 6909048"/>
              <a:gd name="connsiteY5" fmla="*/ 0 h 64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9048" h="641546">
                <a:moveTo>
                  <a:pt x="6909048" y="641545"/>
                </a:moveTo>
                <a:lnTo>
                  <a:pt x="320773" y="641545"/>
                </a:lnTo>
                <a:lnTo>
                  <a:pt x="0" y="320773"/>
                </a:lnTo>
                <a:lnTo>
                  <a:pt x="320773" y="1"/>
                </a:lnTo>
                <a:lnTo>
                  <a:pt x="6909048" y="1"/>
                </a:lnTo>
                <a:lnTo>
                  <a:pt x="6909048" y="641545"/>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443290"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5 cabinete medicale școlare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fade">
                                      <p:cBhvr>
                                        <p:cTn id="77" dur="1000"/>
                                        <p:tgtEl>
                                          <p:spTgt spid="2"/>
                                        </p:tgtEl>
                                      </p:cBhvr>
                                    </p:animEffect>
                                    <p:anim calcmode="lin" valueType="num">
                                      <p:cBhvr>
                                        <p:cTn id="78" dur="1000" fill="hold"/>
                                        <p:tgtEl>
                                          <p:spTgt spid="2"/>
                                        </p:tgtEl>
                                        <p:attrNameLst>
                                          <p:attrName>ppt_x</p:attrName>
                                        </p:attrNameLst>
                                      </p:cBhvr>
                                      <p:tavLst>
                                        <p:tav tm="0">
                                          <p:val>
                                            <p:strVal val="#ppt_x"/>
                                          </p:val>
                                        </p:tav>
                                        <p:tav tm="100000">
                                          <p:val>
                                            <p:strVal val="#ppt_x"/>
                                          </p:val>
                                        </p:tav>
                                      </p:tavLst>
                                    </p:anim>
                                    <p:anim calcmode="lin" valueType="num">
                                      <p:cBhvr>
                                        <p:cTn id="7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4" name="Google Shape;324;p33"/>
          <p:cNvSpPr txBox="1">
            <a:spLocks noGrp="1"/>
          </p:cNvSpPr>
          <p:nvPr>
            <p:ph type="title"/>
          </p:nvPr>
        </p:nvSpPr>
        <p:spPr>
          <a:xfrm>
            <a:off x="720000" y="9816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spc="420" dirty="0"/>
              <a:t>Echipa</a:t>
            </a:r>
            <a:r>
              <a:rPr lang="ro-RO" sz="2000" spc="425" dirty="0"/>
              <a:t> </a:t>
            </a:r>
            <a:r>
              <a:rPr lang="ro-RO" sz="2000" spc="310" dirty="0"/>
              <a:t>direcției</a:t>
            </a:r>
            <a:r>
              <a:rPr lang="ro-RO" sz="2000" spc="315" dirty="0"/>
              <a:t> </a:t>
            </a:r>
            <a:r>
              <a:rPr lang="ro-RO" sz="2000" spc="370" dirty="0"/>
              <a:t>este</a:t>
            </a:r>
            <a:r>
              <a:rPr lang="ro-RO" sz="2000" spc="375" dirty="0"/>
              <a:t> </a:t>
            </a:r>
            <a:r>
              <a:rPr lang="ro-RO" sz="2000" spc="400" dirty="0"/>
              <a:t>compusă</a:t>
            </a:r>
            <a:r>
              <a:rPr lang="ro-RO" sz="2000" spc="405" dirty="0"/>
              <a:t> </a:t>
            </a:r>
            <a:r>
              <a:rPr lang="ro-RO" sz="2000" spc="300" dirty="0"/>
              <a:t>din diverse tipuri de specialiști:</a:t>
            </a:r>
            <a:endParaRPr sz="2000" dirty="0"/>
          </a:p>
        </p:txBody>
      </p:sp>
      <p:pic>
        <p:nvPicPr>
          <p:cNvPr id="50" name="Imagine 49">
            <a:extLst>
              <a:ext uri="{FF2B5EF4-FFF2-40B4-BE49-F238E27FC236}">
                <a16:creationId xmlns:a16="http://schemas.microsoft.com/office/drawing/2014/main" id="{6C681225-72AA-4F08-A8A4-31822ED44BFE}"/>
              </a:ext>
            </a:extLst>
          </p:cNvPr>
          <p:cNvPicPr>
            <a:picLocks noChangeAspect="1"/>
          </p:cNvPicPr>
          <p:nvPr/>
        </p:nvPicPr>
        <p:blipFill>
          <a:blip r:embed="rId3">
            <a:alphaModFix amt="42000"/>
            <a:extLst>
              <a:ext uri="{28A0092B-C50C-407E-A947-70E740481C1C}">
                <a14:useLocalDpi xmlns:a14="http://schemas.microsoft.com/office/drawing/2010/main" val="0"/>
              </a:ext>
            </a:extLst>
          </a:blip>
          <a:srcRect/>
          <a:stretch/>
        </p:blipFill>
        <p:spPr>
          <a:xfrm rot="20717674">
            <a:off x="3356573" y="3502906"/>
            <a:ext cx="2597632" cy="1731754"/>
          </a:xfrm>
          <a:prstGeom prst="rect">
            <a:avLst/>
          </a:prstGeom>
          <a:ln>
            <a:noFill/>
          </a:ln>
          <a:effectLst>
            <a:outerShdw blurRad="50800" dist="38100" algn="l" rotWithShape="0">
              <a:prstClr val="black">
                <a:alpha val="40000"/>
              </a:prstClr>
            </a:outerShdw>
            <a:softEdge rad="317500"/>
          </a:effectLst>
        </p:spPr>
      </p:pic>
      <p:grpSp>
        <p:nvGrpSpPr>
          <p:cNvPr id="368" name="Grupare 367">
            <a:extLst>
              <a:ext uri="{FF2B5EF4-FFF2-40B4-BE49-F238E27FC236}">
                <a16:creationId xmlns:a16="http://schemas.microsoft.com/office/drawing/2014/main" id="{103002DA-BD11-100B-9B9D-C2171AA024C6}"/>
              </a:ext>
            </a:extLst>
          </p:cNvPr>
          <p:cNvGrpSpPr/>
          <p:nvPr/>
        </p:nvGrpSpPr>
        <p:grpSpPr>
          <a:xfrm>
            <a:off x="461570" y="824668"/>
            <a:ext cx="8454905" cy="4215523"/>
            <a:chOff x="461570" y="824668"/>
            <a:chExt cx="8454905" cy="4215523"/>
          </a:xfrm>
        </p:grpSpPr>
        <p:sp>
          <p:nvSpPr>
            <p:cNvPr id="20" name="Formă liberă: formă 19">
              <a:extLst>
                <a:ext uri="{FF2B5EF4-FFF2-40B4-BE49-F238E27FC236}">
                  <a16:creationId xmlns:a16="http://schemas.microsoft.com/office/drawing/2014/main" id="{DF3818B6-C9F6-45BA-8B7D-081A9A6EFA4A}"/>
                </a:ext>
              </a:extLst>
            </p:cNvPr>
            <p:cNvSpPr/>
            <p:nvPr/>
          </p:nvSpPr>
          <p:spPr>
            <a:xfrm>
              <a:off x="484686" y="4241405"/>
              <a:ext cx="1111176" cy="675987"/>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îngrijitori persoane vârstnice</a:t>
              </a:r>
            </a:p>
          </p:txBody>
        </p:sp>
        <p:sp>
          <p:nvSpPr>
            <p:cNvPr id="354" name="Formă liberă: formă 353">
              <a:extLst>
                <a:ext uri="{FF2B5EF4-FFF2-40B4-BE49-F238E27FC236}">
                  <a16:creationId xmlns:a16="http://schemas.microsoft.com/office/drawing/2014/main" id="{3B3F6D3A-D814-4AF4-9F2E-89D8AF25A66B}"/>
                </a:ext>
              </a:extLst>
            </p:cNvPr>
            <p:cNvSpPr/>
            <p:nvPr/>
          </p:nvSpPr>
          <p:spPr>
            <a:xfrm>
              <a:off x="7849560" y="4241405"/>
              <a:ext cx="1066915" cy="652960"/>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muncitori calificați</a:t>
              </a:r>
            </a:p>
          </p:txBody>
        </p:sp>
        <p:sp>
          <p:nvSpPr>
            <p:cNvPr id="356" name="Formă liberă: formă 355">
              <a:extLst>
                <a:ext uri="{FF2B5EF4-FFF2-40B4-BE49-F238E27FC236}">
                  <a16:creationId xmlns:a16="http://schemas.microsoft.com/office/drawing/2014/main" id="{64F00C2B-9CC9-0A8D-F519-99A530E66D87}"/>
                </a:ext>
              </a:extLst>
            </p:cNvPr>
            <p:cNvSpPr/>
            <p:nvPr/>
          </p:nvSpPr>
          <p:spPr>
            <a:xfrm>
              <a:off x="2503463" y="833816"/>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asistenți sociali</a:t>
              </a:r>
            </a:p>
          </p:txBody>
        </p:sp>
        <p:sp>
          <p:nvSpPr>
            <p:cNvPr id="360" name="Formă liberă: formă 359">
              <a:extLst>
                <a:ext uri="{FF2B5EF4-FFF2-40B4-BE49-F238E27FC236}">
                  <a16:creationId xmlns:a16="http://schemas.microsoft.com/office/drawing/2014/main" id="{827EA00E-883B-0699-8DD6-ACBAA3F4B0F3}"/>
                </a:ext>
              </a:extLst>
            </p:cNvPr>
            <p:cNvSpPr/>
            <p:nvPr/>
          </p:nvSpPr>
          <p:spPr>
            <a:xfrm>
              <a:off x="6039322" y="824668"/>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economiști</a:t>
              </a:r>
            </a:p>
          </p:txBody>
        </p:sp>
        <p:grpSp>
          <p:nvGrpSpPr>
            <p:cNvPr id="328" name="Google Shape;328;p33"/>
            <p:cNvGrpSpPr/>
            <p:nvPr/>
          </p:nvGrpSpPr>
          <p:grpSpPr>
            <a:xfrm>
              <a:off x="1225076" y="1588759"/>
              <a:ext cx="1413900" cy="1379500"/>
              <a:chOff x="1051125" y="1553925"/>
              <a:chExt cx="1413900" cy="1379500"/>
            </a:xfrm>
          </p:grpSpPr>
          <p:sp>
            <p:nvSpPr>
              <p:cNvPr id="329" name="Google Shape;329;p33"/>
              <p:cNvSpPr/>
              <p:nvPr/>
            </p:nvSpPr>
            <p:spPr>
              <a:xfrm>
                <a:off x="1051125" y="1553925"/>
                <a:ext cx="843300" cy="8433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sp>
            <p:nvSpPr>
              <p:cNvPr id="330" name="Google Shape;330;p33"/>
              <p:cNvSpPr/>
              <p:nvPr/>
            </p:nvSpPr>
            <p:spPr>
              <a:xfrm>
                <a:off x="1279725" y="1748125"/>
                <a:ext cx="1185300" cy="11853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grpSp>
        <p:grpSp>
          <p:nvGrpSpPr>
            <p:cNvPr id="22" name="Google Shape;3507;p55">
              <a:extLst>
                <a:ext uri="{FF2B5EF4-FFF2-40B4-BE49-F238E27FC236}">
                  <a16:creationId xmlns:a16="http://schemas.microsoft.com/office/drawing/2014/main" id="{48BAD9DC-9B65-C334-B0B9-81E015C59E18}"/>
                </a:ext>
              </a:extLst>
            </p:cNvPr>
            <p:cNvGrpSpPr/>
            <p:nvPr/>
          </p:nvGrpSpPr>
          <p:grpSpPr>
            <a:xfrm>
              <a:off x="461570" y="1080541"/>
              <a:ext cx="8290888" cy="3492339"/>
              <a:chOff x="595190" y="3643867"/>
              <a:chExt cx="1577311" cy="594163"/>
            </a:xfrm>
          </p:grpSpPr>
          <p:grpSp>
            <p:nvGrpSpPr>
              <p:cNvPr id="23" name="Google Shape;3508;p55">
                <a:extLst>
                  <a:ext uri="{FF2B5EF4-FFF2-40B4-BE49-F238E27FC236}">
                    <a16:creationId xmlns:a16="http://schemas.microsoft.com/office/drawing/2014/main" id="{9FB670EF-84FC-D3E6-5F53-B8410D770765}"/>
                  </a:ext>
                </a:extLst>
              </p:cNvPr>
              <p:cNvGrpSpPr/>
              <p:nvPr/>
            </p:nvGrpSpPr>
            <p:grpSpPr>
              <a:xfrm>
                <a:off x="1289102" y="3823629"/>
                <a:ext cx="240442" cy="250435"/>
                <a:chOff x="-165066" y="3843615"/>
                <a:chExt cx="221259" cy="230455"/>
              </a:xfrm>
            </p:grpSpPr>
            <p:sp>
              <p:nvSpPr>
                <p:cNvPr id="70" name="Google Shape;3509;p55">
                  <a:extLst>
                    <a:ext uri="{FF2B5EF4-FFF2-40B4-BE49-F238E27FC236}">
                      <a16:creationId xmlns:a16="http://schemas.microsoft.com/office/drawing/2014/main" id="{EFC95417-F173-E964-86AD-DF7842107769}"/>
                    </a:ext>
                  </a:extLst>
                </p:cNvPr>
                <p:cNvSpPr/>
                <p:nvPr/>
              </p:nvSpPr>
              <p:spPr>
                <a:xfrm>
                  <a:off x="-165066" y="3843615"/>
                  <a:ext cx="106189" cy="230455"/>
                </a:xfrm>
                <a:custGeom>
                  <a:avLst/>
                  <a:gdLst/>
                  <a:ahLst/>
                  <a:cxnLst/>
                  <a:rect l="l" t="t" r="r" b="b"/>
                  <a:pathLst>
                    <a:path w="9076" h="19697" extrusionOk="0">
                      <a:moveTo>
                        <a:pt x="7950" y="0"/>
                      </a:moveTo>
                      <a:cubicBezTo>
                        <a:pt x="7325" y="0"/>
                        <a:pt x="7031" y="353"/>
                        <a:pt x="6905" y="861"/>
                      </a:cubicBezTo>
                      <a:cubicBezTo>
                        <a:pt x="6789" y="843"/>
                        <a:pt x="6673" y="834"/>
                        <a:pt x="6560" y="834"/>
                      </a:cubicBezTo>
                      <a:cubicBezTo>
                        <a:pt x="5374" y="834"/>
                        <a:pt x="4369" y="1804"/>
                        <a:pt x="4378" y="3035"/>
                      </a:cubicBezTo>
                      <a:cubicBezTo>
                        <a:pt x="4378" y="3093"/>
                        <a:pt x="4384" y="3152"/>
                        <a:pt x="4388" y="3210"/>
                      </a:cubicBezTo>
                      <a:cubicBezTo>
                        <a:pt x="4095" y="3091"/>
                        <a:pt x="3789" y="3034"/>
                        <a:pt x="3486" y="3034"/>
                      </a:cubicBezTo>
                      <a:cubicBezTo>
                        <a:pt x="2814" y="3034"/>
                        <a:pt x="2155" y="3317"/>
                        <a:pt x="1689" y="3841"/>
                      </a:cubicBezTo>
                      <a:cubicBezTo>
                        <a:pt x="1013" y="4601"/>
                        <a:pt x="893" y="5704"/>
                        <a:pt x="1385" y="6594"/>
                      </a:cubicBezTo>
                      <a:cubicBezTo>
                        <a:pt x="0" y="7697"/>
                        <a:pt x="117" y="9839"/>
                        <a:pt x="1618" y="10780"/>
                      </a:cubicBezTo>
                      <a:cubicBezTo>
                        <a:pt x="664" y="11961"/>
                        <a:pt x="1036" y="13721"/>
                        <a:pt x="2388" y="14417"/>
                      </a:cubicBezTo>
                      <a:cubicBezTo>
                        <a:pt x="2375" y="14508"/>
                        <a:pt x="2372" y="14595"/>
                        <a:pt x="2372" y="14685"/>
                      </a:cubicBezTo>
                      <a:cubicBezTo>
                        <a:pt x="2372" y="15776"/>
                        <a:pt x="3106" y="16727"/>
                        <a:pt x="4161" y="17002"/>
                      </a:cubicBezTo>
                      <a:cubicBezTo>
                        <a:pt x="4473" y="17901"/>
                        <a:pt x="5317" y="18472"/>
                        <a:pt x="6226" y="18472"/>
                      </a:cubicBezTo>
                      <a:cubicBezTo>
                        <a:pt x="6429" y="18472"/>
                        <a:pt x="6635" y="18443"/>
                        <a:pt x="6840" y="18383"/>
                      </a:cubicBezTo>
                      <a:cubicBezTo>
                        <a:pt x="6888" y="19128"/>
                        <a:pt x="7157" y="19697"/>
                        <a:pt x="7953" y="19697"/>
                      </a:cubicBezTo>
                      <a:cubicBezTo>
                        <a:pt x="9074" y="19697"/>
                        <a:pt x="9059" y="18730"/>
                        <a:pt x="9075" y="18730"/>
                      </a:cubicBezTo>
                      <a:cubicBezTo>
                        <a:pt x="9075" y="18730"/>
                        <a:pt x="9075" y="18730"/>
                        <a:pt x="9075" y="18730"/>
                      </a:cubicBezTo>
                      <a:cubicBezTo>
                        <a:pt x="9072" y="18726"/>
                        <a:pt x="9046" y="1055"/>
                        <a:pt x="9033" y="1055"/>
                      </a:cubicBezTo>
                      <a:cubicBezTo>
                        <a:pt x="9033" y="1055"/>
                        <a:pt x="9033" y="1055"/>
                        <a:pt x="9033" y="1055"/>
                      </a:cubicBezTo>
                      <a:cubicBezTo>
                        <a:pt x="9014" y="919"/>
                        <a:pt x="8982" y="790"/>
                        <a:pt x="8936" y="660"/>
                      </a:cubicBezTo>
                      <a:cubicBezTo>
                        <a:pt x="8784" y="259"/>
                        <a:pt x="8490" y="0"/>
                        <a:pt x="7950" y="0"/>
                      </a:cubicBezTo>
                      <a:close/>
                    </a:path>
                  </a:pathLst>
                </a:custGeom>
                <a:solidFill>
                  <a:srgbClr val="E4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510;p55">
                  <a:extLst>
                    <a:ext uri="{FF2B5EF4-FFF2-40B4-BE49-F238E27FC236}">
                      <a16:creationId xmlns:a16="http://schemas.microsoft.com/office/drawing/2014/main" id="{86C1198F-3B06-F086-C283-55CC411105C2}"/>
                    </a:ext>
                  </a:extLst>
                </p:cNvPr>
                <p:cNvSpPr/>
                <p:nvPr/>
              </p:nvSpPr>
              <p:spPr>
                <a:xfrm>
                  <a:off x="-100985" y="3906105"/>
                  <a:ext cx="41804" cy="52708"/>
                </a:xfrm>
                <a:custGeom>
                  <a:avLst/>
                  <a:gdLst/>
                  <a:ahLst/>
                  <a:cxnLst/>
                  <a:rect l="l" t="t" r="r" b="b"/>
                  <a:pathLst>
                    <a:path w="3573" h="4505" fill="none" extrusionOk="0">
                      <a:moveTo>
                        <a:pt x="3573" y="1"/>
                      </a:moveTo>
                      <a:cubicBezTo>
                        <a:pt x="3573" y="1"/>
                        <a:pt x="1" y="221"/>
                        <a:pt x="997"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511;p55">
                  <a:extLst>
                    <a:ext uri="{FF2B5EF4-FFF2-40B4-BE49-F238E27FC236}">
                      <a16:creationId xmlns:a16="http://schemas.microsoft.com/office/drawing/2014/main" id="{32B45163-C888-694E-BFB6-C5126F7668F3}"/>
                    </a:ext>
                  </a:extLst>
                </p:cNvPr>
                <p:cNvSpPr/>
                <p:nvPr/>
              </p:nvSpPr>
              <p:spPr>
                <a:xfrm>
                  <a:off x="-86594" y="3875146"/>
                  <a:ext cx="27296" cy="25717"/>
                </a:xfrm>
                <a:custGeom>
                  <a:avLst/>
                  <a:gdLst/>
                  <a:ahLst/>
                  <a:cxnLst/>
                  <a:rect l="l" t="t" r="r" b="b"/>
                  <a:pathLst>
                    <a:path w="2333" h="2198" fill="none" extrusionOk="0">
                      <a:moveTo>
                        <a:pt x="0" y="696"/>
                      </a:moveTo>
                      <a:cubicBezTo>
                        <a:pt x="0" y="696"/>
                        <a:pt x="2333" y="0"/>
                        <a:pt x="2333"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512;p55">
                  <a:extLst>
                    <a:ext uri="{FF2B5EF4-FFF2-40B4-BE49-F238E27FC236}">
                      <a16:creationId xmlns:a16="http://schemas.microsoft.com/office/drawing/2014/main" id="{ABB7BDBA-B826-ED9B-0C62-CE78290E4BFA}"/>
                    </a:ext>
                  </a:extLst>
                </p:cNvPr>
                <p:cNvSpPr/>
                <p:nvPr/>
              </p:nvSpPr>
              <p:spPr>
                <a:xfrm>
                  <a:off x="-113855" y="3879078"/>
                  <a:ext cx="8986" cy="21785"/>
                </a:xfrm>
                <a:custGeom>
                  <a:avLst/>
                  <a:gdLst/>
                  <a:ahLst/>
                  <a:cxnLst/>
                  <a:rect l="l" t="t" r="r" b="b"/>
                  <a:pathLst>
                    <a:path w="768" h="1862" fill="none" extrusionOk="0">
                      <a:moveTo>
                        <a:pt x="1" y="1"/>
                      </a:moveTo>
                      <a:cubicBezTo>
                        <a:pt x="1" y="1"/>
                        <a:pt x="1" y="1056"/>
                        <a:pt x="768"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513;p55">
                  <a:extLst>
                    <a:ext uri="{FF2B5EF4-FFF2-40B4-BE49-F238E27FC236}">
                      <a16:creationId xmlns:a16="http://schemas.microsoft.com/office/drawing/2014/main" id="{2A416601-6AE1-FE4E-D522-8D7C8C71AA85}"/>
                    </a:ext>
                  </a:extLst>
                </p:cNvPr>
                <p:cNvSpPr/>
                <p:nvPr/>
              </p:nvSpPr>
              <p:spPr>
                <a:xfrm>
                  <a:off x="-148861" y="3908679"/>
                  <a:ext cx="53340" cy="15538"/>
                </a:xfrm>
                <a:custGeom>
                  <a:avLst/>
                  <a:gdLst/>
                  <a:ahLst/>
                  <a:cxnLst/>
                  <a:rect l="l" t="t" r="r" b="b"/>
                  <a:pathLst>
                    <a:path w="4559" h="1328" fill="none" extrusionOk="0">
                      <a:moveTo>
                        <a:pt x="0" y="1030"/>
                      </a:moveTo>
                      <a:cubicBezTo>
                        <a:pt x="1301" y="1"/>
                        <a:pt x="2559" y="1327"/>
                        <a:pt x="2559" y="1327"/>
                      </a:cubicBezTo>
                      <a:cubicBezTo>
                        <a:pt x="2559" y="1327"/>
                        <a:pt x="2828" y="150"/>
                        <a:pt x="4559"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514;p55">
                  <a:extLst>
                    <a:ext uri="{FF2B5EF4-FFF2-40B4-BE49-F238E27FC236}">
                      <a16:creationId xmlns:a16="http://schemas.microsoft.com/office/drawing/2014/main" id="{6940B7B2-7662-3CC1-ABDC-46C3FDA2556A}"/>
                    </a:ext>
                  </a:extLst>
                </p:cNvPr>
                <p:cNvSpPr/>
                <p:nvPr/>
              </p:nvSpPr>
              <p:spPr>
                <a:xfrm>
                  <a:off x="-137430" y="3963493"/>
                  <a:ext cx="28092" cy="51948"/>
                </a:xfrm>
                <a:custGeom>
                  <a:avLst/>
                  <a:gdLst/>
                  <a:ahLst/>
                  <a:cxnLst/>
                  <a:rect l="l" t="t" r="r" b="b"/>
                  <a:pathLst>
                    <a:path w="2401" h="4440" fill="none" extrusionOk="0">
                      <a:moveTo>
                        <a:pt x="10" y="4439"/>
                      </a:moveTo>
                      <a:cubicBezTo>
                        <a:pt x="10" y="4439"/>
                        <a:pt x="0" y="2220"/>
                        <a:pt x="1718" y="2437"/>
                      </a:cubicBezTo>
                      <a:cubicBezTo>
                        <a:pt x="1718" y="2437"/>
                        <a:pt x="828" y="1217"/>
                        <a:pt x="2401"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15;p55">
                  <a:extLst>
                    <a:ext uri="{FF2B5EF4-FFF2-40B4-BE49-F238E27FC236}">
                      <a16:creationId xmlns:a16="http://schemas.microsoft.com/office/drawing/2014/main" id="{14840C30-6ED5-A766-AA7E-B9505C800A1B}"/>
                    </a:ext>
                  </a:extLst>
                </p:cNvPr>
                <p:cNvSpPr/>
                <p:nvPr/>
              </p:nvSpPr>
              <p:spPr>
                <a:xfrm>
                  <a:off x="-122021" y="4015429"/>
                  <a:ext cx="12461" cy="32374"/>
                </a:xfrm>
                <a:custGeom>
                  <a:avLst/>
                  <a:gdLst/>
                  <a:ahLst/>
                  <a:cxnLst/>
                  <a:rect l="l" t="t" r="r" b="b"/>
                  <a:pathLst>
                    <a:path w="1065" h="2767" fill="none" extrusionOk="0">
                      <a:moveTo>
                        <a:pt x="1064" y="0"/>
                      </a:moveTo>
                      <a:cubicBezTo>
                        <a:pt x="1064" y="0"/>
                        <a:pt x="0" y="1146"/>
                        <a:pt x="702"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516;p55">
                  <a:extLst>
                    <a:ext uri="{FF2B5EF4-FFF2-40B4-BE49-F238E27FC236}">
                      <a16:creationId xmlns:a16="http://schemas.microsoft.com/office/drawing/2014/main" id="{B8210302-7226-79E8-8D2B-9324DE46FCF1}"/>
                    </a:ext>
                  </a:extLst>
                </p:cNvPr>
                <p:cNvSpPr/>
                <p:nvPr/>
              </p:nvSpPr>
              <p:spPr>
                <a:xfrm>
                  <a:off x="-95533" y="4013124"/>
                  <a:ext cx="36235" cy="21739"/>
                </a:xfrm>
                <a:custGeom>
                  <a:avLst/>
                  <a:gdLst/>
                  <a:ahLst/>
                  <a:cxnLst/>
                  <a:rect l="l" t="t" r="r" b="b"/>
                  <a:pathLst>
                    <a:path w="3097" h="1858" fill="none" extrusionOk="0">
                      <a:moveTo>
                        <a:pt x="3097" y="197"/>
                      </a:moveTo>
                      <a:cubicBezTo>
                        <a:pt x="1463" y="0"/>
                        <a:pt x="764" y="1579"/>
                        <a:pt x="764" y="1579"/>
                      </a:cubicBezTo>
                      <a:cubicBezTo>
                        <a:pt x="764" y="1579"/>
                        <a:pt x="334" y="1391"/>
                        <a:pt x="1"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517;p55">
                  <a:extLst>
                    <a:ext uri="{FF2B5EF4-FFF2-40B4-BE49-F238E27FC236}">
                      <a16:creationId xmlns:a16="http://schemas.microsoft.com/office/drawing/2014/main" id="{1E6979F6-8A24-88AC-F5FB-1F23AEE789C0}"/>
                    </a:ext>
                  </a:extLst>
                </p:cNvPr>
                <p:cNvSpPr/>
                <p:nvPr/>
              </p:nvSpPr>
              <p:spPr>
                <a:xfrm>
                  <a:off x="-123355" y="3941357"/>
                  <a:ext cx="32000" cy="17913"/>
                </a:xfrm>
                <a:custGeom>
                  <a:avLst/>
                  <a:gdLst/>
                  <a:ahLst/>
                  <a:cxnLst/>
                  <a:rect l="l" t="t" r="r" b="b"/>
                  <a:pathLst>
                    <a:path w="2735" h="1531" fill="none" extrusionOk="0">
                      <a:moveTo>
                        <a:pt x="2735" y="0"/>
                      </a:moveTo>
                      <a:cubicBezTo>
                        <a:pt x="2735" y="0"/>
                        <a:pt x="1085" y="1530"/>
                        <a:pt x="1"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518;p55">
                  <a:extLst>
                    <a:ext uri="{FF2B5EF4-FFF2-40B4-BE49-F238E27FC236}">
                      <a16:creationId xmlns:a16="http://schemas.microsoft.com/office/drawing/2014/main" id="{E34913E0-9EDF-3967-EB23-BCEF3AE63BFF}"/>
                    </a:ext>
                  </a:extLst>
                </p:cNvPr>
                <p:cNvSpPr/>
                <p:nvPr/>
              </p:nvSpPr>
              <p:spPr>
                <a:xfrm>
                  <a:off x="-91367" y="3973672"/>
                  <a:ext cx="32070" cy="15807"/>
                </a:xfrm>
                <a:custGeom>
                  <a:avLst/>
                  <a:gdLst/>
                  <a:ahLst/>
                  <a:cxnLst/>
                  <a:rect l="l" t="t" r="r" b="b"/>
                  <a:pathLst>
                    <a:path w="2741" h="1351" fill="none" extrusionOk="0">
                      <a:moveTo>
                        <a:pt x="1" y="434"/>
                      </a:moveTo>
                      <a:cubicBezTo>
                        <a:pt x="1" y="434"/>
                        <a:pt x="1709" y="1"/>
                        <a:pt x="2741"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519;p55">
                  <a:extLst>
                    <a:ext uri="{FF2B5EF4-FFF2-40B4-BE49-F238E27FC236}">
                      <a16:creationId xmlns:a16="http://schemas.microsoft.com/office/drawing/2014/main" id="{359A643D-A804-1864-2B62-8A6ED1C501EE}"/>
                    </a:ext>
                  </a:extLst>
                </p:cNvPr>
                <p:cNvSpPr/>
                <p:nvPr/>
              </p:nvSpPr>
              <p:spPr>
                <a:xfrm>
                  <a:off x="-49996" y="3843615"/>
                  <a:ext cx="106189" cy="230455"/>
                </a:xfrm>
                <a:custGeom>
                  <a:avLst/>
                  <a:gdLst/>
                  <a:ahLst/>
                  <a:cxnLst/>
                  <a:rect l="l" t="t" r="r" b="b"/>
                  <a:pathLst>
                    <a:path w="9076" h="19697" extrusionOk="0">
                      <a:moveTo>
                        <a:pt x="1127" y="0"/>
                      </a:moveTo>
                      <a:cubicBezTo>
                        <a:pt x="586" y="0"/>
                        <a:pt x="292" y="259"/>
                        <a:pt x="140" y="660"/>
                      </a:cubicBezTo>
                      <a:cubicBezTo>
                        <a:pt x="95" y="790"/>
                        <a:pt x="62" y="919"/>
                        <a:pt x="43" y="1055"/>
                      </a:cubicBezTo>
                      <a:cubicBezTo>
                        <a:pt x="43" y="1055"/>
                        <a:pt x="43" y="1055"/>
                        <a:pt x="43" y="1055"/>
                      </a:cubicBezTo>
                      <a:cubicBezTo>
                        <a:pt x="30" y="1055"/>
                        <a:pt x="4" y="18726"/>
                        <a:pt x="1" y="18730"/>
                      </a:cubicBezTo>
                      <a:cubicBezTo>
                        <a:pt x="1" y="18730"/>
                        <a:pt x="1" y="18730"/>
                        <a:pt x="1" y="18730"/>
                      </a:cubicBezTo>
                      <a:cubicBezTo>
                        <a:pt x="17" y="18730"/>
                        <a:pt x="3" y="19697"/>
                        <a:pt x="1123" y="19697"/>
                      </a:cubicBezTo>
                      <a:cubicBezTo>
                        <a:pt x="1919" y="19697"/>
                        <a:pt x="2188" y="19128"/>
                        <a:pt x="2236" y="18383"/>
                      </a:cubicBezTo>
                      <a:cubicBezTo>
                        <a:pt x="2441" y="18443"/>
                        <a:pt x="2647" y="18472"/>
                        <a:pt x="2850" y="18472"/>
                      </a:cubicBezTo>
                      <a:cubicBezTo>
                        <a:pt x="3758" y="18472"/>
                        <a:pt x="4600" y="17901"/>
                        <a:pt x="4915" y="17002"/>
                      </a:cubicBezTo>
                      <a:cubicBezTo>
                        <a:pt x="5970" y="16727"/>
                        <a:pt x="6704" y="15776"/>
                        <a:pt x="6704" y="14685"/>
                      </a:cubicBezTo>
                      <a:cubicBezTo>
                        <a:pt x="6704" y="14595"/>
                        <a:pt x="6698" y="14508"/>
                        <a:pt x="6688" y="14417"/>
                      </a:cubicBezTo>
                      <a:cubicBezTo>
                        <a:pt x="8040" y="13725"/>
                        <a:pt x="8412" y="11961"/>
                        <a:pt x="7458" y="10780"/>
                      </a:cubicBezTo>
                      <a:cubicBezTo>
                        <a:pt x="8956" y="9839"/>
                        <a:pt x="9076" y="7697"/>
                        <a:pt x="7691" y="6594"/>
                      </a:cubicBezTo>
                      <a:cubicBezTo>
                        <a:pt x="8183" y="5704"/>
                        <a:pt x="8060" y="4601"/>
                        <a:pt x="7387" y="3841"/>
                      </a:cubicBezTo>
                      <a:cubicBezTo>
                        <a:pt x="6921" y="3315"/>
                        <a:pt x="6264" y="3033"/>
                        <a:pt x="5593" y="3033"/>
                      </a:cubicBezTo>
                      <a:cubicBezTo>
                        <a:pt x="5289" y="3033"/>
                        <a:pt x="4982" y="3091"/>
                        <a:pt x="4689" y="3210"/>
                      </a:cubicBezTo>
                      <a:cubicBezTo>
                        <a:pt x="4692" y="3152"/>
                        <a:pt x="4695" y="3093"/>
                        <a:pt x="4695" y="3035"/>
                      </a:cubicBezTo>
                      <a:cubicBezTo>
                        <a:pt x="4704" y="1804"/>
                        <a:pt x="3702" y="834"/>
                        <a:pt x="2514" y="834"/>
                      </a:cubicBezTo>
                      <a:cubicBezTo>
                        <a:pt x="2400" y="834"/>
                        <a:pt x="2285" y="843"/>
                        <a:pt x="2168" y="861"/>
                      </a:cubicBezTo>
                      <a:cubicBezTo>
                        <a:pt x="2045" y="353"/>
                        <a:pt x="1751" y="0"/>
                        <a:pt x="1127" y="0"/>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520;p55">
                  <a:extLst>
                    <a:ext uri="{FF2B5EF4-FFF2-40B4-BE49-F238E27FC236}">
                      <a16:creationId xmlns:a16="http://schemas.microsoft.com/office/drawing/2014/main" id="{1BE6EE31-B4C7-E824-21EA-83845F48FBA1}"/>
                    </a:ext>
                  </a:extLst>
                </p:cNvPr>
                <p:cNvSpPr/>
                <p:nvPr/>
              </p:nvSpPr>
              <p:spPr>
                <a:xfrm>
                  <a:off x="-49692" y="3906105"/>
                  <a:ext cx="41804" cy="52708"/>
                </a:xfrm>
                <a:custGeom>
                  <a:avLst/>
                  <a:gdLst/>
                  <a:ahLst/>
                  <a:cxnLst/>
                  <a:rect l="l" t="t" r="r" b="b"/>
                  <a:pathLst>
                    <a:path w="3573" h="4505" fill="none" extrusionOk="0">
                      <a:moveTo>
                        <a:pt x="1" y="1"/>
                      </a:moveTo>
                      <a:cubicBezTo>
                        <a:pt x="1" y="1"/>
                        <a:pt x="3572" y="221"/>
                        <a:pt x="2573" y="4504"/>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521;p55">
                  <a:extLst>
                    <a:ext uri="{FF2B5EF4-FFF2-40B4-BE49-F238E27FC236}">
                      <a16:creationId xmlns:a16="http://schemas.microsoft.com/office/drawing/2014/main" id="{59FE5871-3114-5A8B-BCDD-86346D922D36}"/>
                    </a:ext>
                  </a:extLst>
                </p:cNvPr>
                <p:cNvSpPr/>
                <p:nvPr/>
              </p:nvSpPr>
              <p:spPr>
                <a:xfrm>
                  <a:off x="-49575" y="3875146"/>
                  <a:ext cx="27261" cy="25717"/>
                </a:xfrm>
                <a:custGeom>
                  <a:avLst/>
                  <a:gdLst/>
                  <a:ahLst/>
                  <a:cxnLst/>
                  <a:rect l="l" t="t" r="r" b="b"/>
                  <a:pathLst>
                    <a:path w="2330" h="2198" fill="none" extrusionOk="0">
                      <a:moveTo>
                        <a:pt x="2330" y="696"/>
                      </a:moveTo>
                      <a:cubicBezTo>
                        <a:pt x="2330" y="696"/>
                        <a:pt x="0" y="0"/>
                        <a:pt x="0" y="219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522;p55">
                  <a:extLst>
                    <a:ext uri="{FF2B5EF4-FFF2-40B4-BE49-F238E27FC236}">
                      <a16:creationId xmlns:a16="http://schemas.microsoft.com/office/drawing/2014/main" id="{158FAF4C-AE29-813A-40A9-7FE1B5EE14C5}"/>
                    </a:ext>
                  </a:extLst>
                </p:cNvPr>
                <p:cNvSpPr/>
                <p:nvPr/>
              </p:nvSpPr>
              <p:spPr>
                <a:xfrm>
                  <a:off x="-4003" y="3879078"/>
                  <a:ext cx="8986" cy="21785"/>
                </a:xfrm>
                <a:custGeom>
                  <a:avLst/>
                  <a:gdLst/>
                  <a:ahLst/>
                  <a:cxnLst/>
                  <a:rect l="l" t="t" r="r" b="b"/>
                  <a:pathLst>
                    <a:path w="768" h="1862" fill="none" extrusionOk="0">
                      <a:moveTo>
                        <a:pt x="767" y="1"/>
                      </a:moveTo>
                      <a:cubicBezTo>
                        <a:pt x="767" y="1"/>
                        <a:pt x="767" y="1056"/>
                        <a:pt x="1" y="186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523;p55">
                  <a:extLst>
                    <a:ext uri="{FF2B5EF4-FFF2-40B4-BE49-F238E27FC236}">
                      <a16:creationId xmlns:a16="http://schemas.microsoft.com/office/drawing/2014/main" id="{8C462245-B3DA-1A13-BC02-2FBA42A9B50E}"/>
                    </a:ext>
                  </a:extLst>
                </p:cNvPr>
                <p:cNvSpPr/>
                <p:nvPr/>
              </p:nvSpPr>
              <p:spPr>
                <a:xfrm>
                  <a:off x="-13352" y="3908679"/>
                  <a:ext cx="53352" cy="15538"/>
                </a:xfrm>
                <a:custGeom>
                  <a:avLst/>
                  <a:gdLst/>
                  <a:ahLst/>
                  <a:cxnLst/>
                  <a:rect l="l" t="t" r="r" b="b"/>
                  <a:pathLst>
                    <a:path w="4560" h="1328" fill="none" extrusionOk="0">
                      <a:moveTo>
                        <a:pt x="4559" y="1030"/>
                      </a:moveTo>
                      <a:cubicBezTo>
                        <a:pt x="3258" y="1"/>
                        <a:pt x="1997" y="1327"/>
                        <a:pt x="1997" y="1327"/>
                      </a:cubicBezTo>
                      <a:cubicBezTo>
                        <a:pt x="1997" y="1327"/>
                        <a:pt x="1731" y="150"/>
                        <a:pt x="1" y="642"/>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524;p55">
                  <a:extLst>
                    <a:ext uri="{FF2B5EF4-FFF2-40B4-BE49-F238E27FC236}">
                      <a16:creationId xmlns:a16="http://schemas.microsoft.com/office/drawing/2014/main" id="{B7C54AAD-6CED-5E27-EA78-770425D86A55}"/>
                    </a:ext>
                  </a:extLst>
                </p:cNvPr>
                <p:cNvSpPr/>
                <p:nvPr/>
              </p:nvSpPr>
              <p:spPr>
                <a:xfrm>
                  <a:off x="466" y="3963493"/>
                  <a:ext cx="28092" cy="51948"/>
                </a:xfrm>
                <a:custGeom>
                  <a:avLst/>
                  <a:gdLst/>
                  <a:ahLst/>
                  <a:cxnLst/>
                  <a:rect l="l" t="t" r="r" b="b"/>
                  <a:pathLst>
                    <a:path w="2401" h="4440" fill="none" extrusionOk="0">
                      <a:moveTo>
                        <a:pt x="2391" y="4439"/>
                      </a:moveTo>
                      <a:cubicBezTo>
                        <a:pt x="2391" y="4439"/>
                        <a:pt x="2401" y="2220"/>
                        <a:pt x="683" y="2437"/>
                      </a:cubicBezTo>
                      <a:cubicBezTo>
                        <a:pt x="683" y="2437"/>
                        <a:pt x="1573" y="1217"/>
                        <a:pt x="0" y="1"/>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525;p55">
                  <a:extLst>
                    <a:ext uri="{FF2B5EF4-FFF2-40B4-BE49-F238E27FC236}">
                      <a16:creationId xmlns:a16="http://schemas.microsoft.com/office/drawing/2014/main" id="{E4270ADC-CD7F-57B9-8A55-5E2D2505407D}"/>
                    </a:ext>
                  </a:extLst>
                </p:cNvPr>
                <p:cNvSpPr/>
                <p:nvPr/>
              </p:nvSpPr>
              <p:spPr>
                <a:xfrm>
                  <a:off x="688" y="4015429"/>
                  <a:ext cx="12472" cy="32374"/>
                </a:xfrm>
                <a:custGeom>
                  <a:avLst/>
                  <a:gdLst/>
                  <a:ahLst/>
                  <a:cxnLst/>
                  <a:rect l="l" t="t" r="r" b="b"/>
                  <a:pathLst>
                    <a:path w="1066" h="2767" fill="none" extrusionOk="0">
                      <a:moveTo>
                        <a:pt x="1" y="0"/>
                      </a:moveTo>
                      <a:cubicBezTo>
                        <a:pt x="1" y="0"/>
                        <a:pt x="1065" y="1146"/>
                        <a:pt x="363" y="276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526;p55">
                  <a:extLst>
                    <a:ext uri="{FF2B5EF4-FFF2-40B4-BE49-F238E27FC236}">
                      <a16:creationId xmlns:a16="http://schemas.microsoft.com/office/drawing/2014/main" id="{D9BEE290-D666-016F-6BFD-FA6984F46DDE}"/>
                    </a:ext>
                  </a:extLst>
                </p:cNvPr>
                <p:cNvSpPr/>
                <p:nvPr/>
              </p:nvSpPr>
              <p:spPr>
                <a:xfrm>
                  <a:off x="-49575" y="4013124"/>
                  <a:ext cx="36235" cy="21739"/>
                </a:xfrm>
                <a:custGeom>
                  <a:avLst/>
                  <a:gdLst/>
                  <a:ahLst/>
                  <a:cxnLst/>
                  <a:rect l="l" t="t" r="r" b="b"/>
                  <a:pathLst>
                    <a:path w="3097" h="1858" fill="none" extrusionOk="0">
                      <a:moveTo>
                        <a:pt x="0" y="197"/>
                      </a:moveTo>
                      <a:cubicBezTo>
                        <a:pt x="1631" y="0"/>
                        <a:pt x="2330" y="1579"/>
                        <a:pt x="2330" y="1579"/>
                      </a:cubicBezTo>
                      <a:cubicBezTo>
                        <a:pt x="2330" y="1579"/>
                        <a:pt x="2763" y="1391"/>
                        <a:pt x="3097" y="1857"/>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527;p55">
                  <a:extLst>
                    <a:ext uri="{FF2B5EF4-FFF2-40B4-BE49-F238E27FC236}">
                      <a16:creationId xmlns:a16="http://schemas.microsoft.com/office/drawing/2014/main" id="{A4E233E2-506D-29F7-D761-6A49A63A1FF1}"/>
                    </a:ext>
                  </a:extLst>
                </p:cNvPr>
                <p:cNvSpPr/>
                <p:nvPr/>
              </p:nvSpPr>
              <p:spPr>
                <a:xfrm>
                  <a:off x="-17517" y="3941357"/>
                  <a:ext cx="32000" cy="17913"/>
                </a:xfrm>
                <a:custGeom>
                  <a:avLst/>
                  <a:gdLst/>
                  <a:ahLst/>
                  <a:cxnLst/>
                  <a:rect l="l" t="t" r="r" b="b"/>
                  <a:pathLst>
                    <a:path w="2735" h="1531" fill="none" extrusionOk="0">
                      <a:moveTo>
                        <a:pt x="1" y="0"/>
                      </a:moveTo>
                      <a:cubicBezTo>
                        <a:pt x="1" y="0"/>
                        <a:pt x="1651" y="1530"/>
                        <a:pt x="2734" y="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528;p55">
                  <a:extLst>
                    <a:ext uri="{FF2B5EF4-FFF2-40B4-BE49-F238E27FC236}">
                      <a16:creationId xmlns:a16="http://schemas.microsoft.com/office/drawing/2014/main" id="{2C1FC48B-371B-7758-3228-F84268FE0253}"/>
                    </a:ext>
                  </a:extLst>
                </p:cNvPr>
                <p:cNvSpPr/>
                <p:nvPr/>
              </p:nvSpPr>
              <p:spPr>
                <a:xfrm>
                  <a:off x="-49575" y="3973672"/>
                  <a:ext cx="32070" cy="15807"/>
                </a:xfrm>
                <a:custGeom>
                  <a:avLst/>
                  <a:gdLst/>
                  <a:ahLst/>
                  <a:cxnLst/>
                  <a:rect l="l" t="t" r="r" b="b"/>
                  <a:pathLst>
                    <a:path w="2741" h="1351" fill="none" extrusionOk="0">
                      <a:moveTo>
                        <a:pt x="2741" y="434"/>
                      </a:moveTo>
                      <a:cubicBezTo>
                        <a:pt x="2741" y="434"/>
                        <a:pt x="1032" y="1"/>
                        <a:pt x="0" y="1350"/>
                      </a:cubicBezTo>
                    </a:path>
                  </a:pathLst>
                </a:custGeom>
                <a:noFill/>
                <a:ln w="8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3529;p55">
                <a:extLst>
                  <a:ext uri="{FF2B5EF4-FFF2-40B4-BE49-F238E27FC236}">
                    <a16:creationId xmlns:a16="http://schemas.microsoft.com/office/drawing/2014/main" id="{64D5D298-38ED-E2AE-3D05-23B4A56CDCBF}"/>
                  </a:ext>
                </a:extLst>
              </p:cNvPr>
              <p:cNvGrpSpPr/>
              <p:nvPr/>
            </p:nvGrpSpPr>
            <p:grpSpPr>
              <a:xfrm>
                <a:off x="595190" y="3643867"/>
                <a:ext cx="1577311" cy="594163"/>
                <a:chOff x="595190" y="3643867"/>
                <a:chExt cx="1577311" cy="594163"/>
              </a:xfrm>
            </p:grpSpPr>
            <p:grpSp>
              <p:nvGrpSpPr>
                <p:cNvPr id="25" name="Google Shape;3530;p55">
                  <a:extLst>
                    <a:ext uri="{FF2B5EF4-FFF2-40B4-BE49-F238E27FC236}">
                      <a16:creationId xmlns:a16="http://schemas.microsoft.com/office/drawing/2014/main" id="{428E0934-AF05-A820-B147-8F7E1979899B}"/>
                    </a:ext>
                  </a:extLst>
                </p:cNvPr>
                <p:cNvGrpSpPr/>
                <p:nvPr/>
              </p:nvGrpSpPr>
              <p:grpSpPr>
                <a:xfrm>
                  <a:off x="1498221" y="4047614"/>
                  <a:ext cx="503528" cy="190416"/>
                  <a:chOff x="1498221" y="4047614"/>
                  <a:chExt cx="503528" cy="190416"/>
                </a:xfrm>
              </p:grpSpPr>
              <p:sp>
                <p:nvSpPr>
                  <p:cNvPr id="68" name="Google Shape;3532;p55">
                    <a:extLst>
                      <a:ext uri="{FF2B5EF4-FFF2-40B4-BE49-F238E27FC236}">
                        <a16:creationId xmlns:a16="http://schemas.microsoft.com/office/drawing/2014/main" id="{FBF05AA4-11C8-DA31-D27C-0131E5CD66AC}"/>
                      </a:ext>
                    </a:extLst>
                  </p:cNvPr>
                  <p:cNvSpPr/>
                  <p:nvPr/>
                </p:nvSpPr>
                <p:spPr>
                  <a:xfrm>
                    <a:off x="1826655" y="4238011"/>
                    <a:ext cx="175094" cy="5"/>
                  </a:xfrm>
                  <a:custGeom>
                    <a:avLst/>
                    <a:gdLst/>
                    <a:ahLst/>
                    <a:cxnLst/>
                    <a:rect l="l" t="t" r="r" b="b"/>
                    <a:pathLst>
                      <a:path w="36535" h="1" fill="none" extrusionOk="0">
                        <a:moveTo>
                          <a:pt x="1" y="0"/>
                        </a:moveTo>
                        <a:lnTo>
                          <a:pt x="36535"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3536;p55">
                    <a:extLst>
                      <a:ext uri="{FF2B5EF4-FFF2-40B4-BE49-F238E27FC236}">
                        <a16:creationId xmlns:a16="http://schemas.microsoft.com/office/drawing/2014/main" id="{DB3EF9BF-780A-BCE2-0A2C-F24540583D75}"/>
                      </a:ext>
                    </a:extLst>
                  </p:cNvPr>
                  <p:cNvGrpSpPr/>
                  <p:nvPr/>
                </p:nvGrpSpPr>
                <p:grpSpPr>
                  <a:xfrm>
                    <a:off x="1498221" y="4047614"/>
                    <a:ext cx="150566" cy="190416"/>
                    <a:chOff x="1498221" y="4047614"/>
                    <a:chExt cx="150566" cy="190416"/>
                  </a:xfrm>
                </p:grpSpPr>
                <p:sp>
                  <p:nvSpPr>
                    <p:cNvPr id="66" name="Google Shape;3537;p55">
                      <a:extLst>
                        <a:ext uri="{FF2B5EF4-FFF2-40B4-BE49-F238E27FC236}">
                          <a16:creationId xmlns:a16="http://schemas.microsoft.com/office/drawing/2014/main" id="{03584DEB-8D1C-FE1D-6914-7C7EE962632C}"/>
                        </a:ext>
                      </a:extLst>
                    </p:cNvPr>
                    <p:cNvSpPr/>
                    <p:nvPr/>
                  </p:nvSpPr>
                  <p:spPr>
                    <a:xfrm>
                      <a:off x="1510686" y="4060421"/>
                      <a:ext cx="138101" cy="177608"/>
                    </a:xfrm>
                    <a:custGeom>
                      <a:avLst/>
                      <a:gdLst/>
                      <a:ahLst/>
                      <a:cxnLst/>
                      <a:rect l="l" t="t" r="r" b="b"/>
                      <a:pathLst>
                        <a:path w="28816" h="37079" fill="none" extrusionOk="0">
                          <a:moveTo>
                            <a:pt x="28815" y="37078"/>
                          </a:moveTo>
                          <a:lnTo>
                            <a:pt x="17922" y="37078"/>
                          </a:lnTo>
                          <a:cubicBezTo>
                            <a:pt x="14829" y="37078"/>
                            <a:pt x="14212" y="33613"/>
                            <a:pt x="14212" y="33613"/>
                          </a:cubicBezTo>
                          <a:lnTo>
                            <a:pt x="14212" y="10631"/>
                          </a:lnTo>
                          <a:lnTo>
                            <a:pt x="0" y="10631"/>
                          </a:lnTo>
                          <a:lnTo>
                            <a:pt x="0"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538;p55">
                      <a:extLst>
                        <a:ext uri="{FF2B5EF4-FFF2-40B4-BE49-F238E27FC236}">
                          <a16:creationId xmlns:a16="http://schemas.microsoft.com/office/drawing/2014/main" id="{5F4D4F8F-EC64-5AF9-E25C-F9703C290DE8}"/>
                        </a:ext>
                      </a:extLst>
                    </p:cNvPr>
                    <p:cNvSpPr/>
                    <p:nvPr/>
                  </p:nvSpPr>
                  <p:spPr>
                    <a:xfrm>
                      <a:off x="1498221" y="4047614"/>
                      <a:ext cx="26646" cy="25622"/>
                    </a:xfrm>
                    <a:custGeom>
                      <a:avLst/>
                      <a:gdLst/>
                      <a:ahLst/>
                      <a:cxnLst/>
                      <a:rect l="l" t="t" r="r" b="b"/>
                      <a:pathLst>
                        <a:path w="5560" h="5349" extrusionOk="0">
                          <a:moveTo>
                            <a:pt x="2886" y="1"/>
                          </a:moveTo>
                          <a:cubicBezTo>
                            <a:pt x="1806" y="1"/>
                            <a:pt x="828" y="654"/>
                            <a:pt x="416" y="1653"/>
                          </a:cubicBezTo>
                          <a:cubicBezTo>
                            <a:pt x="0" y="2649"/>
                            <a:pt x="230" y="3802"/>
                            <a:pt x="996" y="4564"/>
                          </a:cubicBezTo>
                          <a:cubicBezTo>
                            <a:pt x="1506" y="5077"/>
                            <a:pt x="2190" y="5349"/>
                            <a:pt x="2886" y="5349"/>
                          </a:cubicBezTo>
                          <a:cubicBezTo>
                            <a:pt x="3232" y="5349"/>
                            <a:pt x="3580" y="5282"/>
                            <a:pt x="3911" y="5144"/>
                          </a:cubicBezTo>
                          <a:cubicBezTo>
                            <a:pt x="4910" y="4732"/>
                            <a:pt x="5560" y="3758"/>
                            <a:pt x="5560" y="2675"/>
                          </a:cubicBezTo>
                          <a:cubicBezTo>
                            <a:pt x="5560" y="1197"/>
                            <a:pt x="4363"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 name="Google Shape;3539;p55">
                  <a:extLst>
                    <a:ext uri="{FF2B5EF4-FFF2-40B4-BE49-F238E27FC236}">
                      <a16:creationId xmlns:a16="http://schemas.microsoft.com/office/drawing/2014/main" id="{CA354499-C2F9-581E-3FFC-42CF9534B1DD}"/>
                    </a:ext>
                  </a:extLst>
                </p:cNvPr>
                <p:cNvGrpSpPr/>
                <p:nvPr/>
              </p:nvGrpSpPr>
              <p:grpSpPr>
                <a:xfrm>
                  <a:off x="1560718" y="3827344"/>
                  <a:ext cx="611783" cy="237654"/>
                  <a:chOff x="1560718" y="3827344"/>
                  <a:chExt cx="611783" cy="237654"/>
                </a:xfrm>
              </p:grpSpPr>
              <p:grpSp>
                <p:nvGrpSpPr>
                  <p:cNvPr id="326" name="Google Shape;3540;p55">
                    <a:extLst>
                      <a:ext uri="{FF2B5EF4-FFF2-40B4-BE49-F238E27FC236}">
                        <a16:creationId xmlns:a16="http://schemas.microsoft.com/office/drawing/2014/main" id="{7467107B-71BB-7BEA-1C21-63BFA4E1C446}"/>
                      </a:ext>
                    </a:extLst>
                  </p:cNvPr>
                  <p:cNvGrpSpPr/>
                  <p:nvPr/>
                </p:nvGrpSpPr>
                <p:grpSpPr>
                  <a:xfrm>
                    <a:off x="1912179" y="3827344"/>
                    <a:ext cx="181487" cy="25631"/>
                    <a:chOff x="1912179" y="3827344"/>
                    <a:chExt cx="181487" cy="25631"/>
                  </a:xfrm>
                </p:grpSpPr>
                <p:sp>
                  <p:nvSpPr>
                    <p:cNvPr id="340" name="Google Shape;3541;p55">
                      <a:extLst>
                        <a:ext uri="{FF2B5EF4-FFF2-40B4-BE49-F238E27FC236}">
                          <a16:creationId xmlns:a16="http://schemas.microsoft.com/office/drawing/2014/main" id="{43A6944B-3431-4C45-77B0-E8FF10950D51}"/>
                        </a:ext>
                      </a:extLst>
                    </p:cNvPr>
                    <p:cNvSpPr/>
                    <p:nvPr/>
                  </p:nvSpPr>
                  <p:spPr>
                    <a:xfrm>
                      <a:off x="2067020" y="3827344"/>
                      <a:ext cx="26646" cy="25631"/>
                    </a:xfrm>
                    <a:custGeom>
                      <a:avLst/>
                      <a:gdLst/>
                      <a:ahLst/>
                      <a:cxnLst/>
                      <a:rect l="l" t="t" r="r" b="b"/>
                      <a:pathLst>
                        <a:path w="5560" h="5351" extrusionOk="0">
                          <a:moveTo>
                            <a:pt x="2886" y="0"/>
                          </a:moveTo>
                          <a:cubicBezTo>
                            <a:pt x="1806" y="0"/>
                            <a:pt x="828" y="653"/>
                            <a:pt x="416" y="1653"/>
                          </a:cubicBezTo>
                          <a:cubicBezTo>
                            <a:pt x="0" y="2652"/>
                            <a:pt x="230" y="3801"/>
                            <a:pt x="993" y="4567"/>
                          </a:cubicBezTo>
                          <a:cubicBezTo>
                            <a:pt x="1505" y="5080"/>
                            <a:pt x="2190" y="5351"/>
                            <a:pt x="2887" y="5351"/>
                          </a:cubicBezTo>
                          <a:cubicBezTo>
                            <a:pt x="3232" y="5351"/>
                            <a:pt x="3580" y="5284"/>
                            <a:pt x="3911" y="5148"/>
                          </a:cubicBezTo>
                          <a:cubicBezTo>
                            <a:pt x="4910" y="4732"/>
                            <a:pt x="5560" y="3758"/>
                            <a:pt x="5560" y="2678"/>
                          </a:cubicBezTo>
                          <a:cubicBezTo>
                            <a:pt x="5560" y="1200"/>
                            <a:pt x="4363" y="0"/>
                            <a:pt x="2886" y="0"/>
                          </a:cubicBezTo>
                          <a:close/>
                        </a:path>
                      </a:pathLst>
                    </a:custGeom>
                    <a:solidFill>
                      <a:srgbClr val="445D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542;p55">
                      <a:extLst>
                        <a:ext uri="{FF2B5EF4-FFF2-40B4-BE49-F238E27FC236}">
                          <a16:creationId xmlns:a16="http://schemas.microsoft.com/office/drawing/2014/main" id="{C0741013-31E9-A9C3-17FA-B34F96D5C69C}"/>
                        </a:ext>
                      </a:extLst>
                    </p:cNvPr>
                    <p:cNvSpPr/>
                    <p:nvPr/>
                  </p:nvSpPr>
                  <p:spPr>
                    <a:xfrm>
                      <a:off x="1912179" y="3842838"/>
                      <a:ext cx="156825" cy="5"/>
                    </a:xfrm>
                    <a:custGeom>
                      <a:avLst/>
                      <a:gdLst/>
                      <a:ahLst/>
                      <a:cxnLst/>
                      <a:rect l="l" t="t" r="r" b="b"/>
                      <a:pathLst>
                        <a:path w="32723" h="1" fill="none" extrusionOk="0">
                          <a:moveTo>
                            <a:pt x="1" y="1"/>
                          </a:moveTo>
                          <a:lnTo>
                            <a:pt x="327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 name="Google Shape;3543;p55">
                    <a:extLst>
                      <a:ext uri="{FF2B5EF4-FFF2-40B4-BE49-F238E27FC236}">
                        <a16:creationId xmlns:a16="http://schemas.microsoft.com/office/drawing/2014/main" id="{FC0400B5-C1BE-C8F1-0346-C111AA971627}"/>
                      </a:ext>
                    </a:extLst>
                  </p:cNvPr>
                  <p:cNvGrpSpPr/>
                  <p:nvPr/>
                </p:nvGrpSpPr>
                <p:grpSpPr>
                  <a:xfrm>
                    <a:off x="1912179" y="4039376"/>
                    <a:ext cx="260322" cy="25622"/>
                    <a:chOff x="1912179" y="4039377"/>
                    <a:chExt cx="260322" cy="25622"/>
                  </a:xfrm>
                </p:grpSpPr>
                <p:sp>
                  <p:nvSpPr>
                    <p:cNvPr id="338" name="Google Shape;3544;p55">
                      <a:extLst>
                        <a:ext uri="{FF2B5EF4-FFF2-40B4-BE49-F238E27FC236}">
                          <a16:creationId xmlns:a16="http://schemas.microsoft.com/office/drawing/2014/main" id="{E8777038-0FA5-AB8B-3808-A93C21D758A0}"/>
                        </a:ext>
                      </a:extLst>
                    </p:cNvPr>
                    <p:cNvSpPr/>
                    <p:nvPr/>
                  </p:nvSpPr>
                  <p:spPr>
                    <a:xfrm>
                      <a:off x="2145855" y="4039377"/>
                      <a:ext cx="26646" cy="25622"/>
                    </a:xfrm>
                    <a:custGeom>
                      <a:avLst/>
                      <a:gdLst/>
                      <a:ahLst/>
                      <a:cxnLst/>
                      <a:rect l="l" t="t" r="r" b="b"/>
                      <a:pathLst>
                        <a:path w="5560" h="5349" extrusionOk="0">
                          <a:moveTo>
                            <a:pt x="2886" y="0"/>
                          </a:moveTo>
                          <a:cubicBezTo>
                            <a:pt x="1806" y="0"/>
                            <a:pt x="828" y="650"/>
                            <a:pt x="416" y="1649"/>
                          </a:cubicBezTo>
                          <a:cubicBezTo>
                            <a:pt x="0" y="2649"/>
                            <a:pt x="230" y="3802"/>
                            <a:pt x="993" y="4564"/>
                          </a:cubicBezTo>
                          <a:cubicBezTo>
                            <a:pt x="1505" y="5076"/>
                            <a:pt x="2190" y="5349"/>
                            <a:pt x="2887" y="5349"/>
                          </a:cubicBezTo>
                          <a:cubicBezTo>
                            <a:pt x="3232" y="5349"/>
                            <a:pt x="3580" y="5282"/>
                            <a:pt x="3911" y="5144"/>
                          </a:cubicBezTo>
                          <a:cubicBezTo>
                            <a:pt x="4910" y="4732"/>
                            <a:pt x="5560" y="3758"/>
                            <a:pt x="5560" y="2674"/>
                          </a:cubicBezTo>
                          <a:cubicBezTo>
                            <a:pt x="5560" y="1197"/>
                            <a:pt x="4363" y="0"/>
                            <a:pt x="2886" y="0"/>
                          </a:cubicBezTo>
                          <a:close/>
                        </a:path>
                      </a:pathLst>
                    </a:custGeom>
                    <a:solidFill>
                      <a:srgbClr val="869F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545;p55">
                      <a:extLst>
                        <a:ext uri="{FF2B5EF4-FFF2-40B4-BE49-F238E27FC236}">
                          <a16:creationId xmlns:a16="http://schemas.microsoft.com/office/drawing/2014/main" id="{1A9211B5-AD49-AF13-3320-551CBEF983B5}"/>
                        </a:ext>
                      </a:extLst>
                    </p:cNvPr>
                    <p:cNvSpPr/>
                    <p:nvPr/>
                  </p:nvSpPr>
                  <p:spPr>
                    <a:xfrm flipV="1">
                      <a:off x="1912179" y="4052188"/>
                      <a:ext cx="233676" cy="7778"/>
                    </a:xfrm>
                    <a:custGeom>
                      <a:avLst/>
                      <a:gdLst/>
                      <a:ahLst/>
                      <a:cxnLst/>
                      <a:rect l="l" t="t" r="r" b="b"/>
                      <a:pathLst>
                        <a:path w="32723" h="1" fill="none" extrusionOk="0">
                          <a:moveTo>
                            <a:pt x="32723"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 name="Google Shape;3547;p55">
                    <a:extLst>
                      <a:ext uri="{FF2B5EF4-FFF2-40B4-BE49-F238E27FC236}">
                        <a16:creationId xmlns:a16="http://schemas.microsoft.com/office/drawing/2014/main" id="{1C7C4297-2211-F63F-BAB7-DE780247A48D}"/>
                      </a:ext>
                    </a:extLst>
                  </p:cNvPr>
                  <p:cNvGrpSpPr/>
                  <p:nvPr/>
                </p:nvGrpSpPr>
                <p:grpSpPr>
                  <a:xfrm>
                    <a:off x="1560718" y="3842857"/>
                    <a:ext cx="173586" cy="217131"/>
                    <a:chOff x="1560718" y="3842857"/>
                    <a:chExt cx="173586" cy="217131"/>
                  </a:xfrm>
                </p:grpSpPr>
                <p:sp>
                  <p:nvSpPr>
                    <p:cNvPr id="335" name="Google Shape;3548;p55">
                      <a:extLst>
                        <a:ext uri="{FF2B5EF4-FFF2-40B4-BE49-F238E27FC236}">
                          <a16:creationId xmlns:a16="http://schemas.microsoft.com/office/drawing/2014/main" id="{5BB91D02-5751-D951-A8AC-809C3F933F0C}"/>
                        </a:ext>
                      </a:extLst>
                    </p:cNvPr>
                    <p:cNvSpPr/>
                    <p:nvPr/>
                  </p:nvSpPr>
                  <p:spPr>
                    <a:xfrm>
                      <a:off x="1560718" y="3951414"/>
                      <a:ext cx="84343" cy="5"/>
                    </a:xfrm>
                    <a:custGeom>
                      <a:avLst/>
                      <a:gdLst/>
                      <a:ahLst/>
                      <a:cxnLst/>
                      <a:rect l="l" t="t" r="r" b="b"/>
                      <a:pathLst>
                        <a:path w="17599" h="1" fill="none" extrusionOk="0">
                          <a:moveTo>
                            <a:pt x="1" y="0"/>
                          </a:moveTo>
                          <a:lnTo>
                            <a:pt x="17598"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549;p55">
                      <a:extLst>
                        <a:ext uri="{FF2B5EF4-FFF2-40B4-BE49-F238E27FC236}">
                          <a16:creationId xmlns:a16="http://schemas.microsoft.com/office/drawing/2014/main" id="{C8509AA2-6161-5145-B81B-37B2A884CCAE}"/>
                        </a:ext>
                      </a:extLst>
                    </p:cNvPr>
                    <p:cNvSpPr/>
                    <p:nvPr/>
                  </p:nvSpPr>
                  <p:spPr>
                    <a:xfrm>
                      <a:off x="1631242" y="3936509"/>
                      <a:ext cx="26646" cy="25622"/>
                    </a:xfrm>
                    <a:custGeom>
                      <a:avLst/>
                      <a:gdLst/>
                      <a:ahLst/>
                      <a:cxnLst/>
                      <a:rect l="l" t="t" r="r" b="b"/>
                      <a:pathLst>
                        <a:path w="5560" h="5349" extrusionOk="0">
                          <a:moveTo>
                            <a:pt x="2882" y="1"/>
                          </a:moveTo>
                          <a:cubicBezTo>
                            <a:pt x="1802" y="1"/>
                            <a:pt x="828" y="650"/>
                            <a:pt x="412" y="1649"/>
                          </a:cubicBezTo>
                          <a:cubicBezTo>
                            <a:pt x="0" y="2649"/>
                            <a:pt x="226" y="3798"/>
                            <a:pt x="993" y="4564"/>
                          </a:cubicBezTo>
                          <a:cubicBezTo>
                            <a:pt x="1502" y="5076"/>
                            <a:pt x="2187" y="5349"/>
                            <a:pt x="2883" y="5349"/>
                          </a:cubicBezTo>
                          <a:cubicBezTo>
                            <a:pt x="3228" y="5349"/>
                            <a:pt x="3576" y="5282"/>
                            <a:pt x="3907" y="5144"/>
                          </a:cubicBezTo>
                          <a:cubicBezTo>
                            <a:pt x="4907" y="4732"/>
                            <a:pt x="5556" y="3758"/>
                            <a:pt x="5560" y="2674"/>
                          </a:cubicBezTo>
                          <a:cubicBezTo>
                            <a:pt x="5560" y="1197"/>
                            <a:pt x="4360" y="1"/>
                            <a:pt x="2882"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550;p55">
                      <a:extLst>
                        <a:ext uri="{FF2B5EF4-FFF2-40B4-BE49-F238E27FC236}">
                          <a16:creationId xmlns:a16="http://schemas.microsoft.com/office/drawing/2014/main" id="{74C88927-FA83-F1CC-1CD5-91926CD91388}"/>
                        </a:ext>
                      </a:extLst>
                    </p:cNvPr>
                    <p:cNvSpPr/>
                    <p:nvPr/>
                  </p:nvSpPr>
                  <p:spPr>
                    <a:xfrm>
                      <a:off x="1645054" y="3842857"/>
                      <a:ext cx="89251" cy="217131"/>
                    </a:xfrm>
                    <a:custGeom>
                      <a:avLst/>
                      <a:gdLst/>
                      <a:ahLst/>
                      <a:cxnLst/>
                      <a:rect l="l" t="t" r="r" b="b"/>
                      <a:pathLst>
                        <a:path w="18623" h="45330" fill="none" extrusionOk="0">
                          <a:moveTo>
                            <a:pt x="18623" y="45330"/>
                          </a:moveTo>
                          <a:lnTo>
                            <a:pt x="5625" y="45330"/>
                          </a:lnTo>
                          <a:cubicBezTo>
                            <a:pt x="2889" y="45330"/>
                            <a:pt x="0" y="42619"/>
                            <a:pt x="0" y="35634"/>
                          </a:cubicBezTo>
                          <a:lnTo>
                            <a:pt x="0" y="9697"/>
                          </a:lnTo>
                          <a:cubicBezTo>
                            <a:pt x="0" y="2711"/>
                            <a:pt x="2889" y="1"/>
                            <a:pt x="5625" y="1"/>
                          </a:cubicBezTo>
                          <a:lnTo>
                            <a:pt x="1862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7" name="Google Shape;3553;p55">
                  <a:extLst>
                    <a:ext uri="{FF2B5EF4-FFF2-40B4-BE49-F238E27FC236}">
                      <a16:creationId xmlns:a16="http://schemas.microsoft.com/office/drawing/2014/main" id="{BB84E3B6-3A6F-38C1-DA04-73245D228262}"/>
                    </a:ext>
                  </a:extLst>
                </p:cNvPr>
                <p:cNvSpPr/>
                <p:nvPr/>
              </p:nvSpPr>
              <p:spPr>
                <a:xfrm>
                  <a:off x="1258451" y="3798060"/>
                  <a:ext cx="302718" cy="302541"/>
                </a:xfrm>
                <a:custGeom>
                  <a:avLst/>
                  <a:gdLst/>
                  <a:ahLst/>
                  <a:cxnLst/>
                  <a:rect l="l" t="t" r="r" b="b"/>
                  <a:pathLst>
                    <a:path w="63165" h="63161" fill="none" extrusionOk="0">
                      <a:moveTo>
                        <a:pt x="63165" y="31580"/>
                      </a:moveTo>
                      <a:cubicBezTo>
                        <a:pt x="63165" y="49021"/>
                        <a:pt x="49025" y="63161"/>
                        <a:pt x="31585" y="63161"/>
                      </a:cubicBezTo>
                      <a:cubicBezTo>
                        <a:pt x="14140" y="63161"/>
                        <a:pt x="1" y="49021"/>
                        <a:pt x="1" y="31580"/>
                      </a:cubicBezTo>
                      <a:cubicBezTo>
                        <a:pt x="1" y="14140"/>
                        <a:pt x="14140" y="0"/>
                        <a:pt x="31585" y="0"/>
                      </a:cubicBezTo>
                      <a:cubicBezTo>
                        <a:pt x="49025" y="0"/>
                        <a:pt x="63165" y="14140"/>
                        <a:pt x="63165" y="31580"/>
                      </a:cubicBezTo>
                      <a:close/>
                    </a:path>
                  </a:pathLst>
                </a:custGeom>
                <a:noFill/>
                <a:ln w="9525" cap="flat" cmpd="sng">
                  <a:solidFill>
                    <a:srgbClr val="CFD9E0"/>
                  </a:solidFill>
                  <a:prstDash val="solid"/>
                  <a:miter lim="364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3554;p55">
                  <a:extLst>
                    <a:ext uri="{FF2B5EF4-FFF2-40B4-BE49-F238E27FC236}">
                      <a16:creationId xmlns:a16="http://schemas.microsoft.com/office/drawing/2014/main" id="{D10E70E0-FD26-2D4F-5CA5-1820354B6D8A}"/>
                    </a:ext>
                  </a:extLst>
                </p:cNvPr>
                <p:cNvGrpSpPr/>
                <p:nvPr/>
              </p:nvGrpSpPr>
              <p:grpSpPr>
                <a:xfrm>
                  <a:off x="785350" y="3643867"/>
                  <a:ext cx="535311" cy="210856"/>
                  <a:chOff x="785350" y="3643867"/>
                  <a:chExt cx="535311" cy="210856"/>
                </a:xfrm>
              </p:grpSpPr>
              <p:grpSp>
                <p:nvGrpSpPr>
                  <p:cNvPr id="62" name="Google Shape;3555;p55">
                    <a:extLst>
                      <a:ext uri="{FF2B5EF4-FFF2-40B4-BE49-F238E27FC236}">
                        <a16:creationId xmlns:a16="http://schemas.microsoft.com/office/drawing/2014/main" id="{EC5F9A6E-82A6-9880-8BEC-3916BFDC74A1}"/>
                      </a:ext>
                    </a:extLst>
                  </p:cNvPr>
                  <p:cNvGrpSpPr/>
                  <p:nvPr/>
                </p:nvGrpSpPr>
                <p:grpSpPr>
                  <a:xfrm>
                    <a:off x="785350" y="3643867"/>
                    <a:ext cx="198309" cy="25622"/>
                    <a:chOff x="785350" y="3643867"/>
                    <a:chExt cx="198309" cy="25622"/>
                  </a:xfrm>
                </p:grpSpPr>
                <p:sp>
                  <p:nvSpPr>
                    <p:cNvPr id="322" name="Google Shape;3556;p55">
                      <a:extLst>
                        <a:ext uri="{FF2B5EF4-FFF2-40B4-BE49-F238E27FC236}">
                          <a16:creationId xmlns:a16="http://schemas.microsoft.com/office/drawing/2014/main" id="{CCFA5E93-A082-89C9-ED2B-3AADA41BC71D}"/>
                        </a:ext>
                      </a:extLst>
                    </p:cNvPr>
                    <p:cNvSpPr/>
                    <p:nvPr/>
                  </p:nvSpPr>
                  <p:spPr>
                    <a:xfrm>
                      <a:off x="808023" y="3655851"/>
                      <a:ext cx="175636" cy="5"/>
                    </a:xfrm>
                    <a:custGeom>
                      <a:avLst/>
                      <a:gdLst/>
                      <a:ahLst/>
                      <a:cxnLst/>
                      <a:rect l="l" t="t" r="r" b="b"/>
                      <a:pathLst>
                        <a:path w="36648" h="1" fill="none" extrusionOk="0">
                          <a:moveTo>
                            <a:pt x="36648"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557;p55">
                      <a:extLst>
                        <a:ext uri="{FF2B5EF4-FFF2-40B4-BE49-F238E27FC236}">
                          <a16:creationId xmlns:a16="http://schemas.microsoft.com/office/drawing/2014/main" id="{BD69AE9E-335E-CC79-9386-2267DF45D6E6}"/>
                        </a:ext>
                      </a:extLst>
                    </p:cNvPr>
                    <p:cNvSpPr/>
                    <p:nvPr/>
                  </p:nvSpPr>
                  <p:spPr>
                    <a:xfrm>
                      <a:off x="785350" y="3643867"/>
                      <a:ext cx="25635" cy="25622"/>
                    </a:xfrm>
                    <a:custGeom>
                      <a:avLst/>
                      <a:gdLst/>
                      <a:ahLst/>
                      <a:cxnLst/>
                      <a:rect l="l" t="t" r="r" b="b"/>
                      <a:pathLst>
                        <a:path w="5349" h="5349" extrusionOk="0">
                          <a:moveTo>
                            <a:pt x="2674" y="0"/>
                          </a:moveTo>
                          <a:cubicBezTo>
                            <a:pt x="1197" y="0"/>
                            <a:pt x="0" y="1197"/>
                            <a:pt x="0" y="2674"/>
                          </a:cubicBezTo>
                          <a:cubicBezTo>
                            <a:pt x="0" y="4152"/>
                            <a:pt x="1197" y="5348"/>
                            <a:pt x="2674" y="5348"/>
                          </a:cubicBezTo>
                          <a:cubicBezTo>
                            <a:pt x="4152" y="5348"/>
                            <a:pt x="5348" y="4152"/>
                            <a:pt x="5348" y="2674"/>
                          </a:cubicBezTo>
                          <a:cubicBezTo>
                            <a:pt x="5348" y="1197"/>
                            <a:pt x="4152" y="0"/>
                            <a:pt x="267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 name="Google Shape;3559;p55">
                    <a:extLst>
                      <a:ext uri="{FF2B5EF4-FFF2-40B4-BE49-F238E27FC236}">
                        <a16:creationId xmlns:a16="http://schemas.microsoft.com/office/drawing/2014/main" id="{C6C27AAC-7D35-A74B-F27B-C3491D533920}"/>
                      </a:ext>
                    </a:extLst>
                  </p:cNvPr>
                  <p:cNvGrpSpPr/>
                  <p:nvPr/>
                </p:nvGrpSpPr>
                <p:grpSpPr>
                  <a:xfrm>
                    <a:off x="1161530" y="3655851"/>
                    <a:ext cx="159131" cy="198872"/>
                    <a:chOff x="1161530" y="3655851"/>
                    <a:chExt cx="159131" cy="198872"/>
                  </a:xfrm>
                </p:grpSpPr>
                <p:sp>
                  <p:nvSpPr>
                    <p:cNvPr id="320" name="Google Shape;3560;p55">
                      <a:extLst>
                        <a:ext uri="{FF2B5EF4-FFF2-40B4-BE49-F238E27FC236}">
                          <a16:creationId xmlns:a16="http://schemas.microsoft.com/office/drawing/2014/main" id="{513A61DB-E497-151F-8B28-9078205EB739}"/>
                        </a:ext>
                      </a:extLst>
                    </p:cNvPr>
                    <p:cNvSpPr/>
                    <p:nvPr/>
                  </p:nvSpPr>
                  <p:spPr>
                    <a:xfrm>
                      <a:off x="1161530" y="3655851"/>
                      <a:ext cx="146440" cy="186082"/>
                    </a:xfrm>
                    <a:custGeom>
                      <a:avLst/>
                      <a:gdLst/>
                      <a:ahLst/>
                      <a:cxnLst/>
                      <a:rect l="l" t="t" r="r" b="b"/>
                      <a:pathLst>
                        <a:path w="30556" h="38848" fill="none" extrusionOk="0">
                          <a:moveTo>
                            <a:pt x="1" y="1"/>
                          </a:moveTo>
                          <a:lnTo>
                            <a:pt x="12633" y="1"/>
                          </a:lnTo>
                          <a:cubicBezTo>
                            <a:pt x="15723" y="1"/>
                            <a:pt x="16343" y="3466"/>
                            <a:pt x="16343" y="3466"/>
                          </a:cubicBezTo>
                          <a:lnTo>
                            <a:pt x="16343" y="26448"/>
                          </a:lnTo>
                          <a:lnTo>
                            <a:pt x="30556" y="26448"/>
                          </a:lnTo>
                          <a:lnTo>
                            <a:pt x="30556"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561;p55">
                      <a:extLst>
                        <a:ext uri="{FF2B5EF4-FFF2-40B4-BE49-F238E27FC236}">
                          <a16:creationId xmlns:a16="http://schemas.microsoft.com/office/drawing/2014/main" id="{CE69942D-023F-350B-9F03-DC4DDAC8EF24}"/>
                        </a:ext>
                      </a:extLst>
                    </p:cNvPr>
                    <p:cNvSpPr/>
                    <p:nvPr/>
                  </p:nvSpPr>
                  <p:spPr>
                    <a:xfrm>
                      <a:off x="1293991" y="3829092"/>
                      <a:ext cx="26670" cy="25631"/>
                    </a:xfrm>
                    <a:custGeom>
                      <a:avLst/>
                      <a:gdLst/>
                      <a:ahLst/>
                      <a:cxnLst/>
                      <a:rect l="l" t="t" r="r" b="b"/>
                      <a:pathLst>
                        <a:path w="5565" h="5351" extrusionOk="0">
                          <a:moveTo>
                            <a:pt x="2890" y="0"/>
                          </a:moveTo>
                          <a:cubicBezTo>
                            <a:pt x="1807" y="0"/>
                            <a:pt x="833" y="653"/>
                            <a:pt x="417" y="1653"/>
                          </a:cubicBezTo>
                          <a:cubicBezTo>
                            <a:pt x="1" y="2652"/>
                            <a:pt x="231" y="3801"/>
                            <a:pt x="997" y="4567"/>
                          </a:cubicBezTo>
                          <a:cubicBezTo>
                            <a:pt x="1509" y="5080"/>
                            <a:pt x="2193" y="5350"/>
                            <a:pt x="2888" y="5350"/>
                          </a:cubicBezTo>
                          <a:cubicBezTo>
                            <a:pt x="3233" y="5350"/>
                            <a:pt x="3580" y="5284"/>
                            <a:pt x="3912" y="5147"/>
                          </a:cubicBezTo>
                          <a:cubicBezTo>
                            <a:pt x="4911" y="4731"/>
                            <a:pt x="5564" y="3757"/>
                            <a:pt x="5564" y="2678"/>
                          </a:cubicBezTo>
                          <a:cubicBezTo>
                            <a:pt x="5564" y="1200"/>
                            <a:pt x="4364" y="0"/>
                            <a:pt x="2890"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3562;p55">
                  <a:extLst>
                    <a:ext uri="{FF2B5EF4-FFF2-40B4-BE49-F238E27FC236}">
                      <a16:creationId xmlns:a16="http://schemas.microsoft.com/office/drawing/2014/main" id="{8910F5F2-ED7D-C012-919C-BE49D7BCE8F6}"/>
                    </a:ext>
                  </a:extLst>
                </p:cNvPr>
                <p:cNvGrpSpPr/>
                <p:nvPr/>
              </p:nvGrpSpPr>
              <p:grpSpPr>
                <a:xfrm>
                  <a:off x="808023" y="4047614"/>
                  <a:ext cx="512638" cy="190415"/>
                  <a:chOff x="808023" y="4047614"/>
                  <a:chExt cx="512638" cy="190415"/>
                </a:xfrm>
              </p:grpSpPr>
              <p:grpSp>
                <p:nvGrpSpPr>
                  <p:cNvPr id="55" name="Google Shape;3563;p55">
                    <a:extLst>
                      <a:ext uri="{FF2B5EF4-FFF2-40B4-BE49-F238E27FC236}">
                        <a16:creationId xmlns:a16="http://schemas.microsoft.com/office/drawing/2014/main" id="{825405FC-9AE4-54BC-C2B4-FC1B2A9778D3}"/>
                      </a:ext>
                    </a:extLst>
                  </p:cNvPr>
                  <p:cNvGrpSpPr/>
                  <p:nvPr/>
                </p:nvGrpSpPr>
                <p:grpSpPr>
                  <a:xfrm>
                    <a:off x="1161636" y="4047614"/>
                    <a:ext cx="159025" cy="190415"/>
                    <a:chOff x="1161636" y="4047614"/>
                    <a:chExt cx="159025" cy="190415"/>
                  </a:xfrm>
                </p:grpSpPr>
                <p:sp>
                  <p:nvSpPr>
                    <p:cNvPr id="60" name="Google Shape;3564;p55">
                      <a:extLst>
                        <a:ext uri="{FF2B5EF4-FFF2-40B4-BE49-F238E27FC236}">
                          <a16:creationId xmlns:a16="http://schemas.microsoft.com/office/drawing/2014/main" id="{072C226D-B4E3-A7BE-6F1B-B331F87ABAF8}"/>
                        </a:ext>
                      </a:extLst>
                    </p:cNvPr>
                    <p:cNvSpPr/>
                    <p:nvPr/>
                  </p:nvSpPr>
                  <p:spPr>
                    <a:xfrm>
                      <a:off x="1293991" y="4047614"/>
                      <a:ext cx="26670" cy="25631"/>
                    </a:xfrm>
                    <a:custGeom>
                      <a:avLst/>
                      <a:gdLst/>
                      <a:ahLst/>
                      <a:cxnLst/>
                      <a:rect l="l" t="t" r="r" b="b"/>
                      <a:pathLst>
                        <a:path w="5565" h="5351" extrusionOk="0">
                          <a:moveTo>
                            <a:pt x="2890" y="1"/>
                          </a:moveTo>
                          <a:cubicBezTo>
                            <a:pt x="1807" y="1"/>
                            <a:pt x="833" y="654"/>
                            <a:pt x="417" y="1653"/>
                          </a:cubicBezTo>
                          <a:cubicBezTo>
                            <a:pt x="1" y="2653"/>
                            <a:pt x="231" y="3802"/>
                            <a:pt x="997" y="4568"/>
                          </a:cubicBezTo>
                          <a:cubicBezTo>
                            <a:pt x="1510" y="5078"/>
                            <a:pt x="2195" y="5350"/>
                            <a:pt x="2891" y="5350"/>
                          </a:cubicBezTo>
                          <a:cubicBezTo>
                            <a:pt x="3235" y="5350"/>
                            <a:pt x="3581" y="5284"/>
                            <a:pt x="3912" y="5148"/>
                          </a:cubicBezTo>
                          <a:cubicBezTo>
                            <a:pt x="4911" y="4732"/>
                            <a:pt x="5564" y="3758"/>
                            <a:pt x="5564" y="2675"/>
                          </a:cubicBezTo>
                          <a:cubicBezTo>
                            <a:pt x="5564" y="1197"/>
                            <a:pt x="4364" y="1"/>
                            <a:pt x="2890"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565;p55">
                      <a:extLst>
                        <a:ext uri="{FF2B5EF4-FFF2-40B4-BE49-F238E27FC236}">
                          <a16:creationId xmlns:a16="http://schemas.microsoft.com/office/drawing/2014/main" id="{350EC295-7784-6907-5EA7-D29F078C079C}"/>
                        </a:ext>
                      </a:extLst>
                    </p:cNvPr>
                    <p:cNvSpPr/>
                    <p:nvPr/>
                  </p:nvSpPr>
                  <p:spPr>
                    <a:xfrm>
                      <a:off x="1161636" y="4073229"/>
                      <a:ext cx="146334" cy="164800"/>
                    </a:xfrm>
                    <a:custGeom>
                      <a:avLst/>
                      <a:gdLst/>
                      <a:ahLst/>
                      <a:cxnLst/>
                      <a:rect l="l" t="t" r="r" b="b"/>
                      <a:pathLst>
                        <a:path w="30534" h="34405" fill="none" extrusionOk="0">
                          <a:moveTo>
                            <a:pt x="0" y="34404"/>
                          </a:moveTo>
                          <a:lnTo>
                            <a:pt x="12611" y="34404"/>
                          </a:lnTo>
                          <a:cubicBezTo>
                            <a:pt x="15705" y="34404"/>
                            <a:pt x="16325" y="30939"/>
                            <a:pt x="16325" y="30939"/>
                          </a:cubicBezTo>
                          <a:lnTo>
                            <a:pt x="16325" y="7957"/>
                          </a:lnTo>
                          <a:lnTo>
                            <a:pt x="30534" y="7957"/>
                          </a:lnTo>
                          <a:lnTo>
                            <a:pt x="30534"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3567;p55">
                    <a:extLst>
                      <a:ext uri="{FF2B5EF4-FFF2-40B4-BE49-F238E27FC236}">
                        <a16:creationId xmlns:a16="http://schemas.microsoft.com/office/drawing/2014/main" id="{64BEA554-53C2-B868-DBC8-9928DD08FB91}"/>
                      </a:ext>
                    </a:extLst>
                  </p:cNvPr>
                  <p:cNvSpPr/>
                  <p:nvPr/>
                </p:nvSpPr>
                <p:spPr>
                  <a:xfrm>
                    <a:off x="808023" y="4238011"/>
                    <a:ext cx="175636" cy="5"/>
                  </a:xfrm>
                  <a:custGeom>
                    <a:avLst/>
                    <a:gdLst/>
                    <a:ahLst/>
                    <a:cxnLst/>
                    <a:rect l="l" t="t" r="r" b="b"/>
                    <a:pathLst>
                      <a:path w="36648" h="1" fill="none" extrusionOk="0">
                        <a:moveTo>
                          <a:pt x="3664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570;p55">
                  <a:extLst>
                    <a:ext uri="{FF2B5EF4-FFF2-40B4-BE49-F238E27FC236}">
                      <a16:creationId xmlns:a16="http://schemas.microsoft.com/office/drawing/2014/main" id="{D8FE5035-5787-963B-3BC6-2E366E853F9D}"/>
                    </a:ext>
                  </a:extLst>
                </p:cNvPr>
                <p:cNvGrpSpPr/>
                <p:nvPr/>
              </p:nvGrpSpPr>
              <p:grpSpPr>
                <a:xfrm>
                  <a:off x="1501054" y="3643867"/>
                  <a:ext cx="526339" cy="210851"/>
                  <a:chOff x="1501054" y="3643867"/>
                  <a:chExt cx="526339" cy="210851"/>
                </a:xfrm>
              </p:grpSpPr>
              <p:grpSp>
                <p:nvGrpSpPr>
                  <p:cNvPr id="46" name="Google Shape;3571;p55">
                    <a:extLst>
                      <a:ext uri="{FF2B5EF4-FFF2-40B4-BE49-F238E27FC236}">
                        <a16:creationId xmlns:a16="http://schemas.microsoft.com/office/drawing/2014/main" id="{9678C38D-E250-A65F-A58E-6CDB5087F560}"/>
                      </a:ext>
                    </a:extLst>
                  </p:cNvPr>
                  <p:cNvGrpSpPr/>
                  <p:nvPr/>
                </p:nvGrpSpPr>
                <p:grpSpPr>
                  <a:xfrm>
                    <a:off x="1834208" y="3643867"/>
                    <a:ext cx="193185" cy="25622"/>
                    <a:chOff x="1834208" y="3643867"/>
                    <a:chExt cx="193185" cy="25622"/>
                  </a:xfrm>
                </p:grpSpPr>
                <p:sp>
                  <p:nvSpPr>
                    <p:cNvPr id="53" name="Google Shape;3572;p55">
                      <a:extLst>
                        <a:ext uri="{FF2B5EF4-FFF2-40B4-BE49-F238E27FC236}">
                          <a16:creationId xmlns:a16="http://schemas.microsoft.com/office/drawing/2014/main" id="{7EF5FF86-A315-3A12-30B8-B7CD539354F0}"/>
                        </a:ext>
                      </a:extLst>
                    </p:cNvPr>
                    <p:cNvSpPr/>
                    <p:nvPr/>
                  </p:nvSpPr>
                  <p:spPr>
                    <a:xfrm>
                      <a:off x="1834208" y="3655851"/>
                      <a:ext cx="167541" cy="5"/>
                    </a:xfrm>
                    <a:custGeom>
                      <a:avLst/>
                      <a:gdLst/>
                      <a:ahLst/>
                      <a:cxnLst/>
                      <a:rect l="l" t="t" r="r" b="b"/>
                      <a:pathLst>
                        <a:path w="34959" h="1" fill="none" extrusionOk="0">
                          <a:moveTo>
                            <a:pt x="1" y="1"/>
                          </a:moveTo>
                          <a:lnTo>
                            <a:pt x="34959"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573;p55">
                      <a:extLst>
                        <a:ext uri="{FF2B5EF4-FFF2-40B4-BE49-F238E27FC236}">
                          <a16:creationId xmlns:a16="http://schemas.microsoft.com/office/drawing/2014/main" id="{3EC9C0A5-5DFC-0487-039D-DAEBA1712DB1}"/>
                        </a:ext>
                      </a:extLst>
                    </p:cNvPr>
                    <p:cNvSpPr/>
                    <p:nvPr/>
                  </p:nvSpPr>
                  <p:spPr>
                    <a:xfrm>
                      <a:off x="2000728" y="3643867"/>
                      <a:ext cx="26665" cy="25622"/>
                    </a:xfrm>
                    <a:custGeom>
                      <a:avLst/>
                      <a:gdLst/>
                      <a:ahLst/>
                      <a:cxnLst/>
                      <a:rect l="l" t="t" r="r" b="b"/>
                      <a:pathLst>
                        <a:path w="5564" h="5349" extrusionOk="0">
                          <a:moveTo>
                            <a:pt x="2886" y="0"/>
                          </a:moveTo>
                          <a:cubicBezTo>
                            <a:pt x="1806" y="0"/>
                            <a:pt x="828" y="650"/>
                            <a:pt x="416" y="1649"/>
                          </a:cubicBezTo>
                          <a:cubicBezTo>
                            <a:pt x="0" y="2649"/>
                            <a:pt x="230" y="3802"/>
                            <a:pt x="996" y="4564"/>
                          </a:cubicBezTo>
                          <a:cubicBezTo>
                            <a:pt x="1506" y="5076"/>
                            <a:pt x="2190" y="5349"/>
                            <a:pt x="2887" y="5349"/>
                          </a:cubicBezTo>
                          <a:cubicBezTo>
                            <a:pt x="3232" y="5349"/>
                            <a:pt x="3580" y="5282"/>
                            <a:pt x="3911" y="5144"/>
                          </a:cubicBezTo>
                          <a:cubicBezTo>
                            <a:pt x="4911" y="4732"/>
                            <a:pt x="5560" y="3758"/>
                            <a:pt x="5563" y="2674"/>
                          </a:cubicBezTo>
                          <a:cubicBezTo>
                            <a:pt x="5560" y="1197"/>
                            <a:pt x="4363" y="0"/>
                            <a:pt x="2886" y="0"/>
                          </a:cubicBezTo>
                          <a:close/>
                        </a:path>
                      </a:pathLst>
                    </a:custGeom>
                    <a:solidFill>
                      <a:srgbClr val="A5B7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3576;p55">
                    <a:extLst>
                      <a:ext uri="{FF2B5EF4-FFF2-40B4-BE49-F238E27FC236}">
                        <a16:creationId xmlns:a16="http://schemas.microsoft.com/office/drawing/2014/main" id="{168DAAAC-42EB-64D3-82F9-1897781F691F}"/>
                      </a:ext>
                    </a:extLst>
                  </p:cNvPr>
                  <p:cNvGrpSpPr/>
                  <p:nvPr/>
                </p:nvGrpSpPr>
                <p:grpSpPr>
                  <a:xfrm>
                    <a:off x="1501054" y="3655851"/>
                    <a:ext cx="155286" cy="198867"/>
                    <a:chOff x="1501054" y="3655851"/>
                    <a:chExt cx="155286" cy="198867"/>
                  </a:xfrm>
                </p:grpSpPr>
                <p:sp>
                  <p:nvSpPr>
                    <p:cNvPr id="51" name="Google Shape;3577;p55">
                      <a:extLst>
                        <a:ext uri="{FF2B5EF4-FFF2-40B4-BE49-F238E27FC236}">
                          <a16:creationId xmlns:a16="http://schemas.microsoft.com/office/drawing/2014/main" id="{1461332E-5FD6-7155-43D6-F3AF3FA598D3}"/>
                        </a:ext>
                      </a:extLst>
                    </p:cNvPr>
                    <p:cNvSpPr/>
                    <p:nvPr/>
                  </p:nvSpPr>
                  <p:spPr>
                    <a:xfrm>
                      <a:off x="1516351" y="3655851"/>
                      <a:ext cx="139989" cy="186082"/>
                    </a:xfrm>
                    <a:custGeom>
                      <a:avLst/>
                      <a:gdLst/>
                      <a:ahLst/>
                      <a:cxnLst/>
                      <a:rect l="l" t="t" r="r" b="b"/>
                      <a:pathLst>
                        <a:path w="29210" h="38848" fill="none" extrusionOk="0">
                          <a:moveTo>
                            <a:pt x="29209" y="1"/>
                          </a:moveTo>
                          <a:lnTo>
                            <a:pt x="17922" y="1"/>
                          </a:lnTo>
                          <a:cubicBezTo>
                            <a:pt x="14829" y="1"/>
                            <a:pt x="14209" y="3466"/>
                            <a:pt x="14209" y="3466"/>
                          </a:cubicBezTo>
                          <a:lnTo>
                            <a:pt x="14209" y="26448"/>
                          </a:lnTo>
                          <a:lnTo>
                            <a:pt x="0" y="26448"/>
                          </a:lnTo>
                          <a:lnTo>
                            <a:pt x="0" y="38848"/>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578;p55">
                      <a:extLst>
                        <a:ext uri="{FF2B5EF4-FFF2-40B4-BE49-F238E27FC236}">
                          <a16:creationId xmlns:a16="http://schemas.microsoft.com/office/drawing/2014/main" id="{D50347CE-8D42-7111-B13C-F0005524EDF6}"/>
                        </a:ext>
                      </a:extLst>
                    </p:cNvPr>
                    <p:cNvSpPr/>
                    <p:nvPr/>
                  </p:nvSpPr>
                  <p:spPr>
                    <a:xfrm>
                      <a:off x="1501054" y="3829092"/>
                      <a:ext cx="26646" cy="25626"/>
                    </a:xfrm>
                    <a:custGeom>
                      <a:avLst/>
                      <a:gdLst/>
                      <a:ahLst/>
                      <a:cxnLst/>
                      <a:rect l="l" t="t" r="r" b="b"/>
                      <a:pathLst>
                        <a:path w="5560" h="5350" extrusionOk="0">
                          <a:moveTo>
                            <a:pt x="2886" y="0"/>
                          </a:moveTo>
                          <a:cubicBezTo>
                            <a:pt x="1806" y="0"/>
                            <a:pt x="828" y="653"/>
                            <a:pt x="416" y="1653"/>
                          </a:cubicBezTo>
                          <a:cubicBezTo>
                            <a:pt x="0" y="2652"/>
                            <a:pt x="230" y="3801"/>
                            <a:pt x="996" y="4567"/>
                          </a:cubicBezTo>
                          <a:cubicBezTo>
                            <a:pt x="1507" y="5078"/>
                            <a:pt x="2192" y="5350"/>
                            <a:pt x="2890" y="5350"/>
                          </a:cubicBezTo>
                          <a:cubicBezTo>
                            <a:pt x="3234" y="5350"/>
                            <a:pt x="3581" y="5283"/>
                            <a:pt x="3911" y="5147"/>
                          </a:cubicBezTo>
                          <a:cubicBezTo>
                            <a:pt x="4910" y="4731"/>
                            <a:pt x="5560" y="3757"/>
                            <a:pt x="5560" y="2678"/>
                          </a:cubicBezTo>
                          <a:cubicBezTo>
                            <a:pt x="5560" y="1200"/>
                            <a:pt x="4363" y="0"/>
                            <a:pt x="2886" y="0"/>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1" name="Google Shape;3579;p55">
                  <a:extLst>
                    <a:ext uri="{FF2B5EF4-FFF2-40B4-BE49-F238E27FC236}">
                      <a16:creationId xmlns:a16="http://schemas.microsoft.com/office/drawing/2014/main" id="{BF8A1672-8FB6-FBA9-DD84-E25F5021D4B4}"/>
                    </a:ext>
                  </a:extLst>
                </p:cNvPr>
                <p:cNvGrpSpPr/>
                <p:nvPr/>
              </p:nvGrpSpPr>
              <p:grpSpPr>
                <a:xfrm>
                  <a:off x="595190" y="3830189"/>
                  <a:ext cx="662746" cy="243051"/>
                  <a:chOff x="595190" y="3830189"/>
                  <a:chExt cx="662746" cy="243051"/>
                </a:xfrm>
              </p:grpSpPr>
              <p:grpSp>
                <p:nvGrpSpPr>
                  <p:cNvPr id="32" name="Google Shape;3580;p55">
                    <a:extLst>
                      <a:ext uri="{FF2B5EF4-FFF2-40B4-BE49-F238E27FC236}">
                        <a16:creationId xmlns:a16="http://schemas.microsoft.com/office/drawing/2014/main" id="{9031869A-511D-37F2-1791-528EC4339C82}"/>
                      </a:ext>
                    </a:extLst>
                  </p:cNvPr>
                  <p:cNvGrpSpPr/>
                  <p:nvPr/>
                </p:nvGrpSpPr>
                <p:grpSpPr>
                  <a:xfrm>
                    <a:off x="595190" y="4047614"/>
                    <a:ext cx="311110" cy="25626"/>
                    <a:chOff x="595190" y="4047614"/>
                    <a:chExt cx="311110" cy="25626"/>
                  </a:xfrm>
                </p:grpSpPr>
                <p:sp>
                  <p:nvSpPr>
                    <p:cNvPr id="44" name="Google Shape;3581;p55">
                      <a:extLst>
                        <a:ext uri="{FF2B5EF4-FFF2-40B4-BE49-F238E27FC236}">
                          <a16:creationId xmlns:a16="http://schemas.microsoft.com/office/drawing/2014/main" id="{C231F50B-D3A4-4C0E-041E-C551143F3CE4}"/>
                        </a:ext>
                      </a:extLst>
                    </p:cNvPr>
                    <p:cNvSpPr/>
                    <p:nvPr/>
                  </p:nvSpPr>
                  <p:spPr>
                    <a:xfrm>
                      <a:off x="621836" y="4052193"/>
                      <a:ext cx="284464" cy="7778"/>
                    </a:xfrm>
                    <a:custGeom>
                      <a:avLst/>
                      <a:gdLst/>
                      <a:ahLst/>
                      <a:cxnLst/>
                      <a:rect l="l" t="t" r="r" b="b"/>
                      <a:pathLst>
                        <a:path w="33303" h="1" fill="none" extrusionOk="0">
                          <a:moveTo>
                            <a:pt x="1" y="1"/>
                          </a:moveTo>
                          <a:lnTo>
                            <a:pt x="33303"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582;p55">
                      <a:extLst>
                        <a:ext uri="{FF2B5EF4-FFF2-40B4-BE49-F238E27FC236}">
                          <a16:creationId xmlns:a16="http://schemas.microsoft.com/office/drawing/2014/main" id="{6D69450E-2E40-1947-0781-BD7795DE4252}"/>
                        </a:ext>
                      </a:extLst>
                    </p:cNvPr>
                    <p:cNvSpPr/>
                    <p:nvPr/>
                  </p:nvSpPr>
                  <p:spPr>
                    <a:xfrm>
                      <a:off x="595190" y="4047614"/>
                      <a:ext cx="26646" cy="25626"/>
                    </a:xfrm>
                    <a:custGeom>
                      <a:avLst/>
                      <a:gdLst/>
                      <a:ahLst/>
                      <a:cxnLst/>
                      <a:rect l="l" t="t" r="r" b="b"/>
                      <a:pathLst>
                        <a:path w="5560" h="5350" extrusionOk="0">
                          <a:moveTo>
                            <a:pt x="2674" y="0"/>
                          </a:moveTo>
                          <a:cubicBezTo>
                            <a:pt x="1197" y="0"/>
                            <a:pt x="0" y="1197"/>
                            <a:pt x="0" y="2674"/>
                          </a:cubicBezTo>
                          <a:cubicBezTo>
                            <a:pt x="0" y="3758"/>
                            <a:pt x="653" y="4732"/>
                            <a:pt x="1653" y="5147"/>
                          </a:cubicBezTo>
                          <a:cubicBezTo>
                            <a:pt x="1983" y="5284"/>
                            <a:pt x="2329" y="5350"/>
                            <a:pt x="2673" y="5350"/>
                          </a:cubicBezTo>
                          <a:cubicBezTo>
                            <a:pt x="3369" y="5350"/>
                            <a:pt x="4054" y="5078"/>
                            <a:pt x="4567" y="4567"/>
                          </a:cubicBezTo>
                          <a:cubicBezTo>
                            <a:pt x="5330" y="3801"/>
                            <a:pt x="5559" y="2649"/>
                            <a:pt x="5147" y="1653"/>
                          </a:cubicBezTo>
                          <a:cubicBezTo>
                            <a:pt x="4731" y="653"/>
                            <a:pt x="3757" y="0"/>
                            <a:pt x="2674" y="0"/>
                          </a:cubicBezTo>
                          <a:close/>
                        </a:path>
                      </a:pathLst>
                    </a:cu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 name="Google Shape;3584;p55">
                    <a:extLst>
                      <a:ext uri="{FF2B5EF4-FFF2-40B4-BE49-F238E27FC236}">
                        <a16:creationId xmlns:a16="http://schemas.microsoft.com/office/drawing/2014/main" id="{AD176245-9F7F-6513-EB71-4D8763EA858A}"/>
                      </a:ext>
                    </a:extLst>
                  </p:cNvPr>
                  <p:cNvGrpSpPr/>
                  <p:nvPr/>
                </p:nvGrpSpPr>
                <p:grpSpPr>
                  <a:xfrm>
                    <a:off x="1084172" y="3842857"/>
                    <a:ext cx="173764" cy="217131"/>
                    <a:chOff x="1084172" y="3842857"/>
                    <a:chExt cx="173764" cy="217131"/>
                  </a:xfrm>
                </p:grpSpPr>
                <p:grpSp>
                  <p:nvGrpSpPr>
                    <p:cNvPr id="40" name="Google Shape;3585;p55">
                      <a:extLst>
                        <a:ext uri="{FF2B5EF4-FFF2-40B4-BE49-F238E27FC236}">
                          <a16:creationId xmlns:a16="http://schemas.microsoft.com/office/drawing/2014/main" id="{4020EFEB-992F-2E02-7EC2-1C2A671B0141}"/>
                        </a:ext>
                      </a:extLst>
                    </p:cNvPr>
                    <p:cNvGrpSpPr/>
                    <p:nvPr/>
                  </p:nvGrpSpPr>
                  <p:grpSpPr>
                    <a:xfrm>
                      <a:off x="1156862" y="3936509"/>
                      <a:ext cx="101073" cy="25622"/>
                      <a:chOff x="1156862" y="3936509"/>
                      <a:chExt cx="101073" cy="25622"/>
                    </a:xfrm>
                  </p:grpSpPr>
                  <p:sp>
                    <p:nvSpPr>
                      <p:cNvPr id="42" name="Google Shape;3586;p55">
                        <a:extLst>
                          <a:ext uri="{FF2B5EF4-FFF2-40B4-BE49-F238E27FC236}">
                            <a16:creationId xmlns:a16="http://schemas.microsoft.com/office/drawing/2014/main" id="{7F82F9E1-B295-BFFD-00A7-9DD36A9F9F38}"/>
                          </a:ext>
                        </a:extLst>
                      </p:cNvPr>
                      <p:cNvSpPr/>
                      <p:nvPr/>
                    </p:nvSpPr>
                    <p:spPr>
                      <a:xfrm>
                        <a:off x="1156862" y="3936509"/>
                        <a:ext cx="26651" cy="25622"/>
                      </a:xfrm>
                      <a:custGeom>
                        <a:avLst/>
                        <a:gdLst/>
                        <a:ahLst/>
                        <a:cxnLst/>
                        <a:rect l="l" t="t" r="r" b="b"/>
                        <a:pathLst>
                          <a:path w="5561" h="5349" extrusionOk="0">
                            <a:moveTo>
                              <a:pt x="2886" y="1"/>
                            </a:moveTo>
                            <a:cubicBezTo>
                              <a:pt x="1803" y="1"/>
                              <a:pt x="829" y="650"/>
                              <a:pt x="413" y="1649"/>
                            </a:cubicBezTo>
                            <a:cubicBezTo>
                              <a:pt x="1" y="2649"/>
                              <a:pt x="227" y="3798"/>
                              <a:pt x="993" y="4564"/>
                            </a:cubicBezTo>
                            <a:cubicBezTo>
                              <a:pt x="1505" y="5076"/>
                              <a:pt x="2189" y="5349"/>
                              <a:pt x="2884" y="5349"/>
                            </a:cubicBezTo>
                            <a:cubicBezTo>
                              <a:pt x="3229" y="5349"/>
                              <a:pt x="3576" y="5282"/>
                              <a:pt x="3908" y="5144"/>
                            </a:cubicBezTo>
                            <a:cubicBezTo>
                              <a:pt x="4907" y="4732"/>
                              <a:pt x="5560" y="3758"/>
                              <a:pt x="5560" y="2674"/>
                            </a:cubicBezTo>
                            <a:cubicBezTo>
                              <a:pt x="5560" y="1197"/>
                              <a:pt x="4364" y="1"/>
                              <a:pt x="2886" y="1"/>
                            </a:cubicBezTo>
                            <a:close/>
                          </a:path>
                        </a:pathLst>
                      </a:cu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587;p55">
                        <a:extLst>
                          <a:ext uri="{FF2B5EF4-FFF2-40B4-BE49-F238E27FC236}">
                            <a16:creationId xmlns:a16="http://schemas.microsoft.com/office/drawing/2014/main" id="{FBB057E7-2383-A8B7-D336-11189F702B4F}"/>
                          </a:ext>
                        </a:extLst>
                      </p:cNvPr>
                      <p:cNvSpPr/>
                      <p:nvPr/>
                    </p:nvSpPr>
                    <p:spPr>
                      <a:xfrm>
                        <a:off x="1173592" y="3951414"/>
                        <a:ext cx="84343" cy="5"/>
                      </a:xfrm>
                      <a:custGeom>
                        <a:avLst/>
                        <a:gdLst/>
                        <a:ahLst/>
                        <a:cxnLst/>
                        <a:rect l="l" t="t" r="r" b="b"/>
                        <a:pathLst>
                          <a:path w="17599" h="1" fill="none" extrusionOk="0">
                            <a:moveTo>
                              <a:pt x="17598" y="0"/>
                            </a:moveTo>
                            <a:lnTo>
                              <a:pt x="1" y="0"/>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3588;p55">
                      <a:extLst>
                        <a:ext uri="{FF2B5EF4-FFF2-40B4-BE49-F238E27FC236}">
                          <a16:creationId xmlns:a16="http://schemas.microsoft.com/office/drawing/2014/main" id="{25A56D66-D83D-7A83-41A7-A1D88339988E}"/>
                        </a:ext>
                      </a:extLst>
                    </p:cNvPr>
                    <p:cNvSpPr/>
                    <p:nvPr/>
                  </p:nvSpPr>
                  <p:spPr>
                    <a:xfrm>
                      <a:off x="1084172" y="3842857"/>
                      <a:ext cx="86476" cy="217131"/>
                    </a:xfrm>
                    <a:custGeom>
                      <a:avLst/>
                      <a:gdLst/>
                      <a:ahLst/>
                      <a:cxnLst/>
                      <a:rect l="l" t="t" r="r" b="b"/>
                      <a:pathLst>
                        <a:path w="18044" h="45330" fill="none" extrusionOk="0">
                          <a:moveTo>
                            <a:pt x="0" y="45330"/>
                          </a:moveTo>
                          <a:lnTo>
                            <a:pt x="12418" y="45330"/>
                          </a:lnTo>
                          <a:cubicBezTo>
                            <a:pt x="15150" y="45330"/>
                            <a:pt x="18043" y="42619"/>
                            <a:pt x="18043" y="35634"/>
                          </a:cubicBezTo>
                          <a:lnTo>
                            <a:pt x="18043" y="9697"/>
                          </a:lnTo>
                          <a:cubicBezTo>
                            <a:pt x="18043" y="2711"/>
                            <a:pt x="15150" y="1"/>
                            <a:pt x="12418" y="1"/>
                          </a:cubicBezTo>
                          <a:lnTo>
                            <a:pt x="1715"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3591;p55">
                    <a:extLst>
                      <a:ext uri="{FF2B5EF4-FFF2-40B4-BE49-F238E27FC236}">
                        <a16:creationId xmlns:a16="http://schemas.microsoft.com/office/drawing/2014/main" id="{567AE377-B913-A35D-7CBB-3382BE76C210}"/>
                      </a:ext>
                    </a:extLst>
                  </p:cNvPr>
                  <p:cNvGrpSpPr/>
                  <p:nvPr/>
                </p:nvGrpSpPr>
                <p:grpSpPr>
                  <a:xfrm>
                    <a:off x="724986" y="3830189"/>
                    <a:ext cx="189533" cy="25626"/>
                    <a:chOff x="724986" y="3830189"/>
                    <a:chExt cx="189533" cy="25626"/>
                  </a:xfrm>
                </p:grpSpPr>
                <p:sp>
                  <p:nvSpPr>
                    <p:cNvPr id="35" name="Google Shape;3592;p55">
                      <a:extLst>
                        <a:ext uri="{FF2B5EF4-FFF2-40B4-BE49-F238E27FC236}">
                          <a16:creationId xmlns:a16="http://schemas.microsoft.com/office/drawing/2014/main" id="{7C58A684-D442-3AAD-F840-89049AAA30DF}"/>
                        </a:ext>
                      </a:extLst>
                    </p:cNvPr>
                    <p:cNvSpPr/>
                    <p:nvPr/>
                  </p:nvSpPr>
                  <p:spPr>
                    <a:xfrm>
                      <a:off x="724986" y="3830189"/>
                      <a:ext cx="26646" cy="25626"/>
                    </a:xfrm>
                    <a:custGeom>
                      <a:avLst/>
                      <a:gdLst/>
                      <a:ahLst/>
                      <a:cxnLst/>
                      <a:rect l="l" t="t" r="r" b="b"/>
                      <a:pathLst>
                        <a:path w="5560" h="5350" extrusionOk="0">
                          <a:moveTo>
                            <a:pt x="2674" y="1"/>
                          </a:moveTo>
                          <a:cubicBezTo>
                            <a:pt x="1197" y="1"/>
                            <a:pt x="0" y="1197"/>
                            <a:pt x="0" y="2675"/>
                          </a:cubicBezTo>
                          <a:cubicBezTo>
                            <a:pt x="0" y="3758"/>
                            <a:pt x="653" y="4732"/>
                            <a:pt x="1653" y="5144"/>
                          </a:cubicBezTo>
                          <a:cubicBezTo>
                            <a:pt x="1984" y="5282"/>
                            <a:pt x="2331" y="5349"/>
                            <a:pt x="2676" y="5349"/>
                          </a:cubicBezTo>
                          <a:cubicBezTo>
                            <a:pt x="3371" y="5349"/>
                            <a:pt x="4055" y="5077"/>
                            <a:pt x="4567" y="4564"/>
                          </a:cubicBezTo>
                          <a:cubicBezTo>
                            <a:pt x="5330" y="3802"/>
                            <a:pt x="5559" y="2649"/>
                            <a:pt x="5147" y="1650"/>
                          </a:cubicBezTo>
                          <a:cubicBezTo>
                            <a:pt x="4731" y="650"/>
                            <a:pt x="3757" y="1"/>
                            <a:pt x="2674" y="1"/>
                          </a:cubicBezTo>
                          <a:close/>
                        </a:path>
                      </a:pathLst>
                    </a:custGeom>
                    <a:solidFill>
                      <a:srgbClr val="E6EB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593;p55">
                      <a:extLst>
                        <a:ext uri="{FF2B5EF4-FFF2-40B4-BE49-F238E27FC236}">
                          <a16:creationId xmlns:a16="http://schemas.microsoft.com/office/drawing/2014/main" id="{E7621C15-5000-3190-C5C9-4277A621485C}"/>
                        </a:ext>
                      </a:extLst>
                    </p:cNvPr>
                    <p:cNvSpPr/>
                    <p:nvPr/>
                  </p:nvSpPr>
                  <p:spPr>
                    <a:xfrm>
                      <a:off x="746695" y="3842838"/>
                      <a:ext cx="167824" cy="5"/>
                    </a:xfrm>
                    <a:custGeom>
                      <a:avLst/>
                      <a:gdLst/>
                      <a:ahLst/>
                      <a:cxnLst/>
                      <a:rect l="l" t="t" r="r" b="b"/>
                      <a:pathLst>
                        <a:path w="35018" h="1" fill="none" extrusionOk="0">
                          <a:moveTo>
                            <a:pt x="35017" y="1"/>
                          </a:moveTo>
                          <a:lnTo>
                            <a:pt x="1" y="1"/>
                          </a:lnTo>
                        </a:path>
                      </a:pathLst>
                    </a:custGeom>
                    <a:noFill/>
                    <a:ln w="9525" cap="rnd" cmpd="sng">
                      <a:solidFill>
                        <a:srgbClr val="CFD9E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
          <p:nvSpPr>
            <p:cNvPr id="357" name="Formă liberă: formă 356">
              <a:extLst>
                <a:ext uri="{FF2B5EF4-FFF2-40B4-BE49-F238E27FC236}">
                  <a16:creationId xmlns:a16="http://schemas.microsoft.com/office/drawing/2014/main" id="{A66E3813-28A7-C0CE-0B21-ECBEF40571E5}"/>
                </a:ext>
              </a:extLst>
            </p:cNvPr>
            <p:cNvSpPr/>
            <p:nvPr/>
          </p:nvSpPr>
          <p:spPr>
            <a:xfrm>
              <a:off x="2156138" y="1915079"/>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Sociologi/ psihologi</a:t>
              </a:r>
            </a:p>
          </p:txBody>
        </p:sp>
        <p:sp>
          <p:nvSpPr>
            <p:cNvPr id="358" name="Formă liberă: formă 357">
              <a:extLst>
                <a:ext uri="{FF2B5EF4-FFF2-40B4-BE49-F238E27FC236}">
                  <a16:creationId xmlns:a16="http://schemas.microsoft.com/office/drawing/2014/main" id="{CEF20348-D223-7DD8-3560-EA6649CE8516}"/>
                </a:ext>
              </a:extLst>
            </p:cNvPr>
            <p:cNvSpPr/>
            <p:nvPr/>
          </p:nvSpPr>
          <p:spPr>
            <a:xfrm>
              <a:off x="1885377" y="3201564"/>
              <a:ext cx="1185300"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Fizioterapeut/ kinetoterapeut</a:t>
              </a:r>
            </a:p>
          </p:txBody>
        </p:sp>
        <p:sp>
          <p:nvSpPr>
            <p:cNvPr id="359" name="Formă liberă: formă 358">
              <a:extLst>
                <a:ext uri="{FF2B5EF4-FFF2-40B4-BE49-F238E27FC236}">
                  <a16:creationId xmlns:a16="http://schemas.microsoft.com/office/drawing/2014/main" id="{6F9E9EFA-3F76-3F39-6A8A-9ED11E5BA39E}"/>
                </a:ext>
              </a:extLst>
            </p:cNvPr>
            <p:cNvSpPr/>
            <p:nvPr/>
          </p:nvSpPr>
          <p:spPr>
            <a:xfrm>
              <a:off x="6300156" y="3201564"/>
              <a:ext cx="1035003"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Absolvenți de administrație publică</a:t>
              </a:r>
            </a:p>
          </p:txBody>
        </p:sp>
        <p:sp>
          <p:nvSpPr>
            <p:cNvPr id="361" name="Formă liberă: formă 360">
              <a:extLst>
                <a:ext uri="{FF2B5EF4-FFF2-40B4-BE49-F238E27FC236}">
                  <a16:creationId xmlns:a16="http://schemas.microsoft.com/office/drawing/2014/main" id="{1213F01D-4F09-61F9-BB86-CC9BE9A25101}"/>
                </a:ext>
              </a:extLst>
            </p:cNvPr>
            <p:cNvSpPr/>
            <p:nvPr/>
          </p:nvSpPr>
          <p:spPr>
            <a:xfrm>
              <a:off x="6441113" y="1915079"/>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juriști</a:t>
              </a:r>
            </a:p>
          </p:txBody>
        </p:sp>
        <p:sp>
          <p:nvSpPr>
            <p:cNvPr id="362" name="Formă liberă: formă 361">
              <a:extLst>
                <a:ext uri="{FF2B5EF4-FFF2-40B4-BE49-F238E27FC236}">
                  <a16:creationId xmlns:a16="http://schemas.microsoft.com/office/drawing/2014/main" id="{A68A59F1-41C9-F1BB-4D2D-8C2B10C80AEB}"/>
                </a:ext>
              </a:extLst>
            </p:cNvPr>
            <p:cNvSpPr/>
            <p:nvPr/>
          </p:nvSpPr>
          <p:spPr>
            <a:xfrm>
              <a:off x="2398165" y="4095635"/>
              <a:ext cx="1066914" cy="94455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algn="ctr"/>
              <a:r>
                <a:rPr lang="it-IT" sz="1200" kern="1200" dirty="0">
                  <a:latin typeface="+mj-lt"/>
                  <a:ea typeface="Cambria" panose="02040503050406030204" pitchFamily="18" charset="0"/>
                </a:rPr>
                <a:t>asistenți medicali comunitar /mediator sanitar</a:t>
              </a:r>
              <a:endParaRPr lang="it-IT" sz="1200" dirty="0">
                <a:latin typeface="+mj-lt"/>
              </a:endParaRPr>
            </a:p>
          </p:txBody>
        </p:sp>
        <p:sp>
          <p:nvSpPr>
            <p:cNvPr id="365" name="Formă liberă: formă 364">
              <a:extLst>
                <a:ext uri="{FF2B5EF4-FFF2-40B4-BE49-F238E27FC236}">
                  <a16:creationId xmlns:a16="http://schemas.microsoft.com/office/drawing/2014/main" id="{41A27C6B-D598-C41A-A15E-4946F62B0DA3}"/>
                </a:ext>
              </a:extLst>
            </p:cNvPr>
            <p:cNvSpPr/>
            <p:nvPr/>
          </p:nvSpPr>
          <p:spPr>
            <a:xfrm>
              <a:off x="5996508" y="4241405"/>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asistenți personali</a:t>
              </a:r>
            </a:p>
          </p:txBody>
        </p:sp>
      </p:grpSp>
      <p:sp>
        <p:nvSpPr>
          <p:cNvPr id="2" name="Formă liberă: formă 1">
            <a:extLst>
              <a:ext uri="{FF2B5EF4-FFF2-40B4-BE49-F238E27FC236}">
                <a16:creationId xmlns:a16="http://schemas.microsoft.com/office/drawing/2014/main" id="{B6E07D99-1033-3FDC-E469-313635FB5017}"/>
              </a:ext>
            </a:extLst>
          </p:cNvPr>
          <p:cNvSpPr/>
          <p:nvPr/>
        </p:nvSpPr>
        <p:spPr>
          <a:xfrm>
            <a:off x="707455" y="3197870"/>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Medici școlar</a:t>
            </a:r>
          </a:p>
        </p:txBody>
      </p:sp>
      <p:sp>
        <p:nvSpPr>
          <p:cNvPr id="3" name="Formă liberă: formă 2">
            <a:extLst>
              <a:ext uri="{FF2B5EF4-FFF2-40B4-BE49-F238E27FC236}">
                <a16:creationId xmlns:a16="http://schemas.microsoft.com/office/drawing/2014/main" id="{D70CB4DA-670A-5EEA-1B16-C9C616CBD742}"/>
              </a:ext>
            </a:extLst>
          </p:cNvPr>
          <p:cNvSpPr/>
          <p:nvPr/>
        </p:nvSpPr>
        <p:spPr>
          <a:xfrm>
            <a:off x="7579516" y="3197870"/>
            <a:ext cx="934968" cy="653016"/>
          </a:xfrm>
          <a:custGeom>
            <a:avLst/>
            <a:gdLst>
              <a:gd name="connsiteX0" fmla="*/ 0 w 1328653"/>
              <a:gd name="connsiteY0" fmla="*/ 79719 h 797191"/>
              <a:gd name="connsiteX1" fmla="*/ 79719 w 1328653"/>
              <a:gd name="connsiteY1" fmla="*/ 0 h 797191"/>
              <a:gd name="connsiteX2" fmla="*/ 1248934 w 1328653"/>
              <a:gd name="connsiteY2" fmla="*/ 0 h 797191"/>
              <a:gd name="connsiteX3" fmla="*/ 1328653 w 1328653"/>
              <a:gd name="connsiteY3" fmla="*/ 79719 h 797191"/>
              <a:gd name="connsiteX4" fmla="*/ 1328653 w 1328653"/>
              <a:gd name="connsiteY4" fmla="*/ 717472 h 797191"/>
              <a:gd name="connsiteX5" fmla="*/ 1248934 w 1328653"/>
              <a:gd name="connsiteY5" fmla="*/ 797191 h 797191"/>
              <a:gd name="connsiteX6" fmla="*/ 79719 w 1328653"/>
              <a:gd name="connsiteY6" fmla="*/ 797191 h 797191"/>
              <a:gd name="connsiteX7" fmla="*/ 0 w 1328653"/>
              <a:gd name="connsiteY7" fmla="*/ 717472 h 797191"/>
              <a:gd name="connsiteX8" fmla="*/ 0 w 1328653"/>
              <a:gd name="connsiteY8" fmla="*/ 79719 h 797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8653" h="797191">
                <a:moveTo>
                  <a:pt x="0" y="79719"/>
                </a:moveTo>
                <a:cubicBezTo>
                  <a:pt x="0" y="35691"/>
                  <a:pt x="35691" y="0"/>
                  <a:pt x="79719" y="0"/>
                </a:cubicBezTo>
                <a:lnTo>
                  <a:pt x="1248934" y="0"/>
                </a:lnTo>
                <a:cubicBezTo>
                  <a:pt x="1292962" y="0"/>
                  <a:pt x="1328653" y="35691"/>
                  <a:pt x="1328653" y="79719"/>
                </a:cubicBezTo>
                <a:lnTo>
                  <a:pt x="1328653" y="717472"/>
                </a:lnTo>
                <a:cubicBezTo>
                  <a:pt x="1328653" y="761500"/>
                  <a:pt x="1292962" y="797191"/>
                  <a:pt x="1248934" y="797191"/>
                </a:cubicBezTo>
                <a:lnTo>
                  <a:pt x="79719" y="797191"/>
                </a:lnTo>
                <a:cubicBezTo>
                  <a:pt x="35691" y="797191"/>
                  <a:pt x="0" y="761500"/>
                  <a:pt x="0" y="717472"/>
                </a:cubicBezTo>
                <a:lnTo>
                  <a:pt x="0" y="79719"/>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69069" tIns="69069" rIns="69069" bIns="69069" numCol="1" spcCol="1270" anchor="ctr" anchorCtr="0">
            <a:noAutofit/>
          </a:bodyPr>
          <a:lstStyle/>
          <a:p>
            <a:pPr marL="0" lvl="0" indent="0" algn="ctr" defTabSz="5334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Asistenți medicali școlari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000"/>
                                        <p:tgtEl>
                                          <p:spTgt spid="50"/>
                                        </p:tgtEl>
                                      </p:cBhvr>
                                    </p:animEffect>
                                    <p:anim calcmode="lin" valueType="num">
                                      <p:cBhvr>
                                        <p:cTn id="8" dur="2000" fill="hold"/>
                                        <p:tgtEl>
                                          <p:spTgt spid="50"/>
                                        </p:tgtEl>
                                        <p:attrNameLst>
                                          <p:attrName>ppt_w</p:attrName>
                                        </p:attrNameLst>
                                      </p:cBhvr>
                                      <p:tavLst>
                                        <p:tav tm="0" fmla="#ppt_w*sin(2.5*pi*$)">
                                          <p:val>
                                            <p:fltVal val="0"/>
                                          </p:val>
                                        </p:tav>
                                        <p:tav tm="100000">
                                          <p:val>
                                            <p:fltVal val="1"/>
                                          </p:val>
                                        </p:tav>
                                      </p:tavLst>
                                    </p:anim>
                                    <p:anim calcmode="lin" valueType="num">
                                      <p:cBhvr>
                                        <p:cTn id="9" dur="2000"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8"/>
                                        </p:tgtEl>
                                        <p:attrNameLst>
                                          <p:attrName>style.visibility</p:attrName>
                                        </p:attrNameLst>
                                      </p:cBhvr>
                                      <p:to>
                                        <p:strVal val="visible"/>
                                      </p:to>
                                    </p:set>
                                    <p:animEffect transition="in" filter="fade">
                                      <p:cBhvr>
                                        <p:cTn id="14" dur="1000"/>
                                        <p:tgtEl>
                                          <p:spTgt spid="368"/>
                                        </p:tgtEl>
                                      </p:cBhvr>
                                    </p:animEffect>
                                    <p:anim calcmode="lin" valueType="num">
                                      <p:cBhvr>
                                        <p:cTn id="15" dur="1000" fill="hold"/>
                                        <p:tgtEl>
                                          <p:spTgt spid="368"/>
                                        </p:tgtEl>
                                        <p:attrNameLst>
                                          <p:attrName>ppt_x</p:attrName>
                                        </p:attrNameLst>
                                      </p:cBhvr>
                                      <p:tavLst>
                                        <p:tav tm="0">
                                          <p:val>
                                            <p:strVal val="#ppt_x"/>
                                          </p:val>
                                        </p:tav>
                                        <p:tav tm="100000">
                                          <p:val>
                                            <p:strVal val="#ppt_x"/>
                                          </p:val>
                                        </p:tav>
                                      </p:tavLst>
                                    </p:anim>
                                    <p:anim calcmode="lin" valueType="num">
                                      <p:cBhvr>
                                        <p:cTn id="16" dur="1000" fill="hold"/>
                                        <p:tgtEl>
                                          <p:spTgt spid="3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63" name="Google Shape;363;p34"/>
          <p:cNvSpPr txBox="1">
            <a:spLocks noGrp="1"/>
          </p:cNvSpPr>
          <p:nvPr>
            <p:ph type="title"/>
          </p:nvPr>
        </p:nvSpPr>
        <p:spPr>
          <a:xfrm>
            <a:off x="720000" y="20377"/>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spc="250" dirty="0">
                <a:latin typeface="Poppins Medium" panose="00000600000000000000" pitchFamily="2" charset="0"/>
                <a:ea typeface="Cambria" panose="02040503050406030204" pitchFamily="18" charset="0"/>
                <a:cs typeface="Poppins Medium" panose="00000600000000000000" pitchFamily="2" charset="0"/>
              </a:rPr>
              <a:t>În</a:t>
            </a:r>
            <a:r>
              <a:rPr lang="ro-RO" sz="2000" spc="315" dirty="0">
                <a:latin typeface="Poppins Medium" panose="00000600000000000000" pitchFamily="2" charset="0"/>
                <a:ea typeface="Cambria" panose="02040503050406030204" pitchFamily="18" charset="0"/>
                <a:cs typeface="Poppins Medium" panose="00000600000000000000" pitchFamily="2" charset="0"/>
              </a:rPr>
              <a:t> </a:t>
            </a:r>
            <a:r>
              <a:rPr lang="ro-RO" sz="2000" spc="270" dirty="0">
                <a:latin typeface="Poppins Medium" panose="00000600000000000000" pitchFamily="2" charset="0"/>
                <a:ea typeface="Cambria" panose="02040503050406030204" pitchFamily="18" charset="0"/>
                <a:cs typeface="Poppins Medium" panose="00000600000000000000" pitchFamily="2" charset="0"/>
              </a:rPr>
              <a:t>cadrul</a:t>
            </a:r>
            <a:r>
              <a:rPr lang="ro-RO" sz="2000" spc="315" dirty="0">
                <a:latin typeface="Poppins Medium" panose="00000600000000000000" pitchFamily="2" charset="0"/>
                <a:ea typeface="Cambria" panose="02040503050406030204" pitchFamily="18" charset="0"/>
                <a:cs typeface="Poppins Medium" panose="00000600000000000000" pitchFamily="2" charset="0"/>
              </a:rPr>
              <a:t> </a:t>
            </a:r>
            <a:r>
              <a:rPr lang="ro-RO" sz="2000" spc="405" dirty="0">
                <a:latin typeface="Poppins Medium" panose="00000600000000000000" pitchFamily="2" charset="0"/>
                <a:ea typeface="Cambria" panose="02040503050406030204" pitchFamily="18" charset="0"/>
                <a:cs typeface="Poppins Medium" panose="00000600000000000000" pitchFamily="2" charset="0"/>
              </a:rPr>
              <a:t>D.A.S.</a:t>
            </a:r>
            <a:r>
              <a:rPr lang="ro-RO" sz="2000" spc="315" dirty="0">
                <a:latin typeface="Poppins Medium" panose="00000600000000000000" pitchFamily="2" charset="0"/>
                <a:ea typeface="Cambria" panose="02040503050406030204" pitchFamily="18" charset="0"/>
                <a:cs typeface="Poppins Medium" panose="00000600000000000000" pitchFamily="2" charset="0"/>
              </a:rPr>
              <a:t> </a:t>
            </a:r>
            <a:r>
              <a:rPr lang="ro-RO" sz="2000" spc="245" dirty="0">
                <a:latin typeface="Poppins Medium" panose="00000600000000000000" pitchFamily="2" charset="0"/>
                <a:ea typeface="Cambria" panose="02040503050406030204" pitchFamily="18" charset="0"/>
                <a:cs typeface="Poppins Medium" panose="00000600000000000000" pitchFamily="2" charset="0"/>
              </a:rPr>
              <a:t>Dorohoi</a:t>
            </a:r>
            <a:r>
              <a:rPr lang="ro-RO" sz="2000" spc="320" dirty="0">
                <a:latin typeface="Poppins Medium" panose="00000600000000000000" pitchFamily="2" charset="0"/>
                <a:ea typeface="Cambria" panose="02040503050406030204" pitchFamily="18" charset="0"/>
                <a:cs typeface="Poppins Medium" panose="00000600000000000000" pitchFamily="2" charset="0"/>
              </a:rPr>
              <a:t> </a:t>
            </a:r>
            <a:r>
              <a:rPr lang="ro-RO" sz="2000" spc="175" dirty="0">
                <a:latin typeface="Poppins Medium" panose="00000600000000000000" pitchFamily="2" charset="0"/>
                <a:ea typeface="Cambria" panose="02040503050406030204" pitchFamily="18" charset="0"/>
                <a:cs typeface="Poppins Medium" panose="00000600000000000000" pitchFamily="2" charset="0"/>
              </a:rPr>
              <a:t>își</a:t>
            </a:r>
            <a:r>
              <a:rPr lang="ro-RO" sz="2000" spc="315" dirty="0">
                <a:latin typeface="Poppins Medium" panose="00000600000000000000" pitchFamily="2" charset="0"/>
                <a:ea typeface="Cambria" panose="02040503050406030204" pitchFamily="18" charset="0"/>
                <a:cs typeface="Poppins Medium" panose="00000600000000000000" pitchFamily="2" charset="0"/>
              </a:rPr>
              <a:t> </a:t>
            </a:r>
            <a:r>
              <a:rPr lang="ro-RO" sz="2000" spc="275" dirty="0">
                <a:latin typeface="Poppins Medium" panose="00000600000000000000" pitchFamily="2" charset="0"/>
                <a:ea typeface="Cambria" panose="02040503050406030204" pitchFamily="18" charset="0"/>
                <a:cs typeface="Poppins Medium" panose="00000600000000000000" pitchFamily="2" charset="0"/>
              </a:rPr>
              <a:t>desfășoară</a:t>
            </a:r>
            <a:r>
              <a:rPr lang="ro-RO" sz="2000" spc="315" dirty="0">
                <a:latin typeface="Poppins Medium" panose="00000600000000000000" pitchFamily="2" charset="0"/>
                <a:ea typeface="Cambria" panose="02040503050406030204" pitchFamily="18" charset="0"/>
                <a:cs typeface="Poppins Medium" panose="00000600000000000000" pitchFamily="2" charset="0"/>
              </a:rPr>
              <a:t> </a:t>
            </a:r>
            <a:r>
              <a:rPr lang="ro-RO" sz="2000" spc="250" dirty="0">
                <a:latin typeface="Poppins Medium" panose="00000600000000000000" pitchFamily="2" charset="0"/>
                <a:ea typeface="Cambria" panose="02040503050406030204" pitchFamily="18" charset="0"/>
                <a:cs typeface="Poppins Medium" panose="00000600000000000000" pitchFamily="2" charset="0"/>
              </a:rPr>
              <a:t>activitatea:</a:t>
            </a:r>
            <a:endParaRPr sz="2000" dirty="0">
              <a:latin typeface="Poppins Medium" panose="00000600000000000000" pitchFamily="2" charset="0"/>
              <a:ea typeface="Cambria" panose="02040503050406030204" pitchFamily="18" charset="0"/>
              <a:cs typeface="Poppins Medium" panose="00000600000000000000" pitchFamily="2" charset="0"/>
            </a:endParaRPr>
          </a:p>
        </p:txBody>
      </p:sp>
      <p:sp>
        <p:nvSpPr>
          <p:cNvPr id="8" name="Formă liberă: formă 7">
            <a:extLst>
              <a:ext uri="{FF2B5EF4-FFF2-40B4-BE49-F238E27FC236}">
                <a16:creationId xmlns:a16="http://schemas.microsoft.com/office/drawing/2014/main" id="{9D3D5388-9F8E-49E1-9EC4-0287F0461412}"/>
              </a:ext>
            </a:extLst>
          </p:cNvPr>
          <p:cNvSpPr/>
          <p:nvPr/>
        </p:nvSpPr>
        <p:spPr>
          <a:xfrm>
            <a:off x="5315364" y="1187558"/>
            <a:ext cx="3053477" cy="346687"/>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1"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consilier juridic</a:t>
            </a:r>
          </a:p>
        </p:txBody>
      </p:sp>
      <p:sp>
        <p:nvSpPr>
          <p:cNvPr id="9" name="Oval 8">
            <a:extLst>
              <a:ext uri="{FF2B5EF4-FFF2-40B4-BE49-F238E27FC236}">
                <a16:creationId xmlns:a16="http://schemas.microsoft.com/office/drawing/2014/main" id="{7A3F5441-FEC3-44B5-9C09-E6DA2AC1C8CD}"/>
              </a:ext>
            </a:extLst>
          </p:cNvPr>
          <p:cNvSpPr/>
          <p:nvPr/>
        </p:nvSpPr>
        <p:spPr>
          <a:xfrm>
            <a:off x="5136043" y="1187559"/>
            <a:ext cx="358641" cy="346685"/>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10" name="Formă liberă: formă 9">
            <a:extLst>
              <a:ext uri="{FF2B5EF4-FFF2-40B4-BE49-F238E27FC236}">
                <a16:creationId xmlns:a16="http://schemas.microsoft.com/office/drawing/2014/main" id="{0E235DEB-E570-48BC-8B80-065326B87A0A}"/>
              </a:ext>
            </a:extLst>
          </p:cNvPr>
          <p:cNvSpPr/>
          <p:nvPr/>
        </p:nvSpPr>
        <p:spPr>
          <a:xfrm>
            <a:off x="5315363" y="1642779"/>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0"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21 consilieri</a:t>
            </a:r>
          </a:p>
        </p:txBody>
      </p:sp>
      <p:sp>
        <p:nvSpPr>
          <p:cNvPr id="11" name="Oval 10">
            <a:extLst>
              <a:ext uri="{FF2B5EF4-FFF2-40B4-BE49-F238E27FC236}">
                <a16:creationId xmlns:a16="http://schemas.microsoft.com/office/drawing/2014/main" id="{57AF3ACA-825E-4F6F-B9AF-CC0F7A01767A}"/>
              </a:ext>
            </a:extLst>
          </p:cNvPr>
          <p:cNvSpPr/>
          <p:nvPr/>
        </p:nvSpPr>
        <p:spPr>
          <a:xfrm>
            <a:off x="5136043" y="1637733"/>
            <a:ext cx="358641" cy="346685"/>
          </a:xfrm>
          <a:prstGeom prst="ellipse">
            <a:avLst/>
          </a:prstGeom>
          <a:blipFill>
            <a:blip r:embed="rId4" cstate="print">
              <a:extLst>
                <a:ext uri="{28A0092B-C50C-407E-A947-70E740481C1C}">
                  <a14:useLocalDpi xmlns:a14="http://schemas.microsoft.com/office/drawing/2010/main" val="0"/>
                </a:ext>
              </a:extLst>
            </a:blip>
            <a:srcRect/>
            <a:stretch>
              <a:fillRect l="-34000" r="-3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12" name="Formă liberă: formă 11">
            <a:extLst>
              <a:ext uri="{FF2B5EF4-FFF2-40B4-BE49-F238E27FC236}">
                <a16:creationId xmlns:a16="http://schemas.microsoft.com/office/drawing/2014/main" id="{B7D3C9B5-9EA9-4734-B516-CD6EFD7C4407}"/>
              </a:ext>
            </a:extLst>
          </p:cNvPr>
          <p:cNvSpPr/>
          <p:nvPr/>
        </p:nvSpPr>
        <p:spPr>
          <a:xfrm>
            <a:off x="5315364" y="2087907"/>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2 referenți</a:t>
            </a:r>
          </a:p>
        </p:txBody>
      </p:sp>
      <p:sp>
        <p:nvSpPr>
          <p:cNvPr id="13" name="Oval 12">
            <a:extLst>
              <a:ext uri="{FF2B5EF4-FFF2-40B4-BE49-F238E27FC236}">
                <a16:creationId xmlns:a16="http://schemas.microsoft.com/office/drawing/2014/main" id="{7ACE94DA-6288-4738-92D8-83DBCAB0A5E9}"/>
              </a:ext>
            </a:extLst>
          </p:cNvPr>
          <p:cNvSpPr/>
          <p:nvPr/>
        </p:nvSpPr>
        <p:spPr>
          <a:xfrm>
            <a:off x="5136043" y="2087908"/>
            <a:ext cx="358641" cy="346685"/>
          </a:xfrm>
          <a:prstGeom prst="ellipse">
            <a:avLst/>
          </a:prstGeom>
          <a:blipFill>
            <a:blip r:embed="rId5">
              <a:extLst>
                <a:ext uri="{28A0092B-C50C-407E-A947-70E740481C1C}">
                  <a14:useLocalDpi xmlns:a14="http://schemas.microsoft.com/office/drawing/2010/main" val="0"/>
                </a:ext>
              </a:extLst>
            </a:blip>
            <a:srcRect/>
            <a:stretch>
              <a:fillRect l="-15000" r="-1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14" name="Formă liberă: formă 13">
            <a:extLst>
              <a:ext uri="{FF2B5EF4-FFF2-40B4-BE49-F238E27FC236}">
                <a16:creationId xmlns:a16="http://schemas.microsoft.com/office/drawing/2014/main" id="{4F6F3D56-1F81-403F-9C26-6FDDB91FF888}"/>
              </a:ext>
            </a:extLst>
          </p:cNvPr>
          <p:cNvSpPr/>
          <p:nvPr/>
        </p:nvSpPr>
        <p:spPr>
          <a:xfrm>
            <a:off x="5315364" y="2538081"/>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6 muncitori calificați</a:t>
            </a:r>
          </a:p>
        </p:txBody>
      </p:sp>
      <p:sp>
        <p:nvSpPr>
          <p:cNvPr id="15" name="Oval 14">
            <a:extLst>
              <a:ext uri="{FF2B5EF4-FFF2-40B4-BE49-F238E27FC236}">
                <a16:creationId xmlns:a16="http://schemas.microsoft.com/office/drawing/2014/main" id="{5F4B383D-47BF-4AB2-9982-0861FEB85F1D}"/>
              </a:ext>
            </a:extLst>
          </p:cNvPr>
          <p:cNvSpPr/>
          <p:nvPr/>
        </p:nvSpPr>
        <p:spPr>
          <a:xfrm>
            <a:off x="5136043" y="2538082"/>
            <a:ext cx="358641" cy="346685"/>
          </a:xfrm>
          <a:prstGeom prst="ellipse">
            <a:avLst/>
          </a:prstGeom>
          <a:blipFill>
            <a:blip r:embed="rId6" cstate="print">
              <a:extLst>
                <a:ext uri="{28A0092B-C50C-407E-A947-70E740481C1C}">
                  <a14:useLocalDpi xmlns:a14="http://schemas.microsoft.com/office/drawing/2010/main" val="0"/>
                </a:ext>
              </a:extLst>
            </a:blip>
            <a:srcRect/>
            <a:stretch>
              <a:fillRect l="-33000" r="-3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16" name="Formă liberă: formă 15">
            <a:extLst>
              <a:ext uri="{FF2B5EF4-FFF2-40B4-BE49-F238E27FC236}">
                <a16:creationId xmlns:a16="http://schemas.microsoft.com/office/drawing/2014/main" id="{E031CC65-2618-4E47-93F5-02F1A7FE3AC5}"/>
              </a:ext>
            </a:extLst>
          </p:cNvPr>
          <p:cNvSpPr/>
          <p:nvPr/>
        </p:nvSpPr>
        <p:spPr>
          <a:xfrm>
            <a:off x="5315364" y="2988256"/>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2 asistenți medicali comunitari</a:t>
            </a:r>
          </a:p>
        </p:txBody>
      </p:sp>
      <p:sp>
        <p:nvSpPr>
          <p:cNvPr id="17" name="Oval 16">
            <a:extLst>
              <a:ext uri="{FF2B5EF4-FFF2-40B4-BE49-F238E27FC236}">
                <a16:creationId xmlns:a16="http://schemas.microsoft.com/office/drawing/2014/main" id="{CF60EB9A-2CB3-4540-A5CE-B62305600155}"/>
              </a:ext>
            </a:extLst>
          </p:cNvPr>
          <p:cNvSpPr/>
          <p:nvPr/>
        </p:nvSpPr>
        <p:spPr>
          <a:xfrm>
            <a:off x="5136043" y="2988257"/>
            <a:ext cx="358641" cy="346685"/>
          </a:xfrm>
          <a:prstGeom prst="ellipse">
            <a:avLst/>
          </a:prstGeom>
          <a:blipFill>
            <a:blip r:embed="rId7"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19" name="Formă liberă: formă 18">
            <a:extLst>
              <a:ext uri="{FF2B5EF4-FFF2-40B4-BE49-F238E27FC236}">
                <a16:creationId xmlns:a16="http://schemas.microsoft.com/office/drawing/2014/main" id="{0091EF60-C416-4468-B86F-18907CB62D06}"/>
              </a:ext>
            </a:extLst>
          </p:cNvPr>
          <p:cNvSpPr/>
          <p:nvPr/>
        </p:nvSpPr>
        <p:spPr>
          <a:xfrm>
            <a:off x="5315364" y="3438431"/>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 mediator sanitar</a:t>
            </a:r>
          </a:p>
        </p:txBody>
      </p:sp>
      <p:sp>
        <p:nvSpPr>
          <p:cNvPr id="20" name="Oval 19">
            <a:extLst>
              <a:ext uri="{FF2B5EF4-FFF2-40B4-BE49-F238E27FC236}">
                <a16:creationId xmlns:a16="http://schemas.microsoft.com/office/drawing/2014/main" id="{6D16335A-74AC-4106-9C8A-638031DC15F7}"/>
              </a:ext>
            </a:extLst>
          </p:cNvPr>
          <p:cNvSpPr/>
          <p:nvPr/>
        </p:nvSpPr>
        <p:spPr>
          <a:xfrm>
            <a:off x="5136043" y="3438432"/>
            <a:ext cx="358641" cy="346685"/>
          </a:xfrm>
          <a:prstGeom prst="ellipse">
            <a:avLst/>
          </a:prstGeom>
          <a:blipFill>
            <a:blip r:embed="rId8" cstate="print">
              <a:extLst>
                <a:ext uri="{28A0092B-C50C-407E-A947-70E740481C1C}">
                  <a14:useLocalDpi xmlns:a14="http://schemas.microsoft.com/office/drawing/2010/main" val="0"/>
                </a:ext>
              </a:extLst>
            </a:blip>
            <a:srcRect/>
            <a:stretch>
              <a:fillRect t="-14000" b="-1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21" name="Formă liberă: formă 20">
            <a:extLst>
              <a:ext uri="{FF2B5EF4-FFF2-40B4-BE49-F238E27FC236}">
                <a16:creationId xmlns:a16="http://schemas.microsoft.com/office/drawing/2014/main" id="{C0714FF9-9F3B-4591-89AE-8D9A9AFC5743}"/>
              </a:ext>
            </a:extLst>
          </p:cNvPr>
          <p:cNvSpPr/>
          <p:nvPr/>
        </p:nvSpPr>
        <p:spPr>
          <a:xfrm>
            <a:off x="5315364" y="3888605"/>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81 asistenți personali</a:t>
            </a:r>
          </a:p>
        </p:txBody>
      </p:sp>
      <p:sp>
        <p:nvSpPr>
          <p:cNvPr id="22" name="Oval 21">
            <a:extLst>
              <a:ext uri="{FF2B5EF4-FFF2-40B4-BE49-F238E27FC236}">
                <a16:creationId xmlns:a16="http://schemas.microsoft.com/office/drawing/2014/main" id="{42D6DCE3-43BD-4955-BCFD-20B9A333F622}"/>
              </a:ext>
            </a:extLst>
          </p:cNvPr>
          <p:cNvSpPr/>
          <p:nvPr/>
        </p:nvSpPr>
        <p:spPr>
          <a:xfrm>
            <a:off x="5136043" y="3888606"/>
            <a:ext cx="358641" cy="346685"/>
          </a:xfrm>
          <a:prstGeom prst="ellipse">
            <a:avLst/>
          </a:prstGeom>
          <a:blipFill>
            <a:blip r:embed="rId9">
              <a:extLst>
                <a:ext uri="{28A0092B-C50C-407E-A947-70E740481C1C}">
                  <a14:useLocalDpi xmlns:a14="http://schemas.microsoft.com/office/drawing/2010/main" val="0"/>
                </a:ext>
              </a:extLst>
            </a:blip>
            <a:srcRect/>
            <a:stretch>
              <a:fillRect l="-19000" r="-1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23" name="Formă liberă: formă 22">
            <a:extLst>
              <a:ext uri="{FF2B5EF4-FFF2-40B4-BE49-F238E27FC236}">
                <a16:creationId xmlns:a16="http://schemas.microsoft.com/office/drawing/2014/main" id="{440AAB22-160B-400E-A18C-EA18F2BEFDE9}"/>
              </a:ext>
            </a:extLst>
          </p:cNvPr>
          <p:cNvSpPr/>
          <p:nvPr/>
        </p:nvSpPr>
        <p:spPr>
          <a:xfrm>
            <a:off x="5315364" y="4338780"/>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5 îngrijitori persoane vârstnice</a:t>
            </a:r>
          </a:p>
        </p:txBody>
      </p:sp>
      <p:sp>
        <p:nvSpPr>
          <p:cNvPr id="24" name="Oval 23">
            <a:extLst>
              <a:ext uri="{FF2B5EF4-FFF2-40B4-BE49-F238E27FC236}">
                <a16:creationId xmlns:a16="http://schemas.microsoft.com/office/drawing/2014/main" id="{C5A2D1E5-B271-4148-999D-4D2CF450C71B}"/>
              </a:ext>
            </a:extLst>
          </p:cNvPr>
          <p:cNvSpPr/>
          <p:nvPr/>
        </p:nvSpPr>
        <p:spPr>
          <a:xfrm>
            <a:off x="5136043" y="4338781"/>
            <a:ext cx="358641" cy="346685"/>
          </a:xfrm>
          <a:prstGeom prst="ellipse">
            <a:avLst/>
          </a:prstGeom>
          <a:blipFill>
            <a:blip r:embed="rId10"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
        <p:nvSpPr>
          <p:cNvPr id="3" name="Formă liberă: formă 2">
            <a:extLst>
              <a:ext uri="{FF2B5EF4-FFF2-40B4-BE49-F238E27FC236}">
                <a16:creationId xmlns:a16="http://schemas.microsoft.com/office/drawing/2014/main" id="{8475BFD4-4EA1-49D8-9EDA-C3CF807615FA}"/>
              </a:ext>
            </a:extLst>
          </p:cNvPr>
          <p:cNvSpPr/>
          <p:nvPr/>
        </p:nvSpPr>
        <p:spPr>
          <a:xfrm>
            <a:off x="749986" y="1351321"/>
            <a:ext cx="3796841" cy="454601"/>
          </a:xfrm>
          <a:custGeom>
            <a:avLst/>
            <a:gdLst>
              <a:gd name="connsiteX0" fmla="*/ 0 w 3796841"/>
              <a:gd name="connsiteY0" fmla="*/ 121682 h 730080"/>
              <a:gd name="connsiteX1" fmla="*/ 121682 w 3796841"/>
              <a:gd name="connsiteY1" fmla="*/ 0 h 730080"/>
              <a:gd name="connsiteX2" fmla="*/ 3675159 w 3796841"/>
              <a:gd name="connsiteY2" fmla="*/ 0 h 730080"/>
              <a:gd name="connsiteX3" fmla="*/ 3796841 w 3796841"/>
              <a:gd name="connsiteY3" fmla="*/ 121682 h 730080"/>
              <a:gd name="connsiteX4" fmla="*/ 3796841 w 3796841"/>
              <a:gd name="connsiteY4" fmla="*/ 608398 h 730080"/>
              <a:gd name="connsiteX5" fmla="*/ 3675159 w 3796841"/>
              <a:gd name="connsiteY5" fmla="*/ 730080 h 730080"/>
              <a:gd name="connsiteX6" fmla="*/ 121682 w 3796841"/>
              <a:gd name="connsiteY6" fmla="*/ 730080 h 730080"/>
              <a:gd name="connsiteX7" fmla="*/ 0 w 3796841"/>
              <a:gd name="connsiteY7" fmla="*/ 608398 h 730080"/>
              <a:gd name="connsiteX8" fmla="*/ 0 w 3796841"/>
              <a:gd name="connsiteY8" fmla="*/ 121682 h 73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6841" h="730080">
                <a:moveTo>
                  <a:pt x="0" y="121682"/>
                </a:moveTo>
                <a:cubicBezTo>
                  <a:pt x="0" y="54479"/>
                  <a:pt x="54479" y="0"/>
                  <a:pt x="121682" y="0"/>
                </a:cubicBezTo>
                <a:lnTo>
                  <a:pt x="3675159" y="0"/>
                </a:lnTo>
                <a:cubicBezTo>
                  <a:pt x="3742362" y="0"/>
                  <a:pt x="3796841" y="54479"/>
                  <a:pt x="3796841" y="121682"/>
                </a:cubicBezTo>
                <a:lnTo>
                  <a:pt x="3796841" y="608398"/>
                </a:lnTo>
                <a:cubicBezTo>
                  <a:pt x="3796841" y="675601"/>
                  <a:pt x="3742362" y="730080"/>
                  <a:pt x="3675159" y="730080"/>
                </a:cubicBezTo>
                <a:lnTo>
                  <a:pt x="121682" y="730080"/>
                </a:lnTo>
                <a:cubicBezTo>
                  <a:pt x="54479" y="730080"/>
                  <a:pt x="0" y="675601"/>
                  <a:pt x="0" y="608398"/>
                </a:cubicBezTo>
                <a:lnTo>
                  <a:pt x="0" y="12168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600" tIns="96600" rIns="96600" bIns="96600" numCol="1" spcCol="1270" anchor="ctr" anchorCtr="0">
            <a:noAutofit/>
          </a:bodyPr>
          <a:lstStyle/>
          <a:p>
            <a:pPr marL="0" lvl="0" indent="0" algn="ctr" defTabSz="711200">
              <a:lnSpc>
                <a:spcPct val="90000"/>
              </a:lnSpc>
              <a:spcBef>
                <a:spcPct val="0"/>
              </a:spcBef>
              <a:spcAft>
                <a:spcPct val="35000"/>
              </a:spcAft>
              <a:buNone/>
            </a:pPr>
            <a:r>
              <a:rPr lang="ro-RO" sz="1600" kern="1200" dirty="0">
                <a:latin typeface="Cambria" panose="02040503050406030204" pitchFamily="18" charset="0"/>
                <a:ea typeface="Cambria" panose="02040503050406030204" pitchFamily="18" charset="0"/>
              </a:rPr>
              <a:t>1 director</a:t>
            </a:r>
          </a:p>
        </p:txBody>
      </p:sp>
      <p:sp>
        <p:nvSpPr>
          <p:cNvPr id="4" name="Formă liberă: formă 3">
            <a:extLst>
              <a:ext uri="{FF2B5EF4-FFF2-40B4-BE49-F238E27FC236}">
                <a16:creationId xmlns:a16="http://schemas.microsoft.com/office/drawing/2014/main" id="{D7C76CCB-3B18-4793-9B1E-0D2C63559688}"/>
              </a:ext>
            </a:extLst>
          </p:cNvPr>
          <p:cNvSpPr/>
          <p:nvPr/>
        </p:nvSpPr>
        <p:spPr>
          <a:xfrm>
            <a:off x="749985" y="2082867"/>
            <a:ext cx="3796841" cy="454601"/>
          </a:xfrm>
          <a:custGeom>
            <a:avLst/>
            <a:gdLst>
              <a:gd name="connsiteX0" fmla="*/ 0 w 3796841"/>
              <a:gd name="connsiteY0" fmla="*/ 121682 h 730080"/>
              <a:gd name="connsiteX1" fmla="*/ 121682 w 3796841"/>
              <a:gd name="connsiteY1" fmla="*/ 0 h 730080"/>
              <a:gd name="connsiteX2" fmla="*/ 3675159 w 3796841"/>
              <a:gd name="connsiteY2" fmla="*/ 0 h 730080"/>
              <a:gd name="connsiteX3" fmla="*/ 3796841 w 3796841"/>
              <a:gd name="connsiteY3" fmla="*/ 121682 h 730080"/>
              <a:gd name="connsiteX4" fmla="*/ 3796841 w 3796841"/>
              <a:gd name="connsiteY4" fmla="*/ 608398 h 730080"/>
              <a:gd name="connsiteX5" fmla="*/ 3675159 w 3796841"/>
              <a:gd name="connsiteY5" fmla="*/ 730080 h 730080"/>
              <a:gd name="connsiteX6" fmla="*/ 121682 w 3796841"/>
              <a:gd name="connsiteY6" fmla="*/ 730080 h 730080"/>
              <a:gd name="connsiteX7" fmla="*/ 0 w 3796841"/>
              <a:gd name="connsiteY7" fmla="*/ 608398 h 730080"/>
              <a:gd name="connsiteX8" fmla="*/ 0 w 3796841"/>
              <a:gd name="connsiteY8" fmla="*/ 121682 h 73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6841" h="730080">
                <a:moveTo>
                  <a:pt x="0" y="121682"/>
                </a:moveTo>
                <a:cubicBezTo>
                  <a:pt x="0" y="54479"/>
                  <a:pt x="54479" y="0"/>
                  <a:pt x="121682" y="0"/>
                </a:cubicBezTo>
                <a:lnTo>
                  <a:pt x="3675159" y="0"/>
                </a:lnTo>
                <a:cubicBezTo>
                  <a:pt x="3742362" y="0"/>
                  <a:pt x="3796841" y="54479"/>
                  <a:pt x="3796841" y="121682"/>
                </a:cubicBezTo>
                <a:lnTo>
                  <a:pt x="3796841" y="608398"/>
                </a:lnTo>
                <a:cubicBezTo>
                  <a:pt x="3796841" y="675601"/>
                  <a:pt x="3742362" y="730080"/>
                  <a:pt x="3675159" y="730080"/>
                </a:cubicBezTo>
                <a:lnTo>
                  <a:pt x="121682" y="730080"/>
                </a:lnTo>
                <a:cubicBezTo>
                  <a:pt x="54479" y="730080"/>
                  <a:pt x="0" y="675601"/>
                  <a:pt x="0" y="608398"/>
                </a:cubicBezTo>
                <a:lnTo>
                  <a:pt x="0" y="12168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600" tIns="96600" rIns="96600" bIns="96600" numCol="1" spcCol="1270" anchor="ctr" anchorCtr="0">
            <a:noAutofit/>
          </a:bodyPr>
          <a:lstStyle/>
          <a:p>
            <a:pPr marL="0" lvl="0" indent="0" algn="ctr" defTabSz="711200">
              <a:lnSpc>
                <a:spcPct val="90000"/>
              </a:lnSpc>
              <a:spcBef>
                <a:spcPct val="0"/>
              </a:spcBef>
              <a:spcAft>
                <a:spcPct val="35000"/>
              </a:spcAft>
              <a:buNone/>
            </a:pPr>
            <a:r>
              <a:rPr lang="ro-RO" sz="1600" kern="1200" dirty="0">
                <a:latin typeface="Cambria" panose="02040503050406030204" pitchFamily="18" charset="0"/>
                <a:ea typeface="Cambria" panose="02040503050406030204" pitchFamily="18" charset="0"/>
              </a:rPr>
              <a:t>1 contabil șef</a:t>
            </a:r>
          </a:p>
        </p:txBody>
      </p:sp>
      <p:sp>
        <p:nvSpPr>
          <p:cNvPr id="5" name="Formă liberă: formă 4">
            <a:extLst>
              <a:ext uri="{FF2B5EF4-FFF2-40B4-BE49-F238E27FC236}">
                <a16:creationId xmlns:a16="http://schemas.microsoft.com/office/drawing/2014/main" id="{CBEDECA5-94C0-4F2D-B47E-75C1975108AA}"/>
              </a:ext>
            </a:extLst>
          </p:cNvPr>
          <p:cNvSpPr/>
          <p:nvPr/>
        </p:nvSpPr>
        <p:spPr>
          <a:xfrm>
            <a:off x="749985" y="2818723"/>
            <a:ext cx="3796841" cy="454601"/>
          </a:xfrm>
          <a:custGeom>
            <a:avLst/>
            <a:gdLst>
              <a:gd name="connsiteX0" fmla="*/ 0 w 3796841"/>
              <a:gd name="connsiteY0" fmla="*/ 121682 h 730080"/>
              <a:gd name="connsiteX1" fmla="*/ 121682 w 3796841"/>
              <a:gd name="connsiteY1" fmla="*/ 0 h 730080"/>
              <a:gd name="connsiteX2" fmla="*/ 3675159 w 3796841"/>
              <a:gd name="connsiteY2" fmla="*/ 0 h 730080"/>
              <a:gd name="connsiteX3" fmla="*/ 3796841 w 3796841"/>
              <a:gd name="connsiteY3" fmla="*/ 121682 h 730080"/>
              <a:gd name="connsiteX4" fmla="*/ 3796841 w 3796841"/>
              <a:gd name="connsiteY4" fmla="*/ 608398 h 730080"/>
              <a:gd name="connsiteX5" fmla="*/ 3675159 w 3796841"/>
              <a:gd name="connsiteY5" fmla="*/ 730080 h 730080"/>
              <a:gd name="connsiteX6" fmla="*/ 121682 w 3796841"/>
              <a:gd name="connsiteY6" fmla="*/ 730080 h 730080"/>
              <a:gd name="connsiteX7" fmla="*/ 0 w 3796841"/>
              <a:gd name="connsiteY7" fmla="*/ 608398 h 730080"/>
              <a:gd name="connsiteX8" fmla="*/ 0 w 3796841"/>
              <a:gd name="connsiteY8" fmla="*/ 121682 h 73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6841" h="730080">
                <a:moveTo>
                  <a:pt x="0" y="121682"/>
                </a:moveTo>
                <a:cubicBezTo>
                  <a:pt x="0" y="54479"/>
                  <a:pt x="54479" y="0"/>
                  <a:pt x="121682" y="0"/>
                </a:cubicBezTo>
                <a:lnTo>
                  <a:pt x="3675159" y="0"/>
                </a:lnTo>
                <a:cubicBezTo>
                  <a:pt x="3742362" y="0"/>
                  <a:pt x="3796841" y="54479"/>
                  <a:pt x="3796841" y="121682"/>
                </a:cubicBezTo>
                <a:lnTo>
                  <a:pt x="3796841" y="608398"/>
                </a:lnTo>
                <a:cubicBezTo>
                  <a:pt x="3796841" y="675601"/>
                  <a:pt x="3742362" y="730080"/>
                  <a:pt x="3675159" y="730080"/>
                </a:cubicBezTo>
                <a:lnTo>
                  <a:pt x="121682" y="730080"/>
                </a:lnTo>
                <a:cubicBezTo>
                  <a:pt x="54479" y="730080"/>
                  <a:pt x="0" y="675601"/>
                  <a:pt x="0" y="608398"/>
                </a:cubicBezTo>
                <a:lnTo>
                  <a:pt x="0" y="12168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600" tIns="96600" rIns="96600" bIns="96600" numCol="1" spcCol="1270" anchor="ctr" anchorCtr="0">
            <a:noAutofit/>
          </a:bodyPr>
          <a:lstStyle/>
          <a:p>
            <a:pPr marL="0" lvl="0" indent="0" algn="ctr" defTabSz="711200">
              <a:lnSpc>
                <a:spcPct val="90000"/>
              </a:lnSpc>
              <a:spcBef>
                <a:spcPct val="0"/>
              </a:spcBef>
              <a:spcAft>
                <a:spcPct val="35000"/>
              </a:spcAft>
              <a:buNone/>
            </a:pPr>
            <a:r>
              <a:rPr lang="ro-RO" sz="1600" kern="1200" dirty="0"/>
              <a:t>1 șef centru</a:t>
            </a:r>
          </a:p>
        </p:txBody>
      </p:sp>
      <p:sp>
        <p:nvSpPr>
          <p:cNvPr id="6" name="Formă liberă: formă 5">
            <a:extLst>
              <a:ext uri="{FF2B5EF4-FFF2-40B4-BE49-F238E27FC236}">
                <a16:creationId xmlns:a16="http://schemas.microsoft.com/office/drawing/2014/main" id="{514C77A7-3082-429F-8C4B-DD90D03CB9EE}"/>
              </a:ext>
            </a:extLst>
          </p:cNvPr>
          <p:cNvSpPr/>
          <p:nvPr/>
        </p:nvSpPr>
        <p:spPr>
          <a:xfrm>
            <a:off x="752289" y="3546084"/>
            <a:ext cx="3796841" cy="454601"/>
          </a:xfrm>
          <a:custGeom>
            <a:avLst/>
            <a:gdLst>
              <a:gd name="connsiteX0" fmla="*/ 0 w 3796841"/>
              <a:gd name="connsiteY0" fmla="*/ 121682 h 730080"/>
              <a:gd name="connsiteX1" fmla="*/ 121682 w 3796841"/>
              <a:gd name="connsiteY1" fmla="*/ 0 h 730080"/>
              <a:gd name="connsiteX2" fmla="*/ 3675159 w 3796841"/>
              <a:gd name="connsiteY2" fmla="*/ 0 h 730080"/>
              <a:gd name="connsiteX3" fmla="*/ 3796841 w 3796841"/>
              <a:gd name="connsiteY3" fmla="*/ 121682 h 730080"/>
              <a:gd name="connsiteX4" fmla="*/ 3796841 w 3796841"/>
              <a:gd name="connsiteY4" fmla="*/ 608398 h 730080"/>
              <a:gd name="connsiteX5" fmla="*/ 3675159 w 3796841"/>
              <a:gd name="connsiteY5" fmla="*/ 730080 h 730080"/>
              <a:gd name="connsiteX6" fmla="*/ 121682 w 3796841"/>
              <a:gd name="connsiteY6" fmla="*/ 730080 h 730080"/>
              <a:gd name="connsiteX7" fmla="*/ 0 w 3796841"/>
              <a:gd name="connsiteY7" fmla="*/ 608398 h 730080"/>
              <a:gd name="connsiteX8" fmla="*/ 0 w 3796841"/>
              <a:gd name="connsiteY8" fmla="*/ 121682 h 73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6841" h="730080">
                <a:moveTo>
                  <a:pt x="0" y="121682"/>
                </a:moveTo>
                <a:cubicBezTo>
                  <a:pt x="0" y="54479"/>
                  <a:pt x="54479" y="0"/>
                  <a:pt x="121682" y="0"/>
                </a:cubicBezTo>
                <a:lnTo>
                  <a:pt x="3675159" y="0"/>
                </a:lnTo>
                <a:cubicBezTo>
                  <a:pt x="3742362" y="0"/>
                  <a:pt x="3796841" y="54479"/>
                  <a:pt x="3796841" y="121682"/>
                </a:cubicBezTo>
                <a:lnTo>
                  <a:pt x="3796841" y="608398"/>
                </a:lnTo>
                <a:cubicBezTo>
                  <a:pt x="3796841" y="675601"/>
                  <a:pt x="3742362" y="730080"/>
                  <a:pt x="3675159" y="730080"/>
                </a:cubicBezTo>
                <a:lnTo>
                  <a:pt x="121682" y="730080"/>
                </a:lnTo>
                <a:cubicBezTo>
                  <a:pt x="54479" y="730080"/>
                  <a:pt x="0" y="675601"/>
                  <a:pt x="0" y="608398"/>
                </a:cubicBezTo>
                <a:lnTo>
                  <a:pt x="0" y="12168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600" tIns="96600" rIns="96600" bIns="96600" numCol="1" spcCol="1270" anchor="ctr" anchorCtr="0">
            <a:noAutofit/>
          </a:bodyPr>
          <a:lstStyle/>
          <a:p>
            <a:pPr marL="0" lvl="0" indent="0" algn="ctr" defTabSz="711200">
              <a:lnSpc>
                <a:spcPct val="90000"/>
              </a:lnSpc>
              <a:spcBef>
                <a:spcPct val="0"/>
              </a:spcBef>
              <a:spcAft>
                <a:spcPct val="35000"/>
              </a:spcAft>
              <a:buNone/>
            </a:pPr>
            <a:r>
              <a:rPr lang="ro-RO" sz="1600" kern="1200" dirty="0">
                <a:latin typeface="Cambria" panose="02040503050406030204" pitchFamily="18" charset="0"/>
                <a:ea typeface="Cambria" panose="02040503050406030204" pitchFamily="18" charset="0"/>
              </a:rPr>
              <a:t>2 șefi serviciu </a:t>
            </a:r>
          </a:p>
        </p:txBody>
      </p:sp>
      <p:sp>
        <p:nvSpPr>
          <p:cNvPr id="30" name="Oval 29">
            <a:extLst>
              <a:ext uri="{FF2B5EF4-FFF2-40B4-BE49-F238E27FC236}">
                <a16:creationId xmlns:a16="http://schemas.microsoft.com/office/drawing/2014/main" id="{2D454B3C-EB9F-4B47-9EC8-22600439AFD1}"/>
              </a:ext>
            </a:extLst>
          </p:cNvPr>
          <p:cNvSpPr/>
          <p:nvPr/>
        </p:nvSpPr>
        <p:spPr>
          <a:xfrm>
            <a:off x="253181" y="1187557"/>
            <a:ext cx="832436" cy="765887"/>
          </a:xfrm>
          <a:prstGeom prst="ellipse">
            <a:avLst/>
          </a:prstGeom>
          <a:blipFill>
            <a:blip r:embed="rId11"/>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31" name="Oval 30">
            <a:extLst>
              <a:ext uri="{FF2B5EF4-FFF2-40B4-BE49-F238E27FC236}">
                <a16:creationId xmlns:a16="http://schemas.microsoft.com/office/drawing/2014/main" id="{DD0C74F3-64DA-4FDD-B336-0FE140221E3D}"/>
              </a:ext>
            </a:extLst>
          </p:cNvPr>
          <p:cNvSpPr/>
          <p:nvPr/>
        </p:nvSpPr>
        <p:spPr>
          <a:xfrm>
            <a:off x="253181" y="1932770"/>
            <a:ext cx="832436" cy="765887"/>
          </a:xfrm>
          <a:prstGeom prst="ellipse">
            <a:avLst/>
          </a:prstGeom>
          <a:blipFill>
            <a:blip r:embed="rId12"/>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32" name="Oval 31">
            <a:extLst>
              <a:ext uri="{FF2B5EF4-FFF2-40B4-BE49-F238E27FC236}">
                <a16:creationId xmlns:a16="http://schemas.microsoft.com/office/drawing/2014/main" id="{A5A814E9-5D44-4C82-AC07-FE3D1CF82E45}"/>
              </a:ext>
            </a:extLst>
          </p:cNvPr>
          <p:cNvSpPr/>
          <p:nvPr/>
        </p:nvSpPr>
        <p:spPr>
          <a:xfrm>
            <a:off x="255446" y="2680805"/>
            <a:ext cx="832436" cy="765887"/>
          </a:xfrm>
          <a:prstGeom prst="ellipse">
            <a:avLst/>
          </a:prstGeom>
          <a:blipFill>
            <a:blip r:embed="rId13"/>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33" name="Oval 32">
            <a:extLst>
              <a:ext uri="{FF2B5EF4-FFF2-40B4-BE49-F238E27FC236}">
                <a16:creationId xmlns:a16="http://schemas.microsoft.com/office/drawing/2014/main" id="{8DFA94A8-9C7F-4125-B00B-62CF784D2F15}"/>
              </a:ext>
            </a:extLst>
          </p:cNvPr>
          <p:cNvSpPr/>
          <p:nvPr/>
        </p:nvSpPr>
        <p:spPr>
          <a:xfrm>
            <a:off x="236264" y="3434513"/>
            <a:ext cx="832436" cy="765887"/>
          </a:xfrm>
          <a:prstGeom prst="ellipse">
            <a:avLst/>
          </a:prstGeom>
          <a:blipFill>
            <a:blip r:embed="rId14"/>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35" name="Substituent text 6">
            <a:extLst>
              <a:ext uri="{FF2B5EF4-FFF2-40B4-BE49-F238E27FC236}">
                <a16:creationId xmlns:a16="http://schemas.microsoft.com/office/drawing/2014/main" id="{8C18E13E-B4F7-496C-9FAA-19FD144BFE95}"/>
              </a:ext>
            </a:extLst>
          </p:cNvPr>
          <p:cNvSpPr txBox="1">
            <a:spLocks/>
          </p:cNvSpPr>
          <p:nvPr/>
        </p:nvSpPr>
        <p:spPr>
          <a:xfrm>
            <a:off x="5908044" y="764946"/>
            <a:ext cx="2353734" cy="70188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400"/>
              <a:buFont typeface="Dosis"/>
              <a:buNone/>
              <a:defRPr sz="1200" b="0" i="0" u="none" strike="noStrike" cap="none">
                <a:solidFill>
                  <a:schemeClr val="dk1"/>
                </a:solidFill>
                <a:latin typeface="Dosis"/>
                <a:ea typeface="Dosis"/>
                <a:cs typeface="Dosis"/>
                <a:sym typeface="Dosis"/>
              </a:defRPr>
            </a:lvl1pPr>
            <a:lvl2pPr marL="914400" marR="0" lvl="1"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2pPr>
            <a:lvl3pPr marL="1371600" marR="0" lvl="2"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3pPr>
            <a:lvl4pPr marL="1828800" marR="0" lvl="3"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4pPr>
            <a:lvl5pPr marL="2286000" marR="0" lvl="4"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5pPr>
            <a:lvl6pPr marL="2743200" marR="0" lvl="5"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6pPr>
            <a:lvl7pPr marL="3200400" marR="0" lvl="6"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7pPr>
            <a:lvl8pPr marL="3657600" marR="0" lvl="7"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8pPr>
            <a:lvl9pPr marL="4114800" marR="0" lvl="8" indent="-304800" algn="ctr" rtl="0">
              <a:lnSpc>
                <a:spcPct val="100000"/>
              </a:lnSpc>
              <a:spcBef>
                <a:spcPts val="0"/>
              </a:spcBef>
              <a:spcAft>
                <a:spcPts val="0"/>
              </a:spcAft>
              <a:buClr>
                <a:schemeClr val="dk1"/>
              </a:buClr>
              <a:buSzPts val="1200"/>
              <a:buFont typeface="Dosis"/>
              <a:buNone/>
              <a:defRPr sz="1200" b="0" i="0" u="none" strike="noStrike" cap="none">
                <a:solidFill>
                  <a:schemeClr val="dk1"/>
                </a:solidFill>
                <a:latin typeface="Dosis"/>
                <a:ea typeface="Dosis"/>
                <a:cs typeface="Dosis"/>
                <a:sym typeface="Dosis"/>
              </a:defRPr>
            </a:lvl9pPr>
          </a:lstStyle>
          <a:p>
            <a:pPr algn="l"/>
            <a:r>
              <a:rPr lang="ro-RO" sz="1600" dirty="0">
                <a:solidFill>
                  <a:schemeClr val="tx1"/>
                </a:solidFill>
                <a:latin typeface="Cambria" panose="02040503050406030204" pitchFamily="18" charset="0"/>
                <a:ea typeface="Cambria" panose="02040503050406030204" pitchFamily="18" charset="0"/>
              </a:rPr>
              <a:t>Personal execuție</a:t>
            </a:r>
          </a:p>
        </p:txBody>
      </p:sp>
      <p:sp>
        <p:nvSpPr>
          <p:cNvPr id="36" name="Substituent text 4">
            <a:extLst>
              <a:ext uri="{FF2B5EF4-FFF2-40B4-BE49-F238E27FC236}">
                <a16:creationId xmlns:a16="http://schemas.microsoft.com/office/drawing/2014/main" id="{197A70D9-A004-406E-B557-769773EAC967}"/>
              </a:ext>
            </a:extLst>
          </p:cNvPr>
          <p:cNvSpPr txBox="1">
            <a:spLocks/>
          </p:cNvSpPr>
          <p:nvPr/>
        </p:nvSpPr>
        <p:spPr>
          <a:xfrm>
            <a:off x="1622902" y="919531"/>
            <a:ext cx="2515957" cy="40741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2400"/>
              <a:buFont typeface="Poppins"/>
              <a:buNone/>
              <a:defRPr sz="1800" b="0" i="0" u="none" strike="noStrike" cap="none">
                <a:solidFill>
                  <a:schemeClr val="dk1"/>
                </a:solidFill>
                <a:latin typeface="Poppins"/>
                <a:ea typeface="Poppins"/>
                <a:cs typeface="Poppins"/>
                <a:sym typeface="Poppins"/>
              </a:defRPr>
            </a:lvl1pPr>
            <a:lvl2pPr marL="914400" marR="0" lvl="1"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2pPr>
            <a:lvl3pPr marL="1371600" marR="0" lvl="2"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3pPr>
            <a:lvl4pPr marL="1828800" marR="0" lvl="3"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4pPr>
            <a:lvl5pPr marL="2286000" marR="0" lvl="4"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5pPr>
            <a:lvl6pPr marL="2743200" marR="0" lvl="5"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6pPr>
            <a:lvl7pPr marL="3200400" marR="0" lvl="6"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7pPr>
            <a:lvl8pPr marL="3657600" marR="0" lvl="7"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8pPr>
            <a:lvl9pPr marL="4114800" marR="0" lvl="8" indent="-304800" algn="ctr" rtl="0">
              <a:lnSpc>
                <a:spcPct val="100000"/>
              </a:lnSpc>
              <a:spcBef>
                <a:spcPts val="0"/>
              </a:spcBef>
              <a:spcAft>
                <a:spcPts val="0"/>
              </a:spcAft>
              <a:buClr>
                <a:schemeClr val="dk1"/>
              </a:buClr>
              <a:buSzPts val="2400"/>
              <a:buFont typeface="Poppins"/>
              <a:buNone/>
              <a:defRPr sz="2400" b="0" i="0" u="none" strike="noStrike" cap="none">
                <a:solidFill>
                  <a:schemeClr val="dk1"/>
                </a:solidFill>
                <a:latin typeface="Poppins"/>
                <a:ea typeface="Poppins"/>
                <a:cs typeface="Poppins"/>
                <a:sym typeface="Poppins"/>
              </a:defRPr>
            </a:lvl9pPr>
          </a:lstStyle>
          <a:p>
            <a:r>
              <a:rPr lang="ro-RO" sz="1600" dirty="0">
                <a:solidFill>
                  <a:schemeClr val="tx1"/>
                </a:solidFill>
                <a:latin typeface="Cambria" panose="02040503050406030204" pitchFamily="18" charset="0"/>
                <a:ea typeface="Cambria" panose="02040503050406030204" pitchFamily="18" charset="0"/>
              </a:rPr>
              <a:t>Personal conducere</a:t>
            </a:r>
          </a:p>
        </p:txBody>
      </p:sp>
      <p:sp>
        <p:nvSpPr>
          <p:cNvPr id="7" name="Formă liberă: formă 6">
            <a:extLst>
              <a:ext uri="{FF2B5EF4-FFF2-40B4-BE49-F238E27FC236}">
                <a16:creationId xmlns:a16="http://schemas.microsoft.com/office/drawing/2014/main" id="{BD77E653-F787-16F2-38D3-F6D9F01AB13B}"/>
              </a:ext>
            </a:extLst>
          </p:cNvPr>
          <p:cNvSpPr/>
          <p:nvPr/>
        </p:nvSpPr>
        <p:spPr>
          <a:xfrm>
            <a:off x="775159" y="4299792"/>
            <a:ext cx="3796841" cy="454601"/>
          </a:xfrm>
          <a:custGeom>
            <a:avLst/>
            <a:gdLst>
              <a:gd name="connsiteX0" fmla="*/ 0 w 3796841"/>
              <a:gd name="connsiteY0" fmla="*/ 121682 h 730080"/>
              <a:gd name="connsiteX1" fmla="*/ 121682 w 3796841"/>
              <a:gd name="connsiteY1" fmla="*/ 0 h 730080"/>
              <a:gd name="connsiteX2" fmla="*/ 3675159 w 3796841"/>
              <a:gd name="connsiteY2" fmla="*/ 0 h 730080"/>
              <a:gd name="connsiteX3" fmla="*/ 3796841 w 3796841"/>
              <a:gd name="connsiteY3" fmla="*/ 121682 h 730080"/>
              <a:gd name="connsiteX4" fmla="*/ 3796841 w 3796841"/>
              <a:gd name="connsiteY4" fmla="*/ 608398 h 730080"/>
              <a:gd name="connsiteX5" fmla="*/ 3675159 w 3796841"/>
              <a:gd name="connsiteY5" fmla="*/ 730080 h 730080"/>
              <a:gd name="connsiteX6" fmla="*/ 121682 w 3796841"/>
              <a:gd name="connsiteY6" fmla="*/ 730080 h 730080"/>
              <a:gd name="connsiteX7" fmla="*/ 0 w 3796841"/>
              <a:gd name="connsiteY7" fmla="*/ 608398 h 730080"/>
              <a:gd name="connsiteX8" fmla="*/ 0 w 3796841"/>
              <a:gd name="connsiteY8" fmla="*/ 121682 h 73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6841" h="730080">
                <a:moveTo>
                  <a:pt x="0" y="121682"/>
                </a:moveTo>
                <a:cubicBezTo>
                  <a:pt x="0" y="54479"/>
                  <a:pt x="54479" y="0"/>
                  <a:pt x="121682" y="0"/>
                </a:cubicBezTo>
                <a:lnTo>
                  <a:pt x="3675159" y="0"/>
                </a:lnTo>
                <a:cubicBezTo>
                  <a:pt x="3742362" y="0"/>
                  <a:pt x="3796841" y="54479"/>
                  <a:pt x="3796841" y="121682"/>
                </a:cubicBezTo>
                <a:lnTo>
                  <a:pt x="3796841" y="608398"/>
                </a:lnTo>
                <a:cubicBezTo>
                  <a:pt x="3796841" y="675601"/>
                  <a:pt x="3742362" y="730080"/>
                  <a:pt x="3675159" y="730080"/>
                </a:cubicBezTo>
                <a:lnTo>
                  <a:pt x="121682" y="730080"/>
                </a:lnTo>
                <a:cubicBezTo>
                  <a:pt x="54479" y="730080"/>
                  <a:pt x="0" y="675601"/>
                  <a:pt x="0" y="608398"/>
                </a:cubicBezTo>
                <a:lnTo>
                  <a:pt x="0" y="12168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6600" tIns="96600" rIns="96600" bIns="96600" numCol="1" spcCol="1270" anchor="ctr" anchorCtr="0">
            <a:noAutofit/>
          </a:bodyPr>
          <a:lstStyle/>
          <a:p>
            <a:pPr marL="0" lvl="0" indent="0" algn="ctr" defTabSz="711200">
              <a:lnSpc>
                <a:spcPct val="90000"/>
              </a:lnSpc>
              <a:spcBef>
                <a:spcPct val="0"/>
              </a:spcBef>
              <a:spcAft>
                <a:spcPct val="35000"/>
              </a:spcAft>
              <a:buNone/>
            </a:pPr>
            <a:r>
              <a:rPr lang="ro-RO" sz="1600" kern="1200" dirty="0">
                <a:latin typeface="Cambria" panose="02040503050406030204" pitchFamily="18" charset="0"/>
                <a:ea typeface="Cambria" panose="02040503050406030204" pitchFamily="18" charset="0"/>
              </a:rPr>
              <a:t>3 medici școlari </a:t>
            </a:r>
          </a:p>
        </p:txBody>
      </p:sp>
      <p:sp>
        <p:nvSpPr>
          <p:cNvPr id="2" name="Oval 1">
            <a:extLst>
              <a:ext uri="{FF2B5EF4-FFF2-40B4-BE49-F238E27FC236}">
                <a16:creationId xmlns:a16="http://schemas.microsoft.com/office/drawing/2014/main" id="{5D5F5105-E523-42B9-AD78-55CEC4408A20}"/>
              </a:ext>
            </a:extLst>
          </p:cNvPr>
          <p:cNvSpPr/>
          <p:nvPr/>
        </p:nvSpPr>
        <p:spPr>
          <a:xfrm>
            <a:off x="228749" y="4174053"/>
            <a:ext cx="832436" cy="765887"/>
          </a:xfrm>
          <a:prstGeom prst="ellipse">
            <a:avLst/>
          </a:prstGeom>
          <a:blipFill>
            <a:blip r:embed="rId15"/>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a:p>
        </p:txBody>
      </p:sp>
      <p:sp>
        <p:nvSpPr>
          <p:cNvPr id="26" name="Formă liberă: formă 25">
            <a:extLst>
              <a:ext uri="{FF2B5EF4-FFF2-40B4-BE49-F238E27FC236}">
                <a16:creationId xmlns:a16="http://schemas.microsoft.com/office/drawing/2014/main" id="{2689375F-72BE-8185-B917-594E8A4B0616}"/>
              </a:ext>
            </a:extLst>
          </p:cNvPr>
          <p:cNvSpPr/>
          <p:nvPr/>
        </p:nvSpPr>
        <p:spPr>
          <a:xfrm>
            <a:off x="5315363" y="4747070"/>
            <a:ext cx="3053477" cy="346686"/>
          </a:xfrm>
          <a:custGeom>
            <a:avLst/>
            <a:gdLst>
              <a:gd name="connsiteX0" fmla="*/ 0 w 3320585"/>
              <a:gd name="connsiteY0" fmla="*/ 0 h 390014"/>
              <a:gd name="connsiteX1" fmla="*/ 3125578 w 3320585"/>
              <a:gd name="connsiteY1" fmla="*/ 0 h 390014"/>
              <a:gd name="connsiteX2" fmla="*/ 3320585 w 3320585"/>
              <a:gd name="connsiteY2" fmla="*/ 195007 h 390014"/>
              <a:gd name="connsiteX3" fmla="*/ 3125578 w 3320585"/>
              <a:gd name="connsiteY3" fmla="*/ 390014 h 390014"/>
              <a:gd name="connsiteX4" fmla="*/ 0 w 3320585"/>
              <a:gd name="connsiteY4" fmla="*/ 390014 h 390014"/>
              <a:gd name="connsiteX5" fmla="*/ 0 w 3320585"/>
              <a:gd name="connsiteY5" fmla="*/ 0 h 39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585" h="390014">
                <a:moveTo>
                  <a:pt x="3320585" y="390013"/>
                </a:moveTo>
                <a:lnTo>
                  <a:pt x="195007" y="390013"/>
                </a:lnTo>
                <a:lnTo>
                  <a:pt x="0" y="195007"/>
                </a:lnTo>
                <a:lnTo>
                  <a:pt x="195007" y="1"/>
                </a:lnTo>
                <a:lnTo>
                  <a:pt x="3320585" y="1"/>
                </a:lnTo>
                <a:lnTo>
                  <a:pt x="3320585" y="39001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9489" tIns="60961" rIns="113792" bIns="60960" numCol="1" spcCol="1270" anchor="ctr" anchorCtr="0">
            <a:noAutofit/>
          </a:bodyPr>
          <a:lstStyle/>
          <a:p>
            <a:pPr marL="0" lvl="0" indent="0" algn="just" defTabSz="71120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15 asistenți medicali școlari</a:t>
            </a:r>
          </a:p>
        </p:txBody>
      </p:sp>
      <p:sp>
        <p:nvSpPr>
          <p:cNvPr id="25" name="Oval 24">
            <a:extLst>
              <a:ext uri="{FF2B5EF4-FFF2-40B4-BE49-F238E27FC236}">
                <a16:creationId xmlns:a16="http://schemas.microsoft.com/office/drawing/2014/main" id="{1B930356-BB1D-005E-BD14-AEBFC2459C0B}"/>
              </a:ext>
            </a:extLst>
          </p:cNvPr>
          <p:cNvSpPr/>
          <p:nvPr/>
        </p:nvSpPr>
        <p:spPr>
          <a:xfrm>
            <a:off x="5139820" y="4747070"/>
            <a:ext cx="358641" cy="346685"/>
          </a:xfrm>
          <a:prstGeom prst="ellipse">
            <a:avLst/>
          </a:prstGeom>
          <a:blipFill>
            <a:blip r:embed="rId16"/>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ro-RO" sz="12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80">
                                          <p:stCondLst>
                                            <p:cond delay="0"/>
                                          </p:stCondLst>
                                        </p:cTn>
                                        <p:tgtEl>
                                          <p:spTgt spid="36"/>
                                        </p:tgtEl>
                                      </p:cBhvr>
                                    </p:animEffect>
                                    <p:anim calcmode="lin" valueType="num">
                                      <p:cBhvr>
                                        <p:cTn id="8"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3" dur="26">
                                          <p:stCondLst>
                                            <p:cond delay="650"/>
                                          </p:stCondLst>
                                        </p:cTn>
                                        <p:tgtEl>
                                          <p:spTgt spid="36"/>
                                        </p:tgtEl>
                                      </p:cBhvr>
                                      <p:to x="100000" y="60000"/>
                                    </p:animScale>
                                    <p:animScale>
                                      <p:cBhvr>
                                        <p:cTn id="14" dur="166" decel="50000">
                                          <p:stCondLst>
                                            <p:cond delay="676"/>
                                          </p:stCondLst>
                                        </p:cTn>
                                        <p:tgtEl>
                                          <p:spTgt spid="36"/>
                                        </p:tgtEl>
                                      </p:cBhvr>
                                      <p:to x="100000" y="100000"/>
                                    </p:animScale>
                                    <p:animScale>
                                      <p:cBhvr>
                                        <p:cTn id="15" dur="26">
                                          <p:stCondLst>
                                            <p:cond delay="1312"/>
                                          </p:stCondLst>
                                        </p:cTn>
                                        <p:tgtEl>
                                          <p:spTgt spid="36"/>
                                        </p:tgtEl>
                                      </p:cBhvr>
                                      <p:to x="100000" y="80000"/>
                                    </p:animScale>
                                    <p:animScale>
                                      <p:cBhvr>
                                        <p:cTn id="16" dur="166" decel="50000">
                                          <p:stCondLst>
                                            <p:cond delay="1338"/>
                                          </p:stCondLst>
                                        </p:cTn>
                                        <p:tgtEl>
                                          <p:spTgt spid="36"/>
                                        </p:tgtEl>
                                      </p:cBhvr>
                                      <p:to x="100000" y="100000"/>
                                    </p:animScale>
                                    <p:animScale>
                                      <p:cBhvr>
                                        <p:cTn id="17" dur="26">
                                          <p:stCondLst>
                                            <p:cond delay="1642"/>
                                          </p:stCondLst>
                                        </p:cTn>
                                        <p:tgtEl>
                                          <p:spTgt spid="36"/>
                                        </p:tgtEl>
                                      </p:cBhvr>
                                      <p:to x="100000" y="90000"/>
                                    </p:animScale>
                                    <p:animScale>
                                      <p:cBhvr>
                                        <p:cTn id="18" dur="166" decel="50000">
                                          <p:stCondLst>
                                            <p:cond delay="1668"/>
                                          </p:stCondLst>
                                        </p:cTn>
                                        <p:tgtEl>
                                          <p:spTgt spid="36"/>
                                        </p:tgtEl>
                                      </p:cBhvr>
                                      <p:to x="100000" y="100000"/>
                                    </p:animScale>
                                    <p:animScale>
                                      <p:cBhvr>
                                        <p:cTn id="19" dur="26">
                                          <p:stCondLst>
                                            <p:cond delay="1808"/>
                                          </p:stCondLst>
                                        </p:cTn>
                                        <p:tgtEl>
                                          <p:spTgt spid="36"/>
                                        </p:tgtEl>
                                      </p:cBhvr>
                                      <p:to x="100000" y="95000"/>
                                    </p:animScale>
                                    <p:animScale>
                                      <p:cBhvr>
                                        <p:cTn id="20" dur="166" decel="50000">
                                          <p:stCondLst>
                                            <p:cond delay="1834"/>
                                          </p:stCondLst>
                                        </p:cTn>
                                        <p:tgtEl>
                                          <p:spTgt spid="3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1000"/>
                                        <p:tgtEl>
                                          <p:spTgt spid="6"/>
                                        </p:tgtEl>
                                      </p:cBhvr>
                                    </p:animEffect>
                                    <p:anim calcmode="lin" valueType="num">
                                      <p:cBhvr>
                                        <p:cTn id="75" dur="1000" fill="hold"/>
                                        <p:tgtEl>
                                          <p:spTgt spid="6"/>
                                        </p:tgtEl>
                                        <p:attrNameLst>
                                          <p:attrName>ppt_x</p:attrName>
                                        </p:attrNameLst>
                                      </p:cBhvr>
                                      <p:tavLst>
                                        <p:tav tm="0">
                                          <p:val>
                                            <p:strVal val="#ppt_x"/>
                                          </p:val>
                                        </p:tav>
                                        <p:tav tm="100000">
                                          <p:val>
                                            <p:strVal val="#ppt_x"/>
                                          </p:val>
                                        </p:tav>
                                      </p:tavLst>
                                    </p:anim>
                                    <p:anim calcmode="lin" valueType="num">
                                      <p:cBhvr>
                                        <p:cTn id="7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6"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down)">
                                      <p:cBhvr>
                                        <p:cTn id="81" dur="580">
                                          <p:stCondLst>
                                            <p:cond delay="0"/>
                                          </p:stCondLst>
                                        </p:cTn>
                                        <p:tgtEl>
                                          <p:spTgt spid="35"/>
                                        </p:tgtEl>
                                      </p:cBhvr>
                                    </p:animEffect>
                                    <p:anim calcmode="lin" valueType="num">
                                      <p:cBhvr>
                                        <p:cTn id="82"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87" dur="26">
                                          <p:stCondLst>
                                            <p:cond delay="650"/>
                                          </p:stCondLst>
                                        </p:cTn>
                                        <p:tgtEl>
                                          <p:spTgt spid="35"/>
                                        </p:tgtEl>
                                      </p:cBhvr>
                                      <p:to x="100000" y="60000"/>
                                    </p:animScale>
                                    <p:animScale>
                                      <p:cBhvr>
                                        <p:cTn id="88" dur="166" decel="50000">
                                          <p:stCondLst>
                                            <p:cond delay="676"/>
                                          </p:stCondLst>
                                        </p:cTn>
                                        <p:tgtEl>
                                          <p:spTgt spid="35"/>
                                        </p:tgtEl>
                                      </p:cBhvr>
                                      <p:to x="100000" y="100000"/>
                                    </p:animScale>
                                    <p:animScale>
                                      <p:cBhvr>
                                        <p:cTn id="89" dur="26">
                                          <p:stCondLst>
                                            <p:cond delay="1312"/>
                                          </p:stCondLst>
                                        </p:cTn>
                                        <p:tgtEl>
                                          <p:spTgt spid="35"/>
                                        </p:tgtEl>
                                      </p:cBhvr>
                                      <p:to x="100000" y="80000"/>
                                    </p:animScale>
                                    <p:animScale>
                                      <p:cBhvr>
                                        <p:cTn id="90" dur="166" decel="50000">
                                          <p:stCondLst>
                                            <p:cond delay="1338"/>
                                          </p:stCondLst>
                                        </p:cTn>
                                        <p:tgtEl>
                                          <p:spTgt spid="35"/>
                                        </p:tgtEl>
                                      </p:cBhvr>
                                      <p:to x="100000" y="100000"/>
                                    </p:animScale>
                                    <p:animScale>
                                      <p:cBhvr>
                                        <p:cTn id="91" dur="26">
                                          <p:stCondLst>
                                            <p:cond delay="1642"/>
                                          </p:stCondLst>
                                        </p:cTn>
                                        <p:tgtEl>
                                          <p:spTgt spid="35"/>
                                        </p:tgtEl>
                                      </p:cBhvr>
                                      <p:to x="100000" y="90000"/>
                                    </p:animScale>
                                    <p:animScale>
                                      <p:cBhvr>
                                        <p:cTn id="92" dur="166" decel="50000">
                                          <p:stCondLst>
                                            <p:cond delay="1668"/>
                                          </p:stCondLst>
                                        </p:cTn>
                                        <p:tgtEl>
                                          <p:spTgt spid="35"/>
                                        </p:tgtEl>
                                      </p:cBhvr>
                                      <p:to x="100000" y="100000"/>
                                    </p:animScale>
                                    <p:animScale>
                                      <p:cBhvr>
                                        <p:cTn id="93" dur="26">
                                          <p:stCondLst>
                                            <p:cond delay="1808"/>
                                          </p:stCondLst>
                                        </p:cTn>
                                        <p:tgtEl>
                                          <p:spTgt spid="35"/>
                                        </p:tgtEl>
                                      </p:cBhvr>
                                      <p:to x="100000" y="95000"/>
                                    </p:animScale>
                                    <p:animScale>
                                      <p:cBhvr>
                                        <p:cTn id="94" dur="166" decel="50000">
                                          <p:stCondLst>
                                            <p:cond delay="1834"/>
                                          </p:stCondLst>
                                        </p:cTn>
                                        <p:tgtEl>
                                          <p:spTgt spid="35"/>
                                        </p:tgtEl>
                                      </p:cBhvr>
                                      <p:to x="100000" y="100000"/>
                                    </p:animScale>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1000"/>
                                        <p:tgtEl>
                                          <p:spTgt spid="2"/>
                                        </p:tgtEl>
                                      </p:cBhvr>
                                    </p:animEffect>
                                    <p:anim calcmode="lin" valueType="num">
                                      <p:cBhvr>
                                        <p:cTn id="100" dur="1000" fill="hold"/>
                                        <p:tgtEl>
                                          <p:spTgt spid="2"/>
                                        </p:tgtEl>
                                        <p:attrNameLst>
                                          <p:attrName>ppt_x</p:attrName>
                                        </p:attrNameLst>
                                      </p:cBhvr>
                                      <p:tavLst>
                                        <p:tav tm="0">
                                          <p:val>
                                            <p:strVal val="#ppt_x"/>
                                          </p:val>
                                        </p:tav>
                                        <p:tav tm="100000">
                                          <p:val>
                                            <p:strVal val="#ppt_x"/>
                                          </p:val>
                                        </p:tav>
                                      </p:tavLst>
                                    </p:anim>
                                    <p:anim calcmode="lin" valueType="num">
                                      <p:cBhvr>
                                        <p:cTn id="10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fade">
                                      <p:cBhvr>
                                        <p:cTn id="106" dur="1000"/>
                                        <p:tgtEl>
                                          <p:spTgt spid="7"/>
                                        </p:tgtEl>
                                      </p:cBhvr>
                                    </p:animEffect>
                                    <p:anim calcmode="lin" valueType="num">
                                      <p:cBhvr>
                                        <p:cTn id="107" dur="1000" fill="hold"/>
                                        <p:tgtEl>
                                          <p:spTgt spid="7"/>
                                        </p:tgtEl>
                                        <p:attrNameLst>
                                          <p:attrName>ppt_x</p:attrName>
                                        </p:attrNameLst>
                                      </p:cBhvr>
                                      <p:tavLst>
                                        <p:tav tm="0">
                                          <p:val>
                                            <p:strVal val="#ppt_x"/>
                                          </p:val>
                                        </p:tav>
                                        <p:tav tm="100000">
                                          <p:val>
                                            <p:strVal val="#ppt_x"/>
                                          </p:val>
                                        </p:tav>
                                      </p:tavLst>
                                    </p:anim>
                                    <p:anim calcmode="lin" valueType="num">
                                      <p:cBhvr>
                                        <p:cTn id="10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1" grpId="0" animBg="1"/>
      <p:bldP spid="35" grpId="0"/>
      <p:bldP spid="3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8" name="Google Shape;378;p35"/>
          <p:cNvSpPr txBox="1">
            <a:spLocks noGrp="1"/>
          </p:cNvSpPr>
          <p:nvPr>
            <p:ph type="title"/>
          </p:nvPr>
        </p:nvSpPr>
        <p:spPr>
          <a:xfrm>
            <a:off x="720000" y="15927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t-IT" sz="2000" spc="150" dirty="0">
                <a:latin typeface="Trebuchet MS"/>
                <a:cs typeface="Trebuchet MS"/>
              </a:rPr>
              <a:t>SERVICIUL </a:t>
            </a:r>
            <a:r>
              <a:rPr lang="it-IT" sz="2000" spc="254" dirty="0">
                <a:latin typeface="Trebuchet MS"/>
                <a:cs typeface="Trebuchet MS"/>
              </a:rPr>
              <a:t>RESURSE </a:t>
            </a:r>
            <a:r>
              <a:rPr lang="it-IT" sz="2000" spc="335" dirty="0">
                <a:latin typeface="Trebuchet MS"/>
                <a:cs typeface="Trebuchet MS"/>
              </a:rPr>
              <a:t>UMANE </a:t>
            </a:r>
            <a:r>
              <a:rPr lang="ro-RO" sz="2000" spc="195" dirty="0">
                <a:latin typeface="Trebuchet MS"/>
                <a:cs typeface="Trebuchet MS"/>
              </a:rPr>
              <a:t>Ș</a:t>
            </a:r>
            <a:r>
              <a:rPr lang="it-IT" sz="2000" spc="195" dirty="0">
                <a:latin typeface="Trebuchet MS"/>
                <a:cs typeface="Trebuchet MS"/>
              </a:rPr>
              <a:t>I </a:t>
            </a:r>
            <a:r>
              <a:rPr lang="it-IT" sz="2000" spc="120" dirty="0">
                <a:latin typeface="Poppins Medium" panose="00000600000000000000" pitchFamily="2" charset="0"/>
                <a:cs typeface="Poppins Medium" panose="00000600000000000000" pitchFamily="2" charset="0"/>
              </a:rPr>
              <a:t>SERVICII</a:t>
            </a:r>
            <a:r>
              <a:rPr lang="it-IT" sz="2000" spc="120" dirty="0">
                <a:latin typeface="Trebuchet MS"/>
                <a:cs typeface="Trebuchet MS"/>
              </a:rPr>
              <a:t> </a:t>
            </a:r>
            <a:r>
              <a:rPr lang="it-IT" sz="2000" spc="155" dirty="0">
                <a:latin typeface="Trebuchet MS"/>
                <a:cs typeface="Trebuchet MS"/>
              </a:rPr>
              <a:t>SOCIALE </a:t>
            </a:r>
            <a:r>
              <a:rPr lang="it-IT" sz="2000" spc="-1735" dirty="0">
                <a:latin typeface="Trebuchet MS"/>
                <a:cs typeface="Trebuchet MS"/>
              </a:rPr>
              <a:t> </a:t>
            </a:r>
            <a:r>
              <a:rPr lang="it-IT" sz="2000" spc="55" dirty="0">
                <a:latin typeface="Trebuchet MS"/>
                <a:cs typeface="Trebuchet MS"/>
              </a:rPr>
              <a:t>FURNIZATE </a:t>
            </a:r>
            <a:r>
              <a:rPr lang="it-IT" sz="2000" spc="340" dirty="0">
                <a:latin typeface="Trebuchet MS"/>
                <a:cs typeface="Trebuchet MS"/>
              </a:rPr>
              <a:t>DE </a:t>
            </a:r>
            <a:r>
              <a:rPr lang="it-IT" sz="2000" spc="80" dirty="0">
                <a:latin typeface="Trebuchet MS"/>
                <a:cs typeface="Trebuchet MS"/>
              </a:rPr>
              <a:t>ASISTEN</a:t>
            </a:r>
            <a:r>
              <a:rPr lang="ro-RO" sz="2000" spc="80" dirty="0">
                <a:latin typeface="Trebuchet MS"/>
                <a:cs typeface="Trebuchet MS"/>
              </a:rPr>
              <a:t>Ț</a:t>
            </a:r>
            <a:r>
              <a:rPr lang="it-IT" sz="2000" spc="80" dirty="0">
                <a:latin typeface="Trebuchet MS"/>
                <a:cs typeface="Trebuchet MS"/>
              </a:rPr>
              <a:t>II </a:t>
            </a:r>
            <a:r>
              <a:rPr lang="it-IT" sz="2000" spc="155" dirty="0">
                <a:latin typeface="Trebuchet MS"/>
                <a:cs typeface="Trebuchet MS"/>
              </a:rPr>
              <a:t>PERSONALI </a:t>
            </a:r>
            <a:r>
              <a:rPr lang="it-IT" sz="2000" spc="85" dirty="0">
                <a:latin typeface="Trebuchet MS"/>
                <a:cs typeface="Trebuchet MS"/>
              </a:rPr>
              <a:t>AI </a:t>
            </a:r>
            <a:r>
              <a:rPr lang="it-IT" sz="2000" spc="90" dirty="0">
                <a:latin typeface="Trebuchet MS"/>
                <a:cs typeface="Trebuchet MS"/>
              </a:rPr>
              <a:t> </a:t>
            </a:r>
            <a:r>
              <a:rPr lang="it-IT" sz="2000" spc="195" dirty="0">
                <a:latin typeface="Trebuchet MS"/>
                <a:cs typeface="Trebuchet MS"/>
              </a:rPr>
              <a:t>PERSOANELOR</a:t>
            </a:r>
            <a:r>
              <a:rPr lang="it-IT" sz="2000" spc="-310" dirty="0">
                <a:latin typeface="Trebuchet MS"/>
                <a:cs typeface="Trebuchet MS"/>
              </a:rPr>
              <a:t> </a:t>
            </a:r>
            <a:r>
              <a:rPr lang="it-IT" sz="2000" spc="114" dirty="0">
                <a:latin typeface="Trebuchet MS"/>
                <a:cs typeface="Trebuchet MS"/>
              </a:rPr>
              <a:t>CU</a:t>
            </a:r>
            <a:r>
              <a:rPr lang="it-IT" sz="2000" spc="-305" dirty="0">
                <a:latin typeface="Trebuchet MS"/>
                <a:cs typeface="Trebuchet MS"/>
              </a:rPr>
              <a:t> </a:t>
            </a:r>
            <a:r>
              <a:rPr lang="it-IT" sz="2000" spc="175" dirty="0">
                <a:latin typeface="Trebuchet MS"/>
                <a:cs typeface="Trebuchet MS"/>
              </a:rPr>
              <a:t>HANDICAP</a:t>
            </a:r>
            <a:r>
              <a:rPr lang="it-IT" sz="2000" spc="-305" dirty="0">
                <a:latin typeface="Trebuchet MS"/>
                <a:cs typeface="Trebuchet MS"/>
              </a:rPr>
              <a:t> </a:t>
            </a:r>
            <a:r>
              <a:rPr lang="it-IT" sz="2000" spc="145" dirty="0">
                <a:latin typeface="Trebuchet MS"/>
                <a:cs typeface="Trebuchet MS"/>
              </a:rPr>
              <a:t>GRAV</a:t>
            </a:r>
            <a:r>
              <a:rPr lang="it-IT" sz="2000" spc="-305" dirty="0">
                <a:latin typeface="Trebuchet MS"/>
                <a:cs typeface="Trebuchet MS"/>
              </a:rPr>
              <a:t> </a:t>
            </a:r>
            <a:r>
              <a:rPr lang="it-IT" sz="2000" spc="50" dirty="0">
                <a:latin typeface="Trebuchet MS"/>
                <a:cs typeface="Trebuchet MS"/>
              </a:rPr>
              <a:t>CUPRINDE:</a:t>
            </a:r>
            <a:endParaRPr sz="2000" dirty="0"/>
          </a:p>
        </p:txBody>
      </p:sp>
      <p:graphicFrame>
        <p:nvGraphicFramePr>
          <p:cNvPr id="39" name="Nomogramă 38">
            <a:extLst>
              <a:ext uri="{FF2B5EF4-FFF2-40B4-BE49-F238E27FC236}">
                <a16:creationId xmlns:a16="http://schemas.microsoft.com/office/drawing/2014/main" id="{6F4820BD-7489-410D-8A6A-CB20157A97C9}"/>
              </a:ext>
            </a:extLst>
          </p:cNvPr>
          <p:cNvGraphicFramePr/>
          <p:nvPr>
            <p:extLst>
              <p:ext uri="{D42A27DB-BD31-4B8C-83A1-F6EECF244321}">
                <p14:modId xmlns:p14="http://schemas.microsoft.com/office/powerpoint/2010/main" val="1555878687"/>
              </p:ext>
            </p:extLst>
          </p:nvPr>
        </p:nvGraphicFramePr>
        <p:xfrm>
          <a:off x="2419815" y="814039"/>
          <a:ext cx="4304370" cy="4525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style.rotation</p:attrName>
                                        </p:attrNameLst>
                                      </p:cBhvr>
                                      <p:tavLst>
                                        <p:tav tm="0">
                                          <p:val>
                                            <p:fltVal val="90"/>
                                          </p:val>
                                        </p:tav>
                                        <p:tav tm="100000">
                                          <p:val>
                                            <p:fltVal val="0"/>
                                          </p:val>
                                        </p:tav>
                                      </p:tavLst>
                                    </p:anim>
                                    <p:animEffect transition="in" filter="fade">
                                      <p:cBhvr>
                                        <p:cTn id="1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aphicFrame>
        <p:nvGraphicFramePr>
          <p:cNvPr id="31" name="Tabel 30">
            <a:extLst>
              <a:ext uri="{FF2B5EF4-FFF2-40B4-BE49-F238E27FC236}">
                <a16:creationId xmlns:a16="http://schemas.microsoft.com/office/drawing/2014/main" id="{55E1640A-5BA6-4C44-8039-98F616F58514}"/>
              </a:ext>
            </a:extLst>
          </p:cNvPr>
          <p:cNvGraphicFramePr>
            <a:graphicFrameLocks noGrp="1"/>
          </p:cNvGraphicFramePr>
          <p:nvPr>
            <p:extLst>
              <p:ext uri="{D42A27DB-BD31-4B8C-83A1-F6EECF244321}">
                <p14:modId xmlns:p14="http://schemas.microsoft.com/office/powerpoint/2010/main" val="280706512"/>
              </p:ext>
            </p:extLst>
          </p:nvPr>
        </p:nvGraphicFramePr>
        <p:xfrm>
          <a:off x="994298" y="1193737"/>
          <a:ext cx="7574282" cy="3715588"/>
        </p:xfrm>
        <a:graphic>
          <a:graphicData uri="http://schemas.openxmlformats.org/drawingml/2006/table">
            <a:tbl>
              <a:tblPr firstRow="1" bandRow="1">
                <a:tableStyleId>{5C22544A-7EE6-4342-B048-85BDC9FD1C3A}</a:tableStyleId>
              </a:tblPr>
              <a:tblGrid>
                <a:gridCol w="2216574">
                  <a:extLst>
                    <a:ext uri="{9D8B030D-6E8A-4147-A177-3AD203B41FA5}">
                      <a16:colId xmlns:a16="http://schemas.microsoft.com/office/drawing/2014/main" val="3520463483"/>
                    </a:ext>
                  </a:extLst>
                </a:gridCol>
                <a:gridCol w="2678854">
                  <a:extLst>
                    <a:ext uri="{9D8B030D-6E8A-4147-A177-3AD203B41FA5}">
                      <a16:colId xmlns:a16="http://schemas.microsoft.com/office/drawing/2014/main" val="59477871"/>
                    </a:ext>
                  </a:extLst>
                </a:gridCol>
                <a:gridCol w="2678854">
                  <a:extLst>
                    <a:ext uri="{9D8B030D-6E8A-4147-A177-3AD203B41FA5}">
                      <a16:colId xmlns:a16="http://schemas.microsoft.com/office/drawing/2014/main" val="917586372"/>
                    </a:ext>
                  </a:extLst>
                </a:gridCol>
              </a:tblGrid>
              <a:tr h="784259">
                <a:tc grid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lang="ro-RO" sz="1600" dirty="0">
                        <a:latin typeface="Cambria" panose="02040503050406030204" pitchFamily="18" charset="0"/>
                        <a:ea typeface="Cambria" panose="02040503050406030204" pitchFamily="18" charset="0"/>
                      </a:endParaRPr>
                    </a:p>
                    <a:p>
                      <a:pPr marL="0" marR="0" lvl="0" indent="0" algn="ctr" defTabSz="1371600" rtl="0" eaLnBrk="1" fontAlgn="auto" latinLnBrk="0" hangingPunct="1">
                        <a:lnSpc>
                          <a:spcPct val="100000"/>
                        </a:lnSpc>
                        <a:spcBef>
                          <a:spcPts val="0"/>
                        </a:spcBef>
                        <a:spcAft>
                          <a:spcPts val="0"/>
                        </a:spcAft>
                        <a:buClrTx/>
                        <a:buSzTx/>
                        <a:buFontTx/>
                        <a:buNone/>
                        <a:tabLst/>
                        <a:defRPr/>
                      </a:pPr>
                      <a:r>
                        <a:rPr lang="ro-RO" sz="1600" dirty="0">
                          <a:latin typeface="Cambria" panose="02040503050406030204" pitchFamily="18" charset="0"/>
                          <a:ea typeface="Cambria" panose="02040503050406030204" pitchFamily="18" charset="0"/>
                        </a:rPr>
                        <a:t>În domeniul resurse umane se desfășoară următoarele tipuri de activități:</a:t>
                      </a:r>
                    </a:p>
                  </a:txBody>
                  <a:tcPr/>
                </a:tc>
                <a:tc hMerge="1">
                  <a:txBody>
                    <a:bodyPr/>
                    <a:lstStyle/>
                    <a:p>
                      <a:endParaRPr lang="ro-RO" dirty="0"/>
                    </a:p>
                  </a:txBody>
                  <a:tcPr/>
                </a:tc>
                <a:tc hMerge="1">
                  <a:txBody>
                    <a:bodyPr/>
                    <a:lstStyle/>
                    <a:p>
                      <a:endParaRPr lang="ro-RO" dirty="0"/>
                    </a:p>
                  </a:txBody>
                  <a:tcPr/>
                </a:tc>
                <a:extLst>
                  <a:ext uri="{0D108BD9-81ED-4DB2-BD59-A6C34878D82A}">
                    <a16:rowId xmlns:a16="http://schemas.microsoft.com/office/drawing/2014/main" val="2843644643"/>
                  </a:ext>
                </a:extLst>
              </a:tr>
              <a:tr h="2507058">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ro-RO" sz="1200" dirty="0">
                          <a:solidFill>
                            <a:schemeClr val="bg1"/>
                          </a:solidFill>
                          <a:latin typeface="Cambria" panose="02040503050406030204" pitchFamily="18" charset="0"/>
                          <a:ea typeface="Cambria" panose="02040503050406030204" pitchFamily="18" charset="0"/>
                        </a:rPr>
                        <a:t>Asigură managementul resurselor umane din instituție</a:t>
                      </a:r>
                    </a:p>
                    <a:p>
                      <a:pPr algn="ctr"/>
                      <a:endParaRPr lang="ro-RO" sz="1200" dirty="0">
                        <a:solidFill>
                          <a:schemeClr val="bg1"/>
                        </a:solidFill>
                        <a:latin typeface="Cambria" panose="02040503050406030204" pitchFamily="18" charset="0"/>
                        <a:ea typeface="Cambria" panose="02040503050406030204" pitchFamily="18" charset="0"/>
                      </a:endParaRP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ro-RO" sz="1200" dirty="0">
                          <a:solidFill>
                            <a:schemeClr val="bg1"/>
                          </a:solidFill>
                          <a:latin typeface="Cambria" panose="02040503050406030204" pitchFamily="18" charset="0"/>
                          <a:ea typeface="Cambria" panose="02040503050406030204" pitchFamily="18" charset="0"/>
                        </a:rPr>
                        <a:t>Asigură consiliere </a:t>
                      </a:r>
                      <a:r>
                        <a:rPr lang="ro-RO" sz="1200" dirty="0" err="1">
                          <a:solidFill>
                            <a:schemeClr val="bg1"/>
                          </a:solidFill>
                          <a:latin typeface="Cambria" panose="02040503050406030204" pitchFamily="18" charset="0"/>
                          <a:ea typeface="Cambria" panose="02040503050406030204" pitchFamily="18" charset="0"/>
                        </a:rPr>
                        <a:t>şi</a:t>
                      </a:r>
                      <a:r>
                        <a:rPr lang="ro-RO" sz="1200" dirty="0">
                          <a:solidFill>
                            <a:schemeClr val="bg1"/>
                          </a:solidFill>
                          <a:latin typeface="Cambria" panose="02040503050406030204" pitchFamily="18" charset="0"/>
                          <a:ea typeface="Cambria" panose="02040503050406030204" pitchFamily="18" charset="0"/>
                        </a:rPr>
                        <a:t> răspunde de managementul activității asistenților personali ai persoanelor cu handicap,  conform legislației în vigoare;</a:t>
                      </a: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ro-RO" sz="1200" dirty="0">
                          <a:solidFill>
                            <a:schemeClr val="bg1"/>
                          </a:solidFill>
                          <a:latin typeface="Cambria" panose="02040503050406030204" pitchFamily="18" charset="0"/>
                          <a:ea typeface="Cambria" panose="02040503050406030204" pitchFamily="18" charset="0"/>
                        </a:rPr>
                        <a:t>Asigură consiliere si gestionează dosarele privind acordarea, încetarea și suspendarea indemnizațiilor acordate  persoanelor cu handicap gradul grav.</a:t>
                      </a:r>
                    </a:p>
                    <a:p>
                      <a:pPr algn="ctr"/>
                      <a:endParaRPr lang="ro-RO" sz="1200" dirty="0">
                        <a:solidFill>
                          <a:schemeClr val="bg1"/>
                        </a:solidFill>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819927284"/>
                  </a:ext>
                </a:extLst>
              </a:tr>
              <a:tr h="424271">
                <a:tc>
                  <a:txBody>
                    <a:bodyPr/>
                    <a:lstStyle/>
                    <a:p>
                      <a:pPr algn="ctr"/>
                      <a:r>
                        <a:rPr lang="ro-RO" sz="1600" dirty="0">
                          <a:solidFill>
                            <a:schemeClr val="accent1">
                              <a:lumMod val="75000"/>
                            </a:schemeClr>
                          </a:solidFill>
                          <a:latin typeface="Cambria" panose="02040503050406030204" pitchFamily="18" charset="0"/>
                          <a:ea typeface="Cambria" panose="02040503050406030204" pitchFamily="18" charset="0"/>
                        </a:rPr>
                        <a:t>59</a:t>
                      </a:r>
                    </a:p>
                  </a:txBody>
                  <a:tcPr/>
                </a:tc>
                <a:tc>
                  <a:txBody>
                    <a:bodyPr/>
                    <a:lstStyle/>
                    <a:p>
                      <a:pPr algn="ctr"/>
                      <a:r>
                        <a:rPr lang="ro-RO" sz="1600" dirty="0">
                          <a:solidFill>
                            <a:schemeClr val="accent1">
                              <a:lumMod val="75000"/>
                            </a:schemeClr>
                          </a:solidFill>
                          <a:latin typeface="Cambria" panose="02040503050406030204" pitchFamily="18" charset="0"/>
                          <a:ea typeface="Cambria" panose="02040503050406030204" pitchFamily="18" charset="0"/>
                        </a:rPr>
                        <a:t>81</a:t>
                      </a:r>
                    </a:p>
                  </a:txBody>
                  <a:tcPr/>
                </a:tc>
                <a:tc>
                  <a:txBody>
                    <a:bodyPr/>
                    <a:lstStyle/>
                    <a:p>
                      <a:pPr algn="ctr"/>
                      <a:r>
                        <a:rPr lang="ro-RO" sz="1600" dirty="0">
                          <a:solidFill>
                            <a:schemeClr val="accent1">
                              <a:lumMod val="75000"/>
                            </a:schemeClr>
                          </a:solidFill>
                          <a:latin typeface="Cambria" panose="02040503050406030204" pitchFamily="18" charset="0"/>
                          <a:ea typeface="Cambria" panose="02040503050406030204" pitchFamily="18" charset="0"/>
                        </a:rPr>
                        <a:t>181</a:t>
                      </a:r>
                    </a:p>
                  </a:txBody>
                  <a:tcPr/>
                </a:tc>
                <a:extLst>
                  <a:ext uri="{0D108BD9-81ED-4DB2-BD59-A6C34878D82A}">
                    <a16:rowId xmlns:a16="http://schemas.microsoft.com/office/drawing/2014/main" val="1832217658"/>
                  </a:ext>
                </a:extLst>
              </a:tr>
            </a:tbl>
          </a:graphicData>
        </a:graphic>
      </p:graphicFrame>
      <p:sp>
        <p:nvSpPr>
          <p:cNvPr id="26" name="Titlu 25">
            <a:extLst>
              <a:ext uri="{FF2B5EF4-FFF2-40B4-BE49-F238E27FC236}">
                <a16:creationId xmlns:a16="http://schemas.microsoft.com/office/drawing/2014/main" id="{3B172CE1-9A4F-44BB-A84C-0920DBD4F8C7}"/>
              </a:ext>
            </a:extLst>
          </p:cNvPr>
          <p:cNvSpPr>
            <a:spLocks noGrp="1"/>
          </p:cNvSpPr>
          <p:nvPr>
            <p:ph type="title"/>
          </p:nvPr>
        </p:nvSpPr>
        <p:spPr>
          <a:xfrm>
            <a:off x="878358" y="0"/>
            <a:ext cx="7806161" cy="828300"/>
          </a:xfrm>
        </p:spPr>
        <p:txBody>
          <a:bodyPr/>
          <a:lstStyle/>
          <a:p>
            <a:r>
              <a:rPr lang="ro-RO" sz="2000" dirty="0">
                <a:solidFill>
                  <a:schemeClr val="tx1"/>
                </a:solidFill>
                <a:effectLst/>
                <a:latin typeface="Poppins Medium" panose="00000600000000000000" pitchFamily="2" charset="0"/>
                <a:ea typeface="Calibri" panose="020F0502020204030204" pitchFamily="34" charset="0"/>
                <a:cs typeface="Poppins Medium" panose="00000600000000000000" pitchFamily="2" charset="0"/>
              </a:rPr>
              <a:t>SERVICIUL RESURSE UMANE SI SERVICII SOCIALE FURNIZATE DE  ASISTENTII PERSONALI AI PERSOANELOR CU HANDICAP GRAV</a:t>
            </a:r>
            <a:endParaRPr lang="ro-RO" sz="2000" dirty="0">
              <a:solidFill>
                <a:schemeClr val="tx1"/>
              </a:solidFill>
              <a:latin typeface="Poppins Medium" panose="00000600000000000000" pitchFamily="2" charset="0"/>
              <a:cs typeface="Poppins Medium" panose="00000600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grpSp>
        <p:nvGrpSpPr>
          <p:cNvPr id="13" name="Grupare 12">
            <a:extLst>
              <a:ext uri="{FF2B5EF4-FFF2-40B4-BE49-F238E27FC236}">
                <a16:creationId xmlns:a16="http://schemas.microsoft.com/office/drawing/2014/main" id="{3440930B-E423-456B-9E40-9C1D83DC8D62}"/>
              </a:ext>
            </a:extLst>
          </p:cNvPr>
          <p:cNvGrpSpPr/>
          <p:nvPr/>
        </p:nvGrpSpPr>
        <p:grpSpPr>
          <a:xfrm>
            <a:off x="3931380" y="2097153"/>
            <a:ext cx="3244024" cy="3244024"/>
            <a:chOff x="3931380" y="2097153"/>
            <a:chExt cx="3244024" cy="3244024"/>
          </a:xfrm>
        </p:grpSpPr>
        <p:sp>
          <p:nvSpPr>
            <p:cNvPr id="3" name="Formă liberă: formă 2">
              <a:extLst>
                <a:ext uri="{FF2B5EF4-FFF2-40B4-BE49-F238E27FC236}">
                  <a16:creationId xmlns:a16="http://schemas.microsoft.com/office/drawing/2014/main" id="{67602CE8-6E9F-46AB-9A4B-7CF52247DE34}"/>
                </a:ext>
              </a:extLst>
            </p:cNvPr>
            <p:cNvSpPr/>
            <p:nvPr/>
          </p:nvSpPr>
          <p:spPr>
            <a:xfrm>
              <a:off x="4121694" y="2482189"/>
              <a:ext cx="2534393" cy="2534393"/>
            </a:xfrm>
            <a:custGeom>
              <a:avLst/>
              <a:gdLst>
                <a:gd name="connsiteX0" fmla="*/ 1798923 w 2534393"/>
                <a:gd name="connsiteY0" fmla="*/ 404080 h 2534393"/>
                <a:gd name="connsiteX1" fmla="*/ 1996059 w 2534393"/>
                <a:gd name="connsiteY1" fmla="*/ 238655 h 2534393"/>
                <a:gd name="connsiteX2" fmla="*/ 2153547 w 2534393"/>
                <a:gd name="connsiteY2" fmla="*/ 370803 h 2534393"/>
                <a:gd name="connsiteX3" fmla="*/ 2024867 w 2534393"/>
                <a:gd name="connsiteY3" fmla="*/ 593669 h 2534393"/>
                <a:gd name="connsiteX4" fmla="*/ 2229323 w 2534393"/>
                <a:gd name="connsiteY4" fmla="*/ 947797 h 2534393"/>
                <a:gd name="connsiteX5" fmla="*/ 2486671 w 2534393"/>
                <a:gd name="connsiteY5" fmla="*/ 947791 h 2534393"/>
                <a:gd name="connsiteX6" fmla="*/ 2522371 w 2534393"/>
                <a:gd name="connsiteY6" fmla="*/ 1150254 h 2534393"/>
                <a:gd name="connsiteX7" fmla="*/ 2280541 w 2534393"/>
                <a:gd name="connsiteY7" fmla="*/ 1238266 h 2534393"/>
                <a:gd name="connsiteX8" fmla="*/ 2209534 w 2534393"/>
                <a:gd name="connsiteY8" fmla="*/ 1640966 h 2534393"/>
                <a:gd name="connsiteX9" fmla="*/ 2406678 w 2534393"/>
                <a:gd name="connsiteY9" fmla="*/ 1806381 h 2534393"/>
                <a:gd name="connsiteX10" fmla="*/ 2303885 w 2534393"/>
                <a:gd name="connsiteY10" fmla="*/ 1984424 h 2534393"/>
                <a:gd name="connsiteX11" fmla="*/ 2062059 w 2534393"/>
                <a:gd name="connsiteY11" fmla="*/ 1896400 h 2534393"/>
                <a:gd name="connsiteX12" fmla="*/ 1748814 w 2534393"/>
                <a:gd name="connsiteY12" fmla="*/ 2159244 h 2534393"/>
                <a:gd name="connsiteX13" fmla="*/ 1793509 w 2534393"/>
                <a:gd name="connsiteY13" fmla="*/ 2412681 h 2534393"/>
                <a:gd name="connsiteX14" fmla="*/ 1600321 w 2534393"/>
                <a:gd name="connsiteY14" fmla="*/ 2482995 h 2534393"/>
                <a:gd name="connsiteX15" fmla="*/ 1471653 w 2534393"/>
                <a:gd name="connsiteY15" fmla="*/ 2260122 h 2534393"/>
                <a:gd name="connsiteX16" fmla="*/ 1062741 w 2534393"/>
                <a:gd name="connsiteY16" fmla="*/ 2260122 h 2534393"/>
                <a:gd name="connsiteX17" fmla="*/ 934072 w 2534393"/>
                <a:gd name="connsiteY17" fmla="*/ 2482995 h 2534393"/>
                <a:gd name="connsiteX18" fmla="*/ 740884 w 2534393"/>
                <a:gd name="connsiteY18" fmla="*/ 2412681 h 2534393"/>
                <a:gd name="connsiteX19" fmla="*/ 785579 w 2534393"/>
                <a:gd name="connsiteY19" fmla="*/ 2159244 h 2534393"/>
                <a:gd name="connsiteX20" fmla="*/ 472334 w 2534393"/>
                <a:gd name="connsiteY20" fmla="*/ 1896400 h 2534393"/>
                <a:gd name="connsiteX21" fmla="*/ 230508 w 2534393"/>
                <a:gd name="connsiteY21" fmla="*/ 1984424 h 2534393"/>
                <a:gd name="connsiteX22" fmla="*/ 127715 w 2534393"/>
                <a:gd name="connsiteY22" fmla="*/ 1806381 h 2534393"/>
                <a:gd name="connsiteX23" fmla="*/ 324859 w 2534393"/>
                <a:gd name="connsiteY23" fmla="*/ 1640966 h 2534393"/>
                <a:gd name="connsiteX24" fmla="*/ 253852 w 2534393"/>
                <a:gd name="connsiteY24" fmla="*/ 1238266 h 2534393"/>
                <a:gd name="connsiteX25" fmla="*/ 12022 w 2534393"/>
                <a:gd name="connsiteY25" fmla="*/ 1150254 h 2534393"/>
                <a:gd name="connsiteX26" fmla="*/ 47722 w 2534393"/>
                <a:gd name="connsiteY26" fmla="*/ 947791 h 2534393"/>
                <a:gd name="connsiteX27" fmla="*/ 305070 w 2534393"/>
                <a:gd name="connsiteY27" fmla="*/ 947798 h 2534393"/>
                <a:gd name="connsiteX28" fmla="*/ 509526 w 2534393"/>
                <a:gd name="connsiteY28" fmla="*/ 593670 h 2534393"/>
                <a:gd name="connsiteX29" fmla="*/ 380846 w 2534393"/>
                <a:gd name="connsiteY29" fmla="*/ 370803 h 2534393"/>
                <a:gd name="connsiteX30" fmla="*/ 538334 w 2534393"/>
                <a:gd name="connsiteY30" fmla="*/ 238655 h 2534393"/>
                <a:gd name="connsiteX31" fmla="*/ 735470 w 2534393"/>
                <a:gd name="connsiteY31" fmla="*/ 404080 h 2534393"/>
                <a:gd name="connsiteX32" fmla="*/ 1119722 w 2534393"/>
                <a:gd name="connsiteY32" fmla="*/ 264224 h 2534393"/>
                <a:gd name="connsiteX33" fmla="*/ 1164403 w 2534393"/>
                <a:gd name="connsiteY33" fmla="*/ 10784 h 2534393"/>
                <a:gd name="connsiteX34" fmla="*/ 1369990 w 2534393"/>
                <a:gd name="connsiteY34" fmla="*/ 10784 h 2534393"/>
                <a:gd name="connsiteX35" fmla="*/ 1414671 w 2534393"/>
                <a:gd name="connsiteY35" fmla="*/ 264223 h 2534393"/>
                <a:gd name="connsiteX36" fmla="*/ 1798923 w 2534393"/>
                <a:gd name="connsiteY36" fmla="*/ 404079 h 2534393"/>
                <a:gd name="connsiteX37" fmla="*/ 1798923 w 2534393"/>
                <a:gd name="connsiteY37" fmla="*/ 404080 h 253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34393" h="2534393">
                  <a:moveTo>
                    <a:pt x="1798923" y="404080"/>
                  </a:moveTo>
                  <a:lnTo>
                    <a:pt x="1996059" y="238655"/>
                  </a:lnTo>
                  <a:lnTo>
                    <a:pt x="2153547" y="370803"/>
                  </a:lnTo>
                  <a:lnTo>
                    <a:pt x="2024867" y="593669"/>
                  </a:lnTo>
                  <a:cubicBezTo>
                    <a:pt x="2116366" y="696599"/>
                    <a:pt x="2185933" y="817092"/>
                    <a:pt x="2229323" y="947797"/>
                  </a:cubicBezTo>
                  <a:lnTo>
                    <a:pt x="2486671" y="947791"/>
                  </a:lnTo>
                  <a:lnTo>
                    <a:pt x="2522371" y="1150254"/>
                  </a:lnTo>
                  <a:lnTo>
                    <a:pt x="2280541" y="1238266"/>
                  </a:lnTo>
                  <a:cubicBezTo>
                    <a:pt x="2284471" y="1375929"/>
                    <a:pt x="2260311" y="1512949"/>
                    <a:pt x="2209534" y="1640966"/>
                  </a:cubicBezTo>
                  <a:lnTo>
                    <a:pt x="2406678" y="1806381"/>
                  </a:lnTo>
                  <a:lnTo>
                    <a:pt x="2303885" y="1984424"/>
                  </a:lnTo>
                  <a:lnTo>
                    <a:pt x="2062059" y="1896400"/>
                  </a:lnTo>
                  <a:cubicBezTo>
                    <a:pt x="1976582" y="2004382"/>
                    <a:pt x="1869999" y="2093816"/>
                    <a:pt x="1748814" y="2159244"/>
                  </a:cubicBezTo>
                  <a:lnTo>
                    <a:pt x="1793509" y="2412681"/>
                  </a:lnTo>
                  <a:lnTo>
                    <a:pt x="1600321" y="2482995"/>
                  </a:lnTo>
                  <a:lnTo>
                    <a:pt x="1471653" y="2260122"/>
                  </a:lnTo>
                  <a:cubicBezTo>
                    <a:pt x="1336764" y="2287897"/>
                    <a:pt x="1197630" y="2287897"/>
                    <a:pt x="1062741" y="2260122"/>
                  </a:cubicBezTo>
                  <a:lnTo>
                    <a:pt x="934072" y="2482995"/>
                  </a:lnTo>
                  <a:lnTo>
                    <a:pt x="740884" y="2412681"/>
                  </a:lnTo>
                  <a:lnTo>
                    <a:pt x="785579" y="2159244"/>
                  </a:lnTo>
                  <a:cubicBezTo>
                    <a:pt x="664394" y="2093816"/>
                    <a:pt x="557811" y="2004383"/>
                    <a:pt x="472334" y="1896400"/>
                  </a:cubicBezTo>
                  <a:lnTo>
                    <a:pt x="230508" y="1984424"/>
                  </a:lnTo>
                  <a:lnTo>
                    <a:pt x="127715" y="1806381"/>
                  </a:lnTo>
                  <a:lnTo>
                    <a:pt x="324859" y="1640966"/>
                  </a:lnTo>
                  <a:cubicBezTo>
                    <a:pt x="274082" y="1512949"/>
                    <a:pt x="249922" y="1375929"/>
                    <a:pt x="253852" y="1238266"/>
                  </a:cubicBezTo>
                  <a:lnTo>
                    <a:pt x="12022" y="1150254"/>
                  </a:lnTo>
                  <a:lnTo>
                    <a:pt x="47722" y="947791"/>
                  </a:lnTo>
                  <a:lnTo>
                    <a:pt x="305070" y="947798"/>
                  </a:lnTo>
                  <a:cubicBezTo>
                    <a:pt x="348460" y="817093"/>
                    <a:pt x="418027" y="696599"/>
                    <a:pt x="509526" y="593670"/>
                  </a:cubicBezTo>
                  <a:lnTo>
                    <a:pt x="380846" y="370803"/>
                  </a:lnTo>
                  <a:lnTo>
                    <a:pt x="538334" y="238655"/>
                  </a:lnTo>
                  <a:lnTo>
                    <a:pt x="735470" y="404080"/>
                  </a:lnTo>
                  <a:cubicBezTo>
                    <a:pt x="852725" y="331845"/>
                    <a:pt x="983468" y="284258"/>
                    <a:pt x="1119722" y="264224"/>
                  </a:cubicBezTo>
                  <a:lnTo>
                    <a:pt x="1164403" y="10784"/>
                  </a:lnTo>
                  <a:lnTo>
                    <a:pt x="1369990" y="10784"/>
                  </a:lnTo>
                  <a:lnTo>
                    <a:pt x="1414671" y="264223"/>
                  </a:lnTo>
                  <a:cubicBezTo>
                    <a:pt x="1550925" y="284257"/>
                    <a:pt x="1681668" y="331844"/>
                    <a:pt x="1798923" y="404079"/>
                  </a:cubicBezTo>
                  <a:lnTo>
                    <a:pt x="1798923" y="40408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3496" tIns="607639" rIns="523496" bIns="651963" numCol="1" spcCol="1270" anchor="ctr" anchorCtr="0">
              <a:noAutofit/>
            </a:bodyPr>
            <a:lstStyle/>
            <a:p>
              <a:pPr marL="0" lvl="0" indent="0" algn="ctr" defTabSz="488950">
                <a:lnSpc>
                  <a:spcPct val="90000"/>
                </a:lnSpc>
                <a:spcBef>
                  <a:spcPct val="0"/>
                </a:spcBef>
                <a:spcAft>
                  <a:spcPct val="35000"/>
                </a:spcAft>
                <a:buNone/>
              </a:pPr>
              <a:r>
                <a:rPr lang="ro-RO" sz="1100" kern="1200" dirty="0">
                  <a:latin typeface="Cambria" panose="02040503050406030204" pitchFamily="18" charset="0"/>
                  <a:ea typeface="Cambria" panose="02040503050406030204" pitchFamily="18" charset="0"/>
                </a:rPr>
                <a:t>Compartiment economico- financiar și achiziții publice  strategii, programe, proiecte în domeniul asistenței sociale  și relația cu asociațiile și fundațiile</a:t>
              </a:r>
            </a:p>
          </p:txBody>
        </p:sp>
        <p:sp>
          <p:nvSpPr>
            <p:cNvPr id="6" name="Săgeată: circulară 5">
              <a:extLst>
                <a:ext uri="{FF2B5EF4-FFF2-40B4-BE49-F238E27FC236}">
                  <a16:creationId xmlns:a16="http://schemas.microsoft.com/office/drawing/2014/main" id="{41E4840C-360F-43C7-B224-F86E6698A075}"/>
                </a:ext>
              </a:extLst>
            </p:cNvPr>
            <p:cNvSpPr/>
            <p:nvPr/>
          </p:nvSpPr>
          <p:spPr>
            <a:xfrm>
              <a:off x="3931380" y="2097153"/>
              <a:ext cx="3244024" cy="3244024"/>
            </a:xfrm>
            <a:prstGeom prst="circularArrow">
              <a:avLst>
                <a:gd name="adj1" fmla="val 4688"/>
                <a:gd name="adj2" fmla="val 299029"/>
                <a:gd name="adj3" fmla="val 2525241"/>
                <a:gd name="adj4" fmla="val 15841863"/>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ro-RO"/>
            </a:p>
          </p:txBody>
        </p:sp>
      </p:grpSp>
      <p:grpSp>
        <p:nvGrpSpPr>
          <p:cNvPr id="9" name="Grupare 8">
            <a:extLst>
              <a:ext uri="{FF2B5EF4-FFF2-40B4-BE49-F238E27FC236}">
                <a16:creationId xmlns:a16="http://schemas.microsoft.com/office/drawing/2014/main" id="{4F7D5D05-9661-43C5-A4F1-2C3BA52A42B6}"/>
              </a:ext>
            </a:extLst>
          </p:cNvPr>
          <p:cNvGrpSpPr/>
          <p:nvPr/>
        </p:nvGrpSpPr>
        <p:grpSpPr>
          <a:xfrm>
            <a:off x="2288500" y="1576999"/>
            <a:ext cx="2356986" cy="2356986"/>
            <a:chOff x="2288500" y="1576999"/>
            <a:chExt cx="2356986" cy="2356986"/>
          </a:xfrm>
        </p:grpSpPr>
        <p:sp>
          <p:nvSpPr>
            <p:cNvPr id="4" name="Formă liberă: formă 3">
              <a:extLst>
                <a:ext uri="{FF2B5EF4-FFF2-40B4-BE49-F238E27FC236}">
                  <a16:creationId xmlns:a16="http://schemas.microsoft.com/office/drawing/2014/main" id="{F1B10C52-D7E4-49DF-BB1B-9D1E2C377DD1}"/>
                </a:ext>
              </a:extLst>
            </p:cNvPr>
            <p:cNvSpPr/>
            <p:nvPr/>
          </p:nvSpPr>
          <p:spPr>
            <a:xfrm>
              <a:off x="2644449" y="1853217"/>
              <a:ext cx="1843195" cy="1843195"/>
            </a:xfrm>
            <a:custGeom>
              <a:avLst/>
              <a:gdLst>
                <a:gd name="connsiteX0" fmla="*/ 1379165 w 1843195"/>
                <a:gd name="connsiteY0" fmla="*/ 466834 h 1843195"/>
                <a:gd name="connsiteX1" fmla="*/ 1651099 w 1843195"/>
                <a:gd name="connsiteY1" fmla="*/ 384879 h 1843195"/>
                <a:gd name="connsiteX2" fmla="*/ 1751160 w 1843195"/>
                <a:gd name="connsiteY2" fmla="*/ 558190 h 1843195"/>
                <a:gd name="connsiteX3" fmla="*/ 1544218 w 1843195"/>
                <a:gd name="connsiteY3" fmla="*/ 752714 h 1843195"/>
                <a:gd name="connsiteX4" fmla="*/ 1544218 w 1843195"/>
                <a:gd name="connsiteY4" fmla="*/ 1090481 h 1843195"/>
                <a:gd name="connsiteX5" fmla="*/ 1751160 w 1843195"/>
                <a:gd name="connsiteY5" fmla="*/ 1285005 h 1843195"/>
                <a:gd name="connsiteX6" fmla="*/ 1651099 w 1843195"/>
                <a:gd name="connsiteY6" fmla="*/ 1458316 h 1843195"/>
                <a:gd name="connsiteX7" fmla="*/ 1379165 w 1843195"/>
                <a:gd name="connsiteY7" fmla="*/ 1376361 h 1843195"/>
                <a:gd name="connsiteX8" fmla="*/ 1086650 w 1843195"/>
                <a:gd name="connsiteY8" fmla="*/ 1545245 h 1843195"/>
                <a:gd name="connsiteX9" fmla="*/ 1021659 w 1843195"/>
                <a:gd name="connsiteY9" fmla="*/ 1821723 h 1843195"/>
                <a:gd name="connsiteX10" fmla="*/ 821536 w 1843195"/>
                <a:gd name="connsiteY10" fmla="*/ 1821723 h 1843195"/>
                <a:gd name="connsiteX11" fmla="*/ 756545 w 1843195"/>
                <a:gd name="connsiteY11" fmla="*/ 1545244 h 1843195"/>
                <a:gd name="connsiteX12" fmla="*/ 464030 w 1843195"/>
                <a:gd name="connsiteY12" fmla="*/ 1376360 h 1843195"/>
                <a:gd name="connsiteX13" fmla="*/ 192096 w 1843195"/>
                <a:gd name="connsiteY13" fmla="*/ 1458316 h 1843195"/>
                <a:gd name="connsiteX14" fmla="*/ 92035 w 1843195"/>
                <a:gd name="connsiteY14" fmla="*/ 1285005 h 1843195"/>
                <a:gd name="connsiteX15" fmla="*/ 298977 w 1843195"/>
                <a:gd name="connsiteY15" fmla="*/ 1090481 h 1843195"/>
                <a:gd name="connsiteX16" fmla="*/ 298977 w 1843195"/>
                <a:gd name="connsiteY16" fmla="*/ 752714 h 1843195"/>
                <a:gd name="connsiteX17" fmla="*/ 92035 w 1843195"/>
                <a:gd name="connsiteY17" fmla="*/ 558190 h 1843195"/>
                <a:gd name="connsiteX18" fmla="*/ 192096 w 1843195"/>
                <a:gd name="connsiteY18" fmla="*/ 384879 h 1843195"/>
                <a:gd name="connsiteX19" fmla="*/ 464030 w 1843195"/>
                <a:gd name="connsiteY19" fmla="*/ 466834 h 1843195"/>
                <a:gd name="connsiteX20" fmla="*/ 756545 w 1843195"/>
                <a:gd name="connsiteY20" fmla="*/ 297950 h 1843195"/>
                <a:gd name="connsiteX21" fmla="*/ 821536 w 1843195"/>
                <a:gd name="connsiteY21" fmla="*/ 21472 h 1843195"/>
                <a:gd name="connsiteX22" fmla="*/ 1021659 w 1843195"/>
                <a:gd name="connsiteY22" fmla="*/ 21472 h 1843195"/>
                <a:gd name="connsiteX23" fmla="*/ 1086650 w 1843195"/>
                <a:gd name="connsiteY23" fmla="*/ 297951 h 1843195"/>
                <a:gd name="connsiteX24" fmla="*/ 1379165 w 1843195"/>
                <a:gd name="connsiteY24" fmla="*/ 466835 h 1843195"/>
                <a:gd name="connsiteX25" fmla="*/ 1379165 w 1843195"/>
                <a:gd name="connsiteY25" fmla="*/ 466834 h 184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43195" h="1843195">
                  <a:moveTo>
                    <a:pt x="1379165" y="466834"/>
                  </a:moveTo>
                  <a:lnTo>
                    <a:pt x="1651099" y="384879"/>
                  </a:lnTo>
                  <a:lnTo>
                    <a:pt x="1751160" y="558190"/>
                  </a:lnTo>
                  <a:lnTo>
                    <a:pt x="1544218" y="752714"/>
                  </a:lnTo>
                  <a:cubicBezTo>
                    <a:pt x="1574215" y="863305"/>
                    <a:pt x="1574215" y="979890"/>
                    <a:pt x="1544218" y="1090481"/>
                  </a:cubicBezTo>
                  <a:lnTo>
                    <a:pt x="1751160" y="1285005"/>
                  </a:lnTo>
                  <a:lnTo>
                    <a:pt x="1651099" y="1458316"/>
                  </a:lnTo>
                  <a:lnTo>
                    <a:pt x="1379165" y="1376361"/>
                  </a:lnTo>
                  <a:cubicBezTo>
                    <a:pt x="1298389" y="1457635"/>
                    <a:pt x="1197423" y="1515928"/>
                    <a:pt x="1086650" y="1545245"/>
                  </a:cubicBezTo>
                  <a:lnTo>
                    <a:pt x="1021659" y="1821723"/>
                  </a:lnTo>
                  <a:lnTo>
                    <a:pt x="821536" y="1821723"/>
                  </a:lnTo>
                  <a:lnTo>
                    <a:pt x="756545" y="1545244"/>
                  </a:lnTo>
                  <a:cubicBezTo>
                    <a:pt x="645772" y="1515927"/>
                    <a:pt x="544806" y="1457634"/>
                    <a:pt x="464030" y="1376360"/>
                  </a:cubicBezTo>
                  <a:lnTo>
                    <a:pt x="192096" y="1458316"/>
                  </a:lnTo>
                  <a:lnTo>
                    <a:pt x="92035" y="1285005"/>
                  </a:lnTo>
                  <a:lnTo>
                    <a:pt x="298977" y="1090481"/>
                  </a:lnTo>
                  <a:cubicBezTo>
                    <a:pt x="268980" y="979890"/>
                    <a:pt x="268980" y="863305"/>
                    <a:pt x="298977" y="752714"/>
                  </a:cubicBezTo>
                  <a:lnTo>
                    <a:pt x="92035" y="558190"/>
                  </a:lnTo>
                  <a:lnTo>
                    <a:pt x="192096" y="384879"/>
                  </a:lnTo>
                  <a:lnTo>
                    <a:pt x="464030" y="466834"/>
                  </a:lnTo>
                  <a:cubicBezTo>
                    <a:pt x="544806" y="385560"/>
                    <a:pt x="645772" y="327267"/>
                    <a:pt x="756545" y="297950"/>
                  </a:cubicBezTo>
                  <a:lnTo>
                    <a:pt x="821536" y="21472"/>
                  </a:lnTo>
                  <a:lnTo>
                    <a:pt x="1021659" y="21472"/>
                  </a:lnTo>
                  <a:lnTo>
                    <a:pt x="1086650" y="297951"/>
                  </a:lnTo>
                  <a:cubicBezTo>
                    <a:pt x="1197423" y="327268"/>
                    <a:pt x="1298389" y="385561"/>
                    <a:pt x="1379165" y="466835"/>
                  </a:cubicBezTo>
                  <a:lnTo>
                    <a:pt x="1379165" y="4668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8000" tIns="480804" rIns="478000" bIns="480804" numCol="1" spcCol="1270" anchor="ctr" anchorCtr="0">
              <a:noAutofit/>
            </a:bodyPr>
            <a:lstStyle/>
            <a:p>
              <a:pPr marL="0" lvl="0" indent="0" algn="ctr" defTabSz="488950">
                <a:lnSpc>
                  <a:spcPct val="90000"/>
                </a:lnSpc>
                <a:spcBef>
                  <a:spcPct val="0"/>
                </a:spcBef>
                <a:spcAft>
                  <a:spcPct val="35000"/>
                </a:spcAft>
                <a:buNone/>
              </a:pPr>
              <a:r>
                <a:rPr lang="ro-RO" sz="1100" kern="1200" dirty="0">
                  <a:latin typeface="Cambria" panose="02040503050406030204" pitchFamily="18" charset="0"/>
                  <a:ea typeface="Cambria" panose="02040503050406030204" pitchFamily="18" charset="0"/>
                </a:rPr>
                <a:t> Compartiment comunicare, registratura, relații cu publicul  și evaluare inițială</a:t>
              </a:r>
            </a:p>
          </p:txBody>
        </p:sp>
        <p:sp>
          <p:nvSpPr>
            <p:cNvPr id="7" name="Formă 6">
              <a:extLst>
                <a:ext uri="{FF2B5EF4-FFF2-40B4-BE49-F238E27FC236}">
                  <a16:creationId xmlns:a16="http://schemas.microsoft.com/office/drawing/2014/main" id="{4710BF70-71E7-4CAE-8FD1-84A6CDF239B4}"/>
                </a:ext>
              </a:extLst>
            </p:cNvPr>
            <p:cNvSpPr/>
            <p:nvPr/>
          </p:nvSpPr>
          <p:spPr>
            <a:xfrm rot="18186452">
              <a:off x="2288500" y="1576999"/>
              <a:ext cx="2356986" cy="2356986"/>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ro-RO"/>
            </a:p>
          </p:txBody>
        </p:sp>
      </p:grpSp>
      <p:grpSp>
        <p:nvGrpSpPr>
          <p:cNvPr id="11" name="Grupare 10">
            <a:extLst>
              <a:ext uri="{FF2B5EF4-FFF2-40B4-BE49-F238E27FC236}">
                <a16:creationId xmlns:a16="http://schemas.microsoft.com/office/drawing/2014/main" id="{0B622B3C-09F7-4533-8BA0-8161B45B6E04}"/>
              </a:ext>
            </a:extLst>
          </p:cNvPr>
          <p:cNvGrpSpPr/>
          <p:nvPr/>
        </p:nvGrpSpPr>
        <p:grpSpPr>
          <a:xfrm>
            <a:off x="3261779" y="214187"/>
            <a:ext cx="2541305" cy="2541305"/>
            <a:chOff x="3261779" y="214187"/>
            <a:chExt cx="2541305" cy="2541305"/>
          </a:xfrm>
        </p:grpSpPr>
        <p:sp>
          <p:nvSpPr>
            <p:cNvPr id="5" name="Formă liberă: formă 4">
              <a:extLst>
                <a:ext uri="{FF2B5EF4-FFF2-40B4-BE49-F238E27FC236}">
                  <a16:creationId xmlns:a16="http://schemas.microsoft.com/office/drawing/2014/main" id="{78594522-72D1-47F2-B599-284C91378B65}"/>
                </a:ext>
              </a:extLst>
            </p:cNvPr>
            <p:cNvSpPr/>
            <p:nvPr/>
          </p:nvSpPr>
          <p:spPr>
            <a:xfrm>
              <a:off x="3476575" y="408593"/>
              <a:ext cx="2211835" cy="2211835"/>
            </a:xfrm>
            <a:custGeom>
              <a:avLst/>
              <a:gdLst>
                <a:gd name="connsiteX0" fmla="*/ 1351300 w 1805955"/>
                <a:gd name="connsiteY0" fmla="*/ 457402 h 1805955"/>
                <a:gd name="connsiteX1" fmla="*/ 1617740 w 1805955"/>
                <a:gd name="connsiteY1" fmla="*/ 377103 h 1805955"/>
                <a:gd name="connsiteX2" fmla="*/ 1715780 w 1805955"/>
                <a:gd name="connsiteY2" fmla="*/ 546913 h 1805955"/>
                <a:gd name="connsiteX3" fmla="*/ 1513018 w 1805955"/>
                <a:gd name="connsiteY3" fmla="*/ 737506 h 1805955"/>
                <a:gd name="connsiteX4" fmla="*/ 1513018 w 1805955"/>
                <a:gd name="connsiteY4" fmla="*/ 1068449 h 1805955"/>
                <a:gd name="connsiteX5" fmla="*/ 1715780 w 1805955"/>
                <a:gd name="connsiteY5" fmla="*/ 1259042 h 1805955"/>
                <a:gd name="connsiteX6" fmla="*/ 1617740 w 1805955"/>
                <a:gd name="connsiteY6" fmla="*/ 1428852 h 1805955"/>
                <a:gd name="connsiteX7" fmla="*/ 1351300 w 1805955"/>
                <a:gd name="connsiteY7" fmla="*/ 1348553 h 1805955"/>
                <a:gd name="connsiteX8" fmla="*/ 1064695 w 1805955"/>
                <a:gd name="connsiteY8" fmla="*/ 1514024 h 1805955"/>
                <a:gd name="connsiteX9" fmla="*/ 1001017 w 1805955"/>
                <a:gd name="connsiteY9" fmla="*/ 1784917 h 1805955"/>
                <a:gd name="connsiteX10" fmla="*/ 804938 w 1805955"/>
                <a:gd name="connsiteY10" fmla="*/ 1784917 h 1805955"/>
                <a:gd name="connsiteX11" fmla="*/ 741260 w 1805955"/>
                <a:gd name="connsiteY11" fmla="*/ 1514024 h 1805955"/>
                <a:gd name="connsiteX12" fmla="*/ 454655 w 1805955"/>
                <a:gd name="connsiteY12" fmla="*/ 1348553 h 1805955"/>
                <a:gd name="connsiteX13" fmla="*/ 188215 w 1805955"/>
                <a:gd name="connsiteY13" fmla="*/ 1428852 h 1805955"/>
                <a:gd name="connsiteX14" fmla="*/ 90175 w 1805955"/>
                <a:gd name="connsiteY14" fmla="*/ 1259042 h 1805955"/>
                <a:gd name="connsiteX15" fmla="*/ 292937 w 1805955"/>
                <a:gd name="connsiteY15" fmla="*/ 1068449 h 1805955"/>
                <a:gd name="connsiteX16" fmla="*/ 292937 w 1805955"/>
                <a:gd name="connsiteY16" fmla="*/ 737506 h 1805955"/>
                <a:gd name="connsiteX17" fmla="*/ 90175 w 1805955"/>
                <a:gd name="connsiteY17" fmla="*/ 546913 h 1805955"/>
                <a:gd name="connsiteX18" fmla="*/ 188215 w 1805955"/>
                <a:gd name="connsiteY18" fmla="*/ 377103 h 1805955"/>
                <a:gd name="connsiteX19" fmla="*/ 454655 w 1805955"/>
                <a:gd name="connsiteY19" fmla="*/ 457402 h 1805955"/>
                <a:gd name="connsiteX20" fmla="*/ 741260 w 1805955"/>
                <a:gd name="connsiteY20" fmla="*/ 291931 h 1805955"/>
                <a:gd name="connsiteX21" fmla="*/ 804938 w 1805955"/>
                <a:gd name="connsiteY21" fmla="*/ 21038 h 1805955"/>
                <a:gd name="connsiteX22" fmla="*/ 1001017 w 1805955"/>
                <a:gd name="connsiteY22" fmla="*/ 21038 h 1805955"/>
                <a:gd name="connsiteX23" fmla="*/ 1064695 w 1805955"/>
                <a:gd name="connsiteY23" fmla="*/ 291931 h 1805955"/>
                <a:gd name="connsiteX24" fmla="*/ 1351300 w 1805955"/>
                <a:gd name="connsiteY24" fmla="*/ 457402 h 180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05955" h="1805955">
                  <a:moveTo>
                    <a:pt x="1162397" y="456822"/>
                  </a:moveTo>
                  <a:lnTo>
                    <a:pt x="1355562" y="337186"/>
                  </a:lnTo>
                  <a:lnTo>
                    <a:pt x="1468769" y="450393"/>
                  </a:lnTo>
                  <a:lnTo>
                    <a:pt x="1349133" y="643558"/>
                  </a:lnTo>
                  <a:cubicBezTo>
                    <a:pt x="1395211" y="722805"/>
                    <a:pt x="1419351" y="812895"/>
                    <a:pt x="1419069" y="904564"/>
                  </a:cubicBezTo>
                  <a:lnTo>
                    <a:pt x="1619260" y="1012031"/>
                  </a:lnTo>
                  <a:lnTo>
                    <a:pt x="1577823" y="1166674"/>
                  </a:lnTo>
                  <a:lnTo>
                    <a:pt x="1350719" y="1159650"/>
                  </a:lnTo>
                  <a:cubicBezTo>
                    <a:pt x="1305129" y="1239179"/>
                    <a:pt x="1239178" y="1305130"/>
                    <a:pt x="1159649" y="1350720"/>
                  </a:cubicBezTo>
                  <a:lnTo>
                    <a:pt x="1166674" y="1577823"/>
                  </a:lnTo>
                  <a:lnTo>
                    <a:pt x="1012032" y="1619259"/>
                  </a:lnTo>
                  <a:lnTo>
                    <a:pt x="904564" y="1419069"/>
                  </a:lnTo>
                  <a:cubicBezTo>
                    <a:pt x="812895" y="1419351"/>
                    <a:pt x="722805" y="1395212"/>
                    <a:pt x="643558" y="1349133"/>
                  </a:cubicBezTo>
                  <a:lnTo>
                    <a:pt x="450393" y="1468769"/>
                  </a:lnTo>
                  <a:lnTo>
                    <a:pt x="337186" y="1355562"/>
                  </a:lnTo>
                  <a:lnTo>
                    <a:pt x="456822" y="1162397"/>
                  </a:lnTo>
                  <a:cubicBezTo>
                    <a:pt x="410744" y="1083150"/>
                    <a:pt x="386604" y="993060"/>
                    <a:pt x="386886" y="901391"/>
                  </a:cubicBezTo>
                  <a:lnTo>
                    <a:pt x="186695" y="793924"/>
                  </a:lnTo>
                  <a:lnTo>
                    <a:pt x="228132" y="639281"/>
                  </a:lnTo>
                  <a:lnTo>
                    <a:pt x="455236" y="646305"/>
                  </a:lnTo>
                  <a:cubicBezTo>
                    <a:pt x="500826" y="566776"/>
                    <a:pt x="566777" y="500825"/>
                    <a:pt x="646306" y="455235"/>
                  </a:cubicBezTo>
                  <a:lnTo>
                    <a:pt x="639281" y="228132"/>
                  </a:lnTo>
                  <a:lnTo>
                    <a:pt x="793923" y="186696"/>
                  </a:lnTo>
                  <a:lnTo>
                    <a:pt x="901391" y="386886"/>
                  </a:lnTo>
                  <a:cubicBezTo>
                    <a:pt x="993060" y="386604"/>
                    <a:pt x="1083150" y="410743"/>
                    <a:pt x="1162397" y="45682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13009" tIns="613009" rIns="613009" bIns="613009" numCol="1" spcCol="1270" anchor="ctr" anchorCtr="0">
              <a:noAutofit/>
            </a:bodyPr>
            <a:lstStyle/>
            <a:p>
              <a:pPr marL="0" lvl="0" indent="0" algn="ctr" defTabSz="488950">
                <a:lnSpc>
                  <a:spcPct val="90000"/>
                </a:lnSpc>
                <a:spcBef>
                  <a:spcPct val="0"/>
                </a:spcBef>
                <a:spcAft>
                  <a:spcPct val="35000"/>
                </a:spcAft>
                <a:buNone/>
              </a:pPr>
              <a:r>
                <a:rPr lang="ro-RO" sz="1100" kern="1200" dirty="0">
                  <a:latin typeface="Cambria" panose="02040503050406030204" pitchFamily="18" charset="0"/>
                  <a:ea typeface="Cambria" panose="02040503050406030204" pitchFamily="18" charset="0"/>
                </a:rPr>
                <a:t>Compartiment administrativ</a:t>
              </a:r>
            </a:p>
          </p:txBody>
        </p:sp>
        <p:sp>
          <p:nvSpPr>
            <p:cNvPr id="8" name="Săgeată: circulară 7">
              <a:extLst>
                <a:ext uri="{FF2B5EF4-FFF2-40B4-BE49-F238E27FC236}">
                  <a16:creationId xmlns:a16="http://schemas.microsoft.com/office/drawing/2014/main" id="{4F6F1F43-0080-462F-812B-82330CF0759B}"/>
                </a:ext>
              </a:extLst>
            </p:cNvPr>
            <p:cNvSpPr/>
            <p:nvPr/>
          </p:nvSpPr>
          <p:spPr>
            <a:xfrm>
              <a:off x="3261779" y="214187"/>
              <a:ext cx="2541305" cy="2541305"/>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ro-RO"/>
            </a:p>
          </p:txBody>
        </p:sp>
      </p:grpSp>
      <p:sp>
        <p:nvSpPr>
          <p:cNvPr id="12" name="Titlu 25">
            <a:extLst>
              <a:ext uri="{FF2B5EF4-FFF2-40B4-BE49-F238E27FC236}">
                <a16:creationId xmlns:a16="http://schemas.microsoft.com/office/drawing/2014/main" id="{8FF05705-C4A2-46F2-8F81-2908DC87685B}"/>
              </a:ext>
            </a:extLst>
          </p:cNvPr>
          <p:cNvSpPr>
            <a:spLocks noGrp="1"/>
          </p:cNvSpPr>
          <p:nvPr>
            <p:ph type="title"/>
          </p:nvPr>
        </p:nvSpPr>
        <p:spPr>
          <a:xfrm>
            <a:off x="784859" y="68798"/>
            <a:ext cx="7574281" cy="567027"/>
          </a:xfrm>
        </p:spPr>
        <p:txBody>
          <a:bodyPr/>
          <a:lstStyle/>
          <a:p>
            <a:r>
              <a:rPr lang="ro-RO" sz="2000" dirty="0">
                <a:solidFill>
                  <a:schemeClr val="tx1"/>
                </a:solidFill>
                <a:effectLst/>
                <a:latin typeface="Poppins Medium" panose="00000600000000000000" pitchFamily="2" charset="0"/>
                <a:ea typeface="Calibri" panose="020F0502020204030204" pitchFamily="34" charset="0"/>
                <a:cs typeface="Poppins Medium" panose="00000600000000000000" pitchFamily="2" charset="0"/>
              </a:rPr>
              <a:t>SERVICIUL FINANCIAR CONTABIL, CUPRINDE:</a:t>
            </a:r>
            <a:br>
              <a:rPr lang="ro-RO" sz="1600" dirty="0">
                <a:solidFill>
                  <a:schemeClr val="tx1"/>
                </a:solidFill>
                <a:effectLst/>
                <a:latin typeface="Poppins Medium" panose="00000600000000000000" pitchFamily="2" charset="0"/>
                <a:ea typeface="Calibri" panose="020F0502020204030204" pitchFamily="34" charset="0"/>
                <a:cs typeface="Poppins Medium" panose="00000600000000000000" pitchFamily="2" charset="0"/>
              </a:rPr>
            </a:br>
            <a:endParaRPr lang="ro-RO" sz="1600" dirty="0">
              <a:solidFill>
                <a:schemeClr val="tx1"/>
              </a:solidFill>
              <a:latin typeface="Poppins Medium" panose="00000600000000000000" pitchFamily="2" charset="0"/>
              <a:cs typeface="Poppins Medium" panose="00000600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heel(1)">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18" name="Imagine 17">
            <a:extLst>
              <a:ext uri="{FF2B5EF4-FFF2-40B4-BE49-F238E27FC236}">
                <a16:creationId xmlns:a16="http://schemas.microsoft.com/office/drawing/2014/main" id="{C85AD92C-4CE7-4936-815B-3733EA985D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492" y="1685737"/>
            <a:ext cx="3093702" cy="2216790"/>
          </a:xfrm>
          <a:prstGeom prst="rect">
            <a:avLst/>
          </a:prstGeom>
        </p:spPr>
      </p:pic>
      <p:sp>
        <p:nvSpPr>
          <p:cNvPr id="416" name="Google Shape;416;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spc="375" dirty="0"/>
              <a:t>Serviciu</a:t>
            </a:r>
            <a:r>
              <a:rPr lang="ro-RO" sz="2000" spc="490" dirty="0"/>
              <a:t> </a:t>
            </a:r>
            <a:r>
              <a:rPr lang="ro-RO" sz="2000" spc="409" dirty="0"/>
              <a:t>financiar</a:t>
            </a:r>
            <a:r>
              <a:rPr lang="ro-RO" sz="2000" spc="490" dirty="0"/>
              <a:t> </a:t>
            </a:r>
            <a:r>
              <a:rPr lang="ro-RO" sz="2000" spc="405" dirty="0"/>
              <a:t>contabil</a:t>
            </a:r>
            <a:endParaRPr sz="2000" dirty="0"/>
          </a:p>
        </p:txBody>
      </p:sp>
      <p:sp>
        <p:nvSpPr>
          <p:cNvPr id="4" name="Formă liberă: formă 3">
            <a:extLst>
              <a:ext uri="{FF2B5EF4-FFF2-40B4-BE49-F238E27FC236}">
                <a16:creationId xmlns:a16="http://schemas.microsoft.com/office/drawing/2014/main" id="{7D85E045-F96D-4DD6-8EA2-2E265B7CE8B6}"/>
              </a:ext>
            </a:extLst>
          </p:cNvPr>
          <p:cNvSpPr/>
          <p:nvPr/>
        </p:nvSpPr>
        <p:spPr>
          <a:xfrm>
            <a:off x="4128399" y="915392"/>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Asigură managementul financiar al instituției</a:t>
            </a:r>
            <a:endParaRPr lang="ro-RO" sz="700" kern="1200" dirty="0"/>
          </a:p>
        </p:txBody>
      </p:sp>
      <p:sp>
        <p:nvSpPr>
          <p:cNvPr id="5" name="Formă liberă: formă 4">
            <a:extLst>
              <a:ext uri="{FF2B5EF4-FFF2-40B4-BE49-F238E27FC236}">
                <a16:creationId xmlns:a16="http://schemas.microsoft.com/office/drawing/2014/main" id="{A49D996E-01D6-4BDC-953D-AFF204F37187}"/>
              </a:ext>
            </a:extLst>
          </p:cNvPr>
          <p:cNvSpPr/>
          <p:nvPr/>
        </p:nvSpPr>
        <p:spPr>
          <a:xfrm>
            <a:off x="3000821" y="1270905"/>
            <a:ext cx="3349042" cy="3349042"/>
          </a:xfrm>
          <a:custGeom>
            <a:avLst/>
            <a:gdLst/>
            <a:ahLst/>
            <a:cxnLst/>
            <a:rect l="0" t="0" r="0" b="0"/>
            <a:pathLst>
              <a:path>
                <a:moveTo>
                  <a:pt x="2358937" y="146255"/>
                </a:moveTo>
                <a:arcTo wR="1674521" hR="1674521" stAng="17647481" swAng="923510"/>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
        <p:nvSpPr>
          <p:cNvPr id="6" name="Formă liberă: formă 5">
            <a:extLst>
              <a:ext uri="{FF2B5EF4-FFF2-40B4-BE49-F238E27FC236}">
                <a16:creationId xmlns:a16="http://schemas.microsoft.com/office/drawing/2014/main" id="{DBC2211B-91AD-4E76-BD4F-7611662CFEC6}"/>
              </a:ext>
            </a:extLst>
          </p:cNvPr>
          <p:cNvSpPr/>
          <p:nvPr/>
        </p:nvSpPr>
        <p:spPr>
          <a:xfrm>
            <a:off x="5578577" y="1752653"/>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Asigura managementul financiar al obiectivelor de investiții realizate, potrivit listei obiectivelor de investiții aprobate</a:t>
            </a:r>
            <a:endParaRPr lang="ro-RO" sz="700" kern="1200" dirty="0"/>
          </a:p>
        </p:txBody>
      </p:sp>
      <p:sp>
        <p:nvSpPr>
          <p:cNvPr id="7" name="Formă liberă: formă 6">
            <a:extLst>
              <a:ext uri="{FF2B5EF4-FFF2-40B4-BE49-F238E27FC236}">
                <a16:creationId xmlns:a16="http://schemas.microsoft.com/office/drawing/2014/main" id="{E580682B-C371-4776-A4BD-BDA264C96287}"/>
              </a:ext>
            </a:extLst>
          </p:cNvPr>
          <p:cNvSpPr/>
          <p:nvPr/>
        </p:nvSpPr>
        <p:spPr>
          <a:xfrm>
            <a:off x="3000821" y="1270905"/>
            <a:ext cx="3349042" cy="3349042"/>
          </a:xfrm>
          <a:custGeom>
            <a:avLst/>
            <a:gdLst/>
            <a:ahLst/>
            <a:cxnLst/>
            <a:rect l="0" t="0" r="0" b="0"/>
            <a:pathLst>
              <a:path>
                <a:moveTo>
                  <a:pt x="3322956" y="1380105"/>
                </a:moveTo>
                <a:arcTo wR="1674521" hR="1674521" stAng="20992414" swAng="1215173"/>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
        <p:nvSpPr>
          <p:cNvPr id="8" name="Formă liberă: formă 7">
            <a:extLst>
              <a:ext uri="{FF2B5EF4-FFF2-40B4-BE49-F238E27FC236}">
                <a16:creationId xmlns:a16="http://schemas.microsoft.com/office/drawing/2014/main" id="{C42067E4-7B43-4123-B153-4CA5EFCE88F5}"/>
              </a:ext>
            </a:extLst>
          </p:cNvPr>
          <p:cNvSpPr/>
          <p:nvPr/>
        </p:nvSpPr>
        <p:spPr>
          <a:xfrm>
            <a:off x="5578577" y="3427174"/>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Asigură realizarea achizițiilor publice conform bugetului aprobat</a:t>
            </a:r>
            <a:endParaRPr lang="ro-RO" sz="700" kern="1200" dirty="0"/>
          </a:p>
        </p:txBody>
      </p:sp>
      <p:sp>
        <p:nvSpPr>
          <p:cNvPr id="9" name="Formă liberă: formă 8">
            <a:extLst>
              <a:ext uri="{FF2B5EF4-FFF2-40B4-BE49-F238E27FC236}">
                <a16:creationId xmlns:a16="http://schemas.microsoft.com/office/drawing/2014/main" id="{EC210FEB-64C0-431B-850A-486D00B43BF2}"/>
              </a:ext>
            </a:extLst>
          </p:cNvPr>
          <p:cNvSpPr/>
          <p:nvPr/>
        </p:nvSpPr>
        <p:spPr>
          <a:xfrm>
            <a:off x="3000821" y="1270905"/>
            <a:ext cx="3349042" cy="3349042"/>
          </a:xfrm>
          <a:custGeom>
            <a:avLst/>
            <a:gdLst/>
            <a:ahLst/>
            <a:cxnLst/>
            <a:rect l="0" t="0" r="0" b="0"/>
            <a:pathLst>
              <a:path>
                <a:moveTo>
                  <a:pt x="2740020" y="2966315"/>
                </a:moveTo>
                <a:arcTo wR="1674521" hR="1674521" stAng="3029009" swAng="923510"/>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
        <p:nvSpPr>
          <p:cNvPr id="10" name="Formă liberă: formă 9">
            <a:extLst>
              <a:ext uri="{FF2B5EF4-FFF2-40B4-BE49-F238E27FC236}">
                <a16:creationId xmlns:a16="http://schemas.microsoft.com/office/drawing/2014/main" id="{6D524342-4556-4F6D-95A6-4DB4BA301F1B}"/>
              </a:ext>
            </a:extLst>
          </p:cNvPr>
          <p:cNvSpPr/>
          <p:nvPr/>
        </p:nvSpPr>
        <p:spPr>
          <a:xfrm>
            <a:off x="4128399" y="4264435"/>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Asigura digitalizarea instituției</a:t>
            </a:r>
            <a:endParaRPr lang="ro-RO" sz="700" kern="1200" dirty="0"/>
          </a:p>
        </p:txBody>
      </p:sp>
      <p:sp>
        <p:nvSpPr>
          <p:cNvPr id="11" name="Formă liberă: formă 10">
            <a:extLst>
              <a:ext uri="{FF2B5EF4-FFF2-40B4-BE49-F238E27FC236}">
                <a16:creationId xmlns:a16="http://schemas.microsoft.com/office/drawing/2014/main" id="{6EBAE439-BFA2-4ED3-971E-CA240276A851}"/>
              </a:ext>
            </a:extLst>
          </p:cNvPr>
          <p:cNvSpPr/>
          <p:nvPr/>
        </p:nvSpPr>
        <p:spPr>
          <a:xfrm>
            <a:off x="3000821" y="1270905"/>
            <a:ext cx="3349042" cy="3349042"/>
          </a:xfrm>
          <a:custGeom>
            <a:avLst/>
            <a:gdLst/>
            <a:ahLst/>
            <a:cxnLst/>
            <a:rect l="0" t="0" r="0" b="0"/>
            <a:pathLst>
              <a:path>
                <a:moveTo>
                  <a:pt x="990104" y="3202786"/>
                </a:moveTo>
                <a:arcTo wR="1674521" hR="1674521" stAng="6847481" swAng="923510"/>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
        <p:nvSpPr>
          <p:cNvPr id="12" name="Formă liberă: formă 11">
            <a:extLst>
              <a:ext uri="{FF2B5EF4-FFF2-40B4-BE49-F238E27FC236}">
                <a16:creationId xmlns:a16="http://schemas.microsoft.com/office/drawing/2014/main" id="{A9F0C282-A493-482B-BACD-5E51B6642535}"/>
              </a:ext>
            </a:extLst>
          </p:cNvPr>
          <p:cNvSpPr/>
          <p:nvPr/>
        </p:nvSpPr>
        <p:spPr>
          <a:xfrm>
            <a:off x="2678221" y="3427174"/>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Asigură monitorizarea indicatorilor specifici de funcționare</a:t>
            </a:r>
            <a:endParaRPr lang="ro-RO" sz="700" kern="1200" dirty="0"/>
          </a:p>
        </p:txBody>
      </p:sp>
      <p:sp>
        <p:nvSpPr>
          <p:cNvPr id="13" name="Formă liberă: formă 12">
            <a:extLst>
              <a:ext uri="{FF2B5EF4-FFF2-40B4-BE49-F238E27FC236}">
                <a16:creationId xmlns:a16="http://schemas.microsoft.com/office/drawing/2014/main" id="{94FC78B2-A4F7-4FFA-B74A-04FCCC6A7DDF}"/>
              </a:ext>
            </a:extLst>
          </p:cNvPr>
          <p:cNvSpPr/>
          <p:nvPr/>
        </p:nvSpPr>
        <p:spPr>
          <a:xfrm>
            <a:off x="3000821" y="1270905"/>
            <a:ext cx="3349042" cy="3349042"/>
          </a:xfrm>
          <a:custGeom>
            <a:avLst/>
            <a:gdLst/>
            <a:ahLst/>
            <a:cxnLst/>
            <a:rect l="0" t="0" r="0" b="0"/>
            <a:pathLst>
              <a:path>
                <a:moveTo>
                  <a:pt x="26085" y="1968937"/>
                </a:moveTo>
                <a:arcTo wR="1674521" hR="1674521" stAng="10192414" swAng="1215173"/>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
        <p:nvSpPr>
          <p:cNvPr id="14" name="Formă liberă: formă 13">
            <a:extLst>
              <a:ext uri="{FF2B5EF4-FFF2-40B4-BE49-F238E27FC236}">
                <a16:creationId xmlns:a16="http://schemas.microsoft.com/office/drawing/2014/main" id="{56381DA1-BC5B-4521-BD50-963AECB9F229}"/>
              </a:ext>
            </a:extLst>
          </p:cNvPr>
          <p:cNvSpPr/>
          <p:nvPr/>
        </p:nvSpPr>
        <p:spPr>
          <a:xfrm>
            <a:off x="2678221" y="1752653"/>
            <a:ext cx="1093886" cy="711026"/>
          </a:xfrm>
          <a:custGeom>
            <a:avLst/>
            <a:gdLst>
              <a:gd name="connsiteX0" fmla="*/ 0 w 1093886"/>
              <a:gd name="connsiteY0" fmla="*/ 118507 h 711026"/>
              <a:gd name="connsiteX1" fmla="*/ 118507 w 1093886"/>
              <a:gd name="connsiteY1" fmla="*/ 0 h 711026"/>
              <a:gd name="connsiteX2" fmla="*/ 975379 w 1093886"/>
              <a:gd name="connsiteY2" fmla="*/ 0 h 711026"/>
              <a:gd name="connsiteX3" fmla="*/ 1093886 w 1093886"/>
              <a:gd name="connsiteY3" fmla="*/ 118507 h 711026"/>
              <a:gd name="connsiteX4" fmla="*/ 1093886 w 1093886"/>
              <a:gd name="connsiteY4" fmla="*/ 592519 h 711026"/>
              <a:gd name="connsiteX5" fmla="*/ 975379 w 1093886"/>
              <a:gd name="connsiteY5" fmla="*/ 711026 h 711026"/>
              <a:gd name="connsiteX6" fmla="*/ 118507 w 1093886"/>
              <a:gd name="connsiteY6" fmla="*/ 711026 h 711026"/>
              <a:gd name="connsiteX7" fmla="*/ 0 w 1093886"/>
              <a:gd name="connsiteY7" fmla="*/ 592519 h 711026"/>
              <a:gd name="connsiteX8" fmla="*/ 0 w 1093886"/>
              <a:gd name="connsiteY8" fmla="*/ 118507 h 71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3886" h="711026">
                <a:moveTo>
                  <a:pt x="0" y="118507"/>
                </a:moveTo>
                <a:cubicBezTo>
                  <a:pt x="0" y="53057"/>
                  <a:pt x="53057" y="0"/>
                  <a:pt x="118507" y="0"/>
                </a:cubicBezTo>
                <a:lnTo>
                  <a:pt x="975379" y="0"/>
                </a:lnTo>
                <a:cubicBezTo>
                  <a:pt x="1040829" y="0"/>
                  <a:pt x="1093886" y="53057"/>
                  <a:pt x="1093886" y="118507"/>
                </a:cubicBezTo>
                <a:lnTo>
                  <a:pt x="1093886" y="592519"/>
                </a:lnTo>
                <a:cubicBezTo>
                  <a:pt x="1093886" y="657969"/>
                  <a:pt x="1040829" y="711026"/>
                  <a:pt x="975379" y="711026"/>
                </a:cubicBezTo>
                <a:lnTo>
                  <a:pt x="118507" y="711026"/>
                </a:lnTo>
                <a:cubicBezTo>
                  <a:pt x="53057" y="711026"/>
                  <a:pt x="0" y="657969"/>
                  <a:pt x="0" y="592519"/>
                </a:cubicBezTo>
                <a:lnTo>
                  <a:pt x="0" y="118507"/>
                </a:lnTo>
                <a:close/>
              </a:path>
            </a:pathLst>
          </a:cu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txBody>
          <a:bodyPr spcFirstLastPara="0" vert="horz" wrap="square" lIns="61379" tIns="61379" rIns="61379" bIns="61379"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Cambria" panose="02040503050406030204" pitchFamily="18" charset="0"/>
                <a:ea typeface="Cambria" panose="02040503050406030204" pitchFamily="18" charset="0"/>
              </a:rPr>
              <a:t>Asigură relația cu ONG urile de pe teritoriul Municipiului Dorohoi </a:t>
            </a:r>
            <a:endParaRPr lang="ro-RO" sz="700" kern="1200" dirty="0"/>
          </a:p>
        </p:txBody>
      </p:sp>
      <p:sp>
        <p:nvSpPr>
          <p:cNvPr id="15" name="Formă liberă: formă 14">
            <a:extLst>
              <a:ext uri="{FF2B5EF4-FFF2-40B4-BE49-F238E27FC236}">
                <a16:creationId xmlns:a16="http://schemas.microsoft.com/office/drawing/2014/main" id="{D9FB3EBD-0018-4D41-AC82-9D3D6F05BCD8}"/>
              </a:ext>
            </a:extLst>
          </p:cNvPr>
          <p:cNvSpPr/>
          <p:nvPr/>
        </p:nvSpPr>
        <p:spPr>
          <a:xfrm>
            <a:off x="3000821" y="1270905"/>
            <a:ext cx="3349042" cy="3349042"/>
          </a:xfrm>
          <a:custGeom>
            <a:avLst/>
            <a:gdLst/>
            <a:ahLst/>
            <a:cxnLst/>
            <a:rect l="0" t="0" r="0" b="0"/>
            <a:pathLst>
              <a:path>
                <a:moveTo>
                  <a:pt x="609022" y="382726"/>
                </a:moveTo>
                <a:arcTo wR="1674521" hR="1674521" stAng="13829009" swAng="923510"/>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ro-RO"/>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80">
                                          <p:stCondLst>
                                            <p:cond delay="0"/>
                                          </p:stCondLst>
                                        </p:cTn>
                                        <p:tgtEl>
                                          <p:spTgt spid="18"/>
                                        </p:tgtEl>
                                      </p:cBhvr>
                                    </p:animEffect>
                                    <p:anim calcmode="lin" valueType="num">
                                      <p:cBhvr>
                                        <p:cTn id="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 dur="26">
                                          <p:stCondLst>
                                            <p:cond delay="650"/>
                                          </p:stCondLst>
                                        </p:cTn>
                                        <p:tgtEl>
                                          <p:spTgt spid="18"/>
                                        </p:tgtEl>
                                      </p:cBhvr>
                                      <p:to x="100000" y="60000"/>
                                    </p:animScale>
                                    <p:animScale>
                                      <p:cBhvr>
                                        <p:cTn id="14" dur="166" decel="50000">
                                          <p:stCondLst>
                                            <p:cond delay="676"/>
                                          </p:stCondLst>
                                        </p:cTn>
                                        <p:tgtEl>
                                          <p:spTgt spid="18"/>
                                        </p:tgtEl>
                                      </p:cBhvr>
                                      <p:to x="100000" y="100000"/>
                                    </p:animScale>
                                    <p:animScale>
                                      <p:cBhvr>
                                        <p:cTn id="15" dur="26">
                                          <p:stCondLst>
                                            <p:cond delay="1312"/>
                                          </p:stCondLst>
                                        </p:cTn>
                                        <p:tgtEl>
                                          <p:spTgt spid="18"/>
                                        </p:tgtEl>
                                      </p:cBhvr>
                                      <p:to x="100000" y="80000"/>
                                    </p:animScale>
                                    <p:animScale>
                                      <p:cBhvr>
                                        <p:cTn id="16" dur="166" decel="50000">
                                          <p:stCondLst>
                                            <p:cond delay="1338"/>
                                          </p:stCondLst>
                                        </p:cTn>
                                        <p:tgtEl>
                                          <p:spTgt spid="18"/>
                                        </p:tgtEl>
                                      </p:cBhvr>
                                      <p:to x="100000" y="100000"/>
                                    </p:animScale>
                                    <p:animScale>
                                      <p:cBhvr>
                                        <p:cTn id="17" dur="26">
                                          <p:stCondLst>
                                            <p:cond delay="1642"/>
                                          </p:stCondLst>
                                        </p:cTn>
                                        <p:tgtEl>
                                          <p:spTgt spid="18"/>
                                        </p:tgtEl>
                                      </p:cBhvr>
                                      <p:to x="100000" y="90000"/>
                                    </p:animScale>
                                    <p:animScale>
                                      <p:cBhvr>
                                        <p:cTn id="18" dur="166" decel="50000">
                                          <p:stCondLst>
                                            <p:cond delay="1668"/>
                                          </p:stCondLst>
                                        </p:cTn>
                                        <p:tgtEl>
                                          <p:spTgt spid="18"/>
                                        </p:tgtEl>
                                      </p:cBhvr>
                                      <p:to x="100000" y="100000"/>
                                    </p:animScale>
                                    <p:animScale>
                                      <p:cBhvr>
                                        <p:cTn id="19" dur="26">
                                          <p:stCondLst>
                                            <p:cond delay="1808"/>
                                          </p:stCondLst>
                                        </p:cTn>
                                        <p:tgtEl>
                                          <p:spTgt spid="18"/>
                                        </p:tgtEl>
                                      </p:cBhvr>
                                      <p:to x="100000" y="95000"/>
                                    </p:animScale>
                                    <p:animScale>
                                      <p:cBhvr>
                                        <p:cTn id="20" dur="166" decel="50000">
                                          <p:stCondLst>
                                            <p:cond delay="1834"/>
                                          </p:stCondLst>
                                        </p:cTn>
                                        <p:tgtEl>
                                          <p:spTgt spid="1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2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heel(1)">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20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heel(1)">
                                      <p:cBhvr>
                                        <p:cTn id="45" dur="20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heel(1)">
                                      <p:cBhvr>
                                        <p:cTn id="5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A44"/>
        </a:solidFill>
        <a:effectLst/>
      </p:bgPr>
    </p:bg>
    <p:spTree>
      <p:nvGrpSpPr>
        <p:cNvPr id="1" name="Shape 406"/>
        <p:cNvGrpSpPr/>
        <p:nvPr/>
      </p:nvGrpSpPr>
      <p:grpSpPr>
        <a:xfrm>
          <a:off x="0" y="0"/>
          <a:ext cx="0" cy="0"/>
          <a:chOff x="0" y="0"/>
          <a:chExt cx="0" cy="0"/>
        </a:xfrm>
      </p:grpSpPr>
      <p:sp>
        <p:nvSpPr>
          <p:cNvPr id="407" name="Google Shape;407;p38"/>
          <p:cNvSpPr txBox="1">
            <a:spLocks noGrp="1"/>
          </p:cNvSpPr>
          <p:nvPr>
            <p:ph type="title"/>
          </p:nvPr>
        </p:nvSpPr>
        <p:spPr>
          <a:xfrm>
            <a:off x="570236" y="113555"/>
            <a:ext cx="8003525" cy="26573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dirty="0"/>
              <a:t>EXECUŢIA BUGETARĂ LA CAPITOLUL CHELTUIELI LA FINELE LUNII  </a:t>
            </a:r>
            <a:r>
              <a:rPr lang="en-US" sz="2000" dirty="0"/>
              <a:t>DECEMBRIE</a:t>
            </a:r>
            <a:r>
              <a:rPr lang="ro-RO" sz="2000" dirty="0"/>
              <a:t> 2024 O PUTEM DESCRIE CONFORM TABELULUI DE MAI JOS:</a:t>
            </a:r>
            <a:endParaRPr sz="2000" dirty="0"/>
          </a:p>
        </p:txBody>
      </p:sp>
      <p:graphicFrame>
        <p:nvGraphicFramePr>
          <p:cNvPr id="7" name="Tabel 9">
            <a:extLst>
              <a:ext uri="{FF2B5EF4-FFF2-40B4-BE49-F238E27FC236}">
                <a16:creationId xmlns:a16="http://schemas.microsoft.com/office/drawing/2014/main" id="{3CA253D8-0EC0-4933-A431-A919162E690B}"/>
              </a:ext>
            </a:extLst>
          </p:cNvPr>
          <p:cNvGraphicFramePr>
            <a:graphicFrameLocks noGrp="1"/>
          </p:cNvGraphicFramePr>
          <p:nvPr>
            <p:extLst>
              <p:ext uri="{D42A27DB-BD31-4B8C-83A1-F6EECF244321}">
                <p14:modId xmlns:p14="http://schemas.microsoft.com/office/powerpoint/2010/main" val="3015422074"/>
              </p:ext>
            </p:extLst>
          </p:nvPr>
        </p:nvGraphicFramePr>
        <p:xfrm>
          <a:off x="366004" y="1083471"/>
          <a:ext cx="8411991" cy="3972836"/>
        </p:xfrm>
        <a:graphic>
          <a:graphicData uri="http://schemas.openxmlformats.org/drawingml/2006/table">
            <a:tbl>
              <a:tblPr firstRow="1" bandRow="1">
                <a:tableStyleId>{21E4AEA4-8DFA-4A89-87EB-49C32662AFE0}</a:tableStyleId>
              </a:tblPr>
              <a:tblGrid>
                <a:gridCol w="2343013">
                  <a:extLst>
                    <a:ext uri="{9D8B030D-6E8A-4147-A177-3AD203B41FA5}">
                      <a16:colId xmlns:a16="http://schemas.microsoft.com/office/drawing/2014/main" val="2248122455"/>
                    </a:ext>
                  </a:extLst>
                </a:gridCol>
                <a:gridCol w="1529697">
                  <a:extLst>
                    <a:ext uri="{9D8B030D-6E8A-4147-A177-3AD203B41FA5}">
                      <a16:colId xmlns:a16="http://schemas.microsoft.com/office/drawing/2014/main" val="5890048"/>
                    </a:ext>
                  </a:extLst>
                </a:gridCol>
                <a:gridCol w="1598064">
                  <a:extLst>
                    <a:ext uri="{9D8B030D-6E8A-4147-A177-3AD203B41FA5}">
                      <a16:colId xmlns:a16="http://schemas.microsoft.com/office/drawing/2014/main" val="776838833"/>
                    </a:ext>
                  </a:extLst>
                </a:gridCol>
                <a:gridCol w="871671">
                  <a:extLst>
                    <a:ext uri="{9D8B030D-6E8A-4147-A177-3AD203B41FA5}">
                      <a16:colId xmlns:a16="http://schemas.microsoft.com/office/drawing/2014/main" val="2944042776"/>
                    </a:ext>
                  </a:extLst>
                </a:gridCol>
                <a:gridCol w="2069546">
                  <a:extLst>
                    <a:ext uri="{9D8B030D-6E8A-4147-A177-3AD203B41FA5}">
                      <a16:colId xmlns:a16="http://schemas.microsoft.com/office/drawing/2014/main" val="3671847826"/>
                    </a:ext>
                  </a:extLst>
                </a:gridCol>
              </a:tblGrid>
              <a:tr h="538669">
                <a:tc>
                  <a:txBody>
                    <a:bodyPr/>
                    <a:lstStyle/>
                    <a:p>
                      <a:pPr algn="ctr"/>
                      <a:r>
                        <a:rPr lang="en-US" sz="1000" dirty="0">
                          <a:solidFill>
                            <a:schemeClr val="bg1"/>
                          </a:solidFill>
                          <a:latin typeface="Cambria" panose="02040503050406030204" pitchFamily="18" charset="0"/>
                          <a:ea typeface="Cambria" panose="02040503050406030204" pitchFamily="18" charset="0"/>
                        </a:rPr>
                        <a:t>INDICATORI </a:t>
                      </a:r>
                    </a:p>
                  </a:txBody>
                  <a:tcPr anchor="ctr"/>
                </a:tc>
                <a:tc>
                  <a:txBody>
                    <a:bodyPr/>
                    <a:lstStyle/>
                    <a:p>
                      <a:pPr algn="ctr"/>
                      <a:r>
                        <a:rPr lang="en-US" sz="1000" dirty="0">
                          <a:solidFill>
                            <a:schemeClr val="bg1"/>
                          </a:solidFill>
                          <a:latin typeface="Cambria" panose="02040503050406030204" pitchFamily="18" charset="0"/>
                          <a:ea typeface="Cambria" panose="02040503050406030204" pitchFamily="18" charset="0"/>
                        </a:rPr>
                        <a:t>PREVEDERI BUGETARE INIȚIALE</a:t>
                      </a:r>
                    </a:p>
                    <a:p>
                      <a:pPr algn="ctr"/>
                      <a:r>
                        <a:rPr lang="en-US" sz="1000" dirty="0">
                          <a:solidFill>
                            <a:schemeClr val="bg1"/>
                          </a:solidFill>
                          <a:latin typeface="Cambria" panose="02040503050406030204" pitchFamily="18" charset="0"/>
                          <a:ea typeface="Cambria" panose="02040503050406030204" pitchFamily="18" charset="0"/>
                        </a:rPr>
                        <a:t>01.01.202</a:t>
                      </a:r>
                      <a:r>
                        <a:rPr lang="ro-RO" sz="1000" dirty="0">
                          <a:solidFill>
                            <a:schemeClr val="bg1"/>
                          </a:solidFill>
                          <a:latin typeface="Cambria" panose="02040503050406030204" pitchFamily="18" charset="0"/>
                          <a:ea typeface="Cambria" panose="02040503050406030204" pitchFamily="18" charset="0"/>
                        </a:rPr>
                        <a:t>4</a:t>
                      </a:r>
                      <a:endParaRPr lang="en-US" sz="1000" dirty="0">
                        <a:solidFill>
                          <a:schemeClr val="bg1"/>
                        </a:solidFill>
                        <a:latin typeface="Cambria" panose="02040503050406030204" pitchFamily="18" charset="0"/>
                        <a:ea typeface="Cambria" panose="02040503050406030204" pitchFamily="18" charset="0"/>
                      </a:endParaRPr>
                    </a:p>
                  </a:txBody>
                  <a:tcPr anchor="ctr"/>
                </a:tc>
                <a:tc>
                  <a:txBody>
                    <a:bodyPr/>
                    <a:lstStyle/>
                    <a:p>
                      <a:pPr algn="ctr"/>
                      <a:r>
                        <a:rPr lang="en-US" sz="1000" dirty="0">
                          <a:solidFill>
                            <a:schemeClr val="bg1"/>
                          </a:solidFill>
                          <a:latin typeface="Cambria" panose="02040503050406030204" pitchFamily="18" charset="0"/>
                          <a:ea typeface="Cambria" panose="02040503050406030204" pitchFamily="18" charset="0"/>
                        </a:rPr>
                        <a:t>PREVEDERI BUGETARE FINALE 31.12.202</a:t>
                      </a:r>
                      <a:r>
                        <a:rPr lang="ro-RO" sz="1000" dirty="0">
                          <a:solidFill>
                            <a:schemeClr val="bg1"/>
                          </a:solidFill>
                          <a:latin typeface="Cambria" panose="02040503050406030204" pitchFamily="18" charset="0"/>
                          <a:ea typeface="Cambria" panose="02040503050406030204" pitchFamily="18" charset="0"/>
                        </a:rPr>
                        <a:t>4</a:t>
                      </a:r>
                      <a:endParaRPr lang="en-US" sz="1000" dirty="0">
                        <a:solidFill>
                          <a:schemeClr val="bg1"/>
                        </a:solidFill>
                        <a:latin typeface="Cambria" panose="02040503050406030204" pitchFamily="18" charset="0"/>
                        <a:ea typeface="Cambria" panose="02040503050406030204" pitchFamily="18" charset="0"/>
                      </a:endParaRPr>
                    </a:p>
                  </a:txBody>
                  <a:tcPr anchor="ctr"/>
                </a:tc>
                <a:tc>
                  <a:txBody>
                    <a:bodyPr/>
                    <a:lstStyle/>
                    <a:p>
                      <a:pPr algn="ctr"/>
                      <a:r>
                        <a:rPr lang="en-US" sz="1000" dirty="0">
                          <a:solidFill>
                            <a:schemeClr val="bg1"/>
                          </a:solidFill>
                          <a:latin typeface="Cambria" panose="02040503050406030204" pitchFamily="18" charset="0"/>
                          <a:ea typeface="Cambria" panose="02040503050406030204" pitchFamily="18" charset="0"/>
                        </a:rPr>
                        <a:t>PLĂȚI</a:t>
                      </a:r>
                    </a:p>
                  </a:txBody>
                  <a:tcPr anchor="ctr"/>
                </a:tc>
                <a:tc>
                  <a:txBody>
                    <a:bodyPr/>
                    <a:lstStyle/>
                    <a:p>
                      <a:pPr algn="ctr"/>
                      <a:r>
                        <a:rPr lang="en-US" sz="1000" dirty="0" err="1">
                          <a:solidFill>
                            <a:schemeClr val="bg1"/>
                          </a:solidFill>
                          <a:latin typeface="Cambria" panose="02040503050406030204" pitchFamily="18" charset="0"/>
                          <a:ea typeface="Cambria" panose="02040503050406030204" pitchFamily="18" charset="0"/>
                        </a:rPr>
                        <a:t>Ponderea</a:t>
                      </a:r>
                      <a:r>
                        <a:rPr lang="en-US" sz="1000" dirty="0">
                          <a:solidFill>
                            <a:schemeClr val="bg1"/>
                          </a:solidFill>
                          <a:latin typeface="Cambria" panose="02040503050406030204" pitchFamily="18" charset="0"/>
                          <a:ea typeface="Cambria" panose="02040503050406030204" pitchFamily="18" charset="0"/>
                        </a:rPr>
                        <a:t> </a:t>
                      </a:r>
                      <a:r>
                        <a:rPr lang="en-US" sz="1000" dirty="0" err="1">
                          <a:solidFill>
                            <a:schemeClr val="bg1"/>
                          </a:solidFill>
                          <a:latin typeface="Cambria" panose="02040503050406030204" pitchFamily="18" charset="0"/>
                          <a:ea typeface="Cambria" panose="02040503050406030204" pitchFamily="18" charset="0"/>
                        </a:rPr>
                        <a:t>realizată</a:t>
                      </a:r>
                      <a:r>
                        <a:rPr lang="en-US" sz="1000" dirty="0">
                          <a:solidFill>
                            <a:schemeClr val="bg1"/>
                          </a:solidFill>
                          <a:latin typeface="Cambria" panose="02040503050406030204" pitchFamily="18" charset="0"/>
                          <a:ea typeface="Cambria" panose="02040503050406030204" pitchFamily="18" charset="0"/>
                        </a:rPr>
                        <a:t> </a:t>
                      </a:r>
                      <a:r>
                        <a:rPr lang="en-US" sz="1000" dirty="0" err="1">
                          <a:solidFill>
                            <a:schemeClr val="bg1"/>
                          </a:solidFill>
                          <a:latin typeface="Cambria" panose="02040503050406030204" pitchFamily="18" charset="0"/>
                          <a:ea typeface="Cambria" panose="02040503050406030204" pitchFamily="18" charset="0"/>
                        </a:rPr>
                        <a:t>față</a:t>
                      </a:r>
                      <a:r>
                        <a:rPr lang="en-US" sz="1000" dirty="0">
                          <a:solidFill>
                            <a:schemeClr val="bg1"/>
                          </a:solidFill>
                          <a:latin typeface="Cambria" panose="02040503050406030204" pitchFamily="18" charset="0"/>
                          <a:ea typeface="Cambria" panose="02040503050406030204" pitchFamily="18" charset="0"/>
                        </a:rPr>
                        <a:t> de </a:t>
                      </a:r>
                      <a:r>
                        <a:rPr lang="en-US" sz="1000" dirty="0" err="1">
                          <a:solidFill>
                            <a:schemeClr val="bg1"/>
                          </a:solidFill>
                          <a:latin typeface="Cambria" panose="02040503050406030204" pitchFamily="18" charset="0"/>
                          <a:ea typeface="Cambria" panose="02040503050406030204" pitchFamily="18" charset="0"/>
                        </a:rPr>
                        <a:t>prevederile</a:t>
                      </a:r>
                      <a:r>
                        <a:rPr lang="en-US" sz="1000" dirty="0">
                          <a:solidFill>
                            <a:schemeClr val="bg1"/>
                          </a:solidFill>
                          <a:latin typeface="Cambria" panose="02040503050406030204" pitchFamily="18" charset="0"/>
                          <a:ea typeface="Cambria" panose="02040503050406030204" pitchFamily="18" charset="0"/>
                        </a:rPr>
                        <a:t> </a:t>
                      </a:r>
                      <a:r>
                        <a:rPr lang="en-US" sz="1000" dirty="0" err="1">
                          <a:solidFill>
                            <a:schemeClr val="bg1"/>
                          </a:solidFill>
                          <a:latin typeface="Cambria" panose="02040503050406030204" pitchFamily="18" charset="0"/>
                          <a:ea typeface="Cambria" panose="02040503050406030204" pitchFamily="18" charset="0"/>
                        </a:rPr>
                        <a:t>bugetare</a:t>
                      </a:r>
                      <a:r>
                        <a:rPr lang="en-US" sz="1000" dirty="0">
                          <a:solidFill>
                            <a:schemeClr val="bg1"/>
                          </a:solidFill>
                          <a:latin typeface="Cambria" panose="02040503050406030204" pitchFamily="18" charset="0"/>
                          <a:ea typeface="Cambria" panose="02040503050406030204" pitchFamily="18" charset="0"/>
                        </a:rPr>
                        <a:t> finale(%)</a:t>
                      </a:r>
                    </a:p>
                  </a:txBody>
                  <a:tcPr anchor="ctr"/>
                </a:tc>
                <a:extLst>
                  <a:ext uri="{0D108BD9-81ED-4DB2-BD59-A6C34878D82A}">
                    <a16:rowId xmlns:a16="http://schemas.microsoft.com/office/drawing/2014/main" val="2420107583"/>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CHELTUIELI TOTALE</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14.953.500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22.016.500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20.209.766</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91.79%</a:t>
                      </a:r>
                    </a:p>
                  </a:txBody>
                  <a:tcPr anchor="ctr"/>
                </a:tc>
                <a:extLst>
                  <a:ext uri="{0D108BD9-81ED-4DB2-BD59-A6C34878D82A}">
                    <a16:rowId xmlns:a16="http://schemas.microsoft.com/office/drawing/2014/main" val="1988233981"/>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CHELTUIELI CURENTE DIN CARE:</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14.568.000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21.474.000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20.177.820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93.96%</a:t>
                      </a:r>
                    </a:p>
                  </a:txBody>
                  <a:tcPr anchor="ctr"/>
                </a:tc>
                <a:extLst>
                  <a:ext uri="{0D108BD9-81ED-4DB2-BD59-A6C34878D82A}">
                    <a16:rowId xmlns:a16="http://schemas.microsoft.com/office/drawing/2014/main" val="2599281356"/>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CHELTUIELI DE PERSONAL</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8.224.000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9.591.100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9.040.019</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94.25%</a:t>
                      </a:r>
                    </a:p>
                  </a:txBody>
                  <a:tcPr anchor="ctr"/>
                </a:tc>
                <a:extLst>
                  <a:ext uri="{0D108BD9-81ED-4DB2-BD59-A6C34878D82A}">
                    <a16:rowId xmlns:a16="http://schemas.microsoft.com/office/drawing/2014/main" val="1077745985"/>
                  </a:ext>
                </a:extLst>
              </a:tr>
              <a:tr h="222323">
                <a:tc>
                  <a:txBody>
                    <a:bodyPr/>
                    <a:lstStyle/>
                    <a:p>
                      <a:pPr algn="ctr"/>
                      <a:r>
                        <a:rPr lang="en-US" sz="800" dirty="0">
                          <a:solidFill>
                            <a:schemeClr val="bg1"/>
                          </a:solidFill>
                          <a:latin typeface="Cambria" panose="02040503050406030204" pitchFamily="18" charset="0"/>
                          <a:ea typeface="Cambria" panose="02040503050406030204" pitchFamily="18" charset="0"/>
                        </a:rPr>
                        <a:t>SUME AFERENTE PERSOANELOR CU HANDICAP NEÎNCADRATE</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7.000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5.031</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71.87%</a:t>
                      </a:r>
                    </a:p>
                  </a:txBody>
                  <a:tcPr anchor="ctr"/>
                </a:tc>
                <a:extLst>
                  <a:ext uri="{0D108BD9-81ED-4DB2-BD59-A6C34878D82A}">
                    <a16:rowId xmlns:a16="http://schemas.microsoft.com/office/drawing/2014/main" val="2342991555"/>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BUNURI ȘI SERVICII</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1.257.000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1.183.500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758.373</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64.08%</a:t>
                      </a:r>
                    </a:p>
                  </a:txBody>
                  <a:tcPr anchor="ctr"/>
                </a:tc>
                <a:extLst>
                  <a:ext uri="{0D108BD9-81ED-4DB2-BD59-A6C34878D82A}">
                    <a16:rowId xmlns:a16="http://schemas.microsoft.com/office/drawing/2014/main" val="2516071020"/>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INDEMNIZAȚII PERSOANE CU HANDICAP</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4.408.000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4.914.400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4.907.004</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99.85%</a:t>
                      </a:r>
                    </a:p>
                  </a:txBody>
                  <a:tcPr anchor="ctr"/>
                </a:tc>
                <a:extLst>
                  <a:ext uri="{0D108BD9-81ED-4DB2-BD59-A6C34878D82A}">
                    <a16:rowId xmlns:a16="http://schemas.microsoft.com/office/drawing/2014/main" val="1239679763"/>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AJUTOARE DE ÎNCĂLZIRE</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500.000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499.000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285.272</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57.17%</a:t>
                      </a:r>
                    </a:p>
                  </a:txBody>
                  <a:tcPr anchor="ctr"/>
                </a:tc>
                <a:extLst>
                  <a:ext uri="{0D108BD9-81ED-4DB2-BD59-A6C34878D82A}">
                    <a16:rowId xmlns:a16="http://schemas.microsoft.com/office/drawing/2014/main" val="575307863"/>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AJUTOARE SOCIALE</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124.000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124.000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78.548</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63.34%</a:t>
                      </a:r>
                    </a:p>
                  </a:txBody>
                  <a:tcPr anchor="ctr"/>
                </a:tc>
                <a:extLst>
                  <a:ext uri="{0D108BD9-81ED-4DB2-BD59-A6C34878D82A}">
                    <a16:rowId xmlns:a16="http://schemas.microsoft.com/office/drawing/2014/main" val="273382254"/>
                  </a:ext>
                </a:extLst>
              </a:tr>
              <a:tr h="282209">
                <a:tc>
                  <a:txBody>
                    <a:bodyPr/>
                    <a:lstStyle/>
                    <a:p>
                      <a:pPr algn="ctr"/>
                      <a:r>
                        <a:rPr lang="en-US" sz="800" dirty="0">
                          <a:solidFill>
                            <a:schemeClr val="bg1"/>
                          </a:solidFill>
                          <a:latin typeface="Cambria" panose="02040503050406030204" pitchFamily="18" charset="0"/>
                          <a:ea typeface="Cambria" panose="02040503050406030204" pitchFamily="18" charset="0"/>
                        </a:rPr>
                        <a:t>TICHETE SOCIALE PENTRU GRĂDINIȚĂ</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55.000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55.000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54.971</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99.95%</a:t>
                      </a:r>
                    </a:p>
                  </a:txBody>
                  <a:tcPr anchor="ctr"/>
                </a:tc>
                <a:extLst>
                  <a:ext uri="{0D108BD9-81ED-4DB2-BD59-A6C34878D82A}">
                    <a16:rowId xmlns:a16="http://schemas.microsoft.com/office/drawing/2014/main" val="1450638988"/>
                  </a:ext>
                </a:extLst>
              </a:tr>
              <a:tr h="544731">
                <a:tc>
                  <a:txBody>
                    <a:bodyPr/>
                    <a:lstStyle/>
                    <a:p>
                      <a:pPr algn="ctr"/>
                      <a:r>
                        <a:rPr lang="en-US" sz="800" dirty="0">
                          <a:solidFill>
                            <a:schemeClr val="bg1"/>
                          </a:solidFill>
                          <a:latin typeface="Cambria" panose="02040503050406030204" pitchFamily="18" charset="0"/>
                          <a:ea typeface="Cambria" panose="02040503050406030204" pitchFamily="18" charset="0"/>
                        </a:rPr>
                        <a:t>PLATI EFECTUATE IN</a:t>
                      </a:r>
                      <a:r>
                        <a:rPr lang="en-US" sz="800" baseline="0" dirty="0">
                          <a:solidFill>
                            <a:schemeClr val="bg1"/>
                          </a:solidFill>
                          <a:latin typeface="Cambria" panose="02040503050406030204" pitchFamily="18" charset="0"/>
                          <a:ea typeface="Cambria" panose="02040503050406030204" pitchFamily="18" charset="0"/>
                        </a:rPr>
                        <a:t> ANII PRECEDENTI SI RECUPERATE IN ANUL CURENT (CONCEDII MEDICALE RECUPERATE DE LA FNUASS)</a:t>
                      </a:r>
                      <a:endParaRPr lang="en-US" sz="800" dirty="0">
                        <a:solidFill>
                          <a:schemeClr val="bg1"/>
                        </a:solidFill>
                        <a:latin typeface="Cambria" panose="02040503050406030204" pitchFamily="18" charset="0"/>
                        <a:ea typeface="Cambria" panose="02040503050406030204" pitchFamily="18" charset="0"/>
                      </a:endParaRPr>
                    </a:p>
                  </a:txBody>
                  <a:tcPr anchor="ctr"/>
                </a:tc>
                <a:tc>
                  <a:txBody>
                    <a:bodyPr/>
                    <a:lstStyle/>
                    <a:p>
                      <a:pPr algn="ctr"/>
                      <a:endParaRPr lang="en-US" sz="800" dirty="0">
                        <a:solidFill>
                          <a:srgbClr val="FF0000"/>
                        </a:solidFill>
                        <a:latin typeface="Cambria" panose="02040503050406030204" pitchFamily="18" charset="0"/>
                        <a:ea typeface="Cambria" panose="02040503050406030204" pitchFamily="18" charset="0"/>
                      </a:endParaRP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-84.027</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-84.027</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100%</a:t>
                      </a:r>
                    </a:p>
                  </a:txBody>
                  <a:tcPr anchor="ctr"/>
                </a:tc>
                <a:extLst>
                  <a:ext uri="{0D108BD9-81ED-4DB2-BD59-A6C34878D82A}">
                    <a16:rowId xmlns:a16="http://schemas.microsoft.com/office/drawing/2014/main" val="701635032"/>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PROIECTE</a:t>
                      </a:r>
                      <a:r>
                        <a:rPr lang="en-US" sz="800" baseline="0" dirty="0">
                          <a:solidFill>
                            <a:schemeClr val="bg1"/>
                          </a:solidFill>
                          <a:latin typeface="Cambria" panose="02040503050406030204" pitchFamily="18" charset="0"/>
                          <a:ea typeface="Cambria" panose="02040503050406030204" pitchFamily="18" charset="0"/>
                        </a:rPr>
                        <a:t> CU FINANTARE DIN FONDURI EXTERNE NEREMBURSABILE</a:t>
                      </a:r>
                      <a:endParaRPr lang="en-US" sz="800" dirty="0">
                        <a:solidFill>
                          <a:schemeClr val="bg1"/>
                        </a:solidFill>
                        <a:latin typeface="Cambria" panose="02040503050406030204" pitchFamily="18" charset="0"/>
                        <a:ea typeface="Cambria" panose="02040503050406030204" pitchFamily="18" charset="0"/>
                      </a:endParaRP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5.100.000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5.048.602</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98.99%</a:t>
                      </a:r>
                    </a:p>
                  </a:txBody>
                  <a:tcPr anchor="ctr"/>
                </a:tc>
                <a:extLst>
                  <a:ext uri="{0D108BD9-81ED-4DB2-BD59-A6C34878D82A}">
                    <a16:rowId xmlns:a16="http://schemas.microsoft.com/office/drawing/2014/main" val="1992008499"/>
                  </a:ext>
                </a:extLst>
              </a:tr>
              <a:tr h="240837">
                <a:tc>
                  <a:txBody>
                    <a:bodyPr/>
                    <a:lstStyle/>
                    <a:p>
                      <a:pPr algn="ctr"/>
                      <a:r>
                        <a:rPr lang="en-US" sz="800" dirty="0">
                          <a:solidFill>
                            <a:schemeClr val="bg1"/>
                          </a:solidFill>
                          <a:latin typeface="Cambria" panose="02040503050406030204" pitchFamily="18" charset="0"/>
                          <a:ea typeface="Cambria" panose="02040503050406030204" pitchFamily="18" charset="0"/>
                        </a:rPr>
                        <a:t>CHELTUIELI DE CAPITAL</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385.500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542.500</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115.973</a:t>
                      </a:r>
                    </a:p>
                  </a:txBody>
                  <a:tcPr anchor="ctr"/>
                </a:tc>
                <a:tc>
                  <a:txBody>
                    <a:bodyPr/>
                    <a:lstStyle/>
                    <a:p>
                      <a:pPr algn="ctr"/>
                      <a:r>
                        <a:rPr lang="en-US" sz="800" dirty="0">
                          <a:solidFill>
                            <a:srgbClr val="FF0000"/>
                          </a:solidFill>
                          <a:latin typeface="Cambria" panose="02040503050406030204" pitchFamily="18" charset="0"/>
                          <a:ea typeface="Cambria" panose="02040503050406030204" pitchFamily="18" charset="0"/>
                        </a:rPr>
                        <a:t>21.38%</a:t>
                      </a:r>
                    </a:p>
                  </a:txBody>
                  <a:tcPr anchor="ctr"/>
                </a:tc>
                <a:extLst>
                  <a:ext uri="{0D108BD9-81ED-4DB2-BD59-A6C34878D82A}">
                    <a16:rowId xmlns:a16="http://schemas.microsoft.com/office/drawing/2014/main" val="2802320515"/>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7B1E861-0513-4C4A-B919-02E5CD4E02BF}"/>
              </a:ext>
            </a:extLst>
          </p:cNvPr>
          <p:cNvSpPr>
            <a:spLocks noGrp="1"/>
          </p:cNvSpPr>
          <p:nvPr>
            <p:ph type="title"/>
          </p:nvPr>
        </p:nvSpPr>
        <p:spPr>
          <a:xfrm>
            <a:off x="2483630" y="0"/>
            <a:ext cx="4176740" cy="469375"/>
          </a:xfrm>
        </p:spPr>
        <p:txBody>
          <a:bodyPr/>
          <a:lstStyle/>
          <a:p>
            <a:r>
              <a:rPr lang="en-US" sz="2000" spc="390" dirty="0"/>
              <a:t>BUGETUL ÎN ANUL 202</a:t>
            </a:r>
            <a:r>
              <a:rPr lang="ro-RO" sz="2000" spc="390" dirty="0"/>
              <a:t>4</a:t>
            </a:r>
            <a:endParaRPr lang="ro-RO" sz="2000" dirty="0"/>
          </a:p>
        </p:txBody>
      </p:sp>
      <p:graphicFrame>
        <p:nvGraphicFramePr>
          <p:cNvPr id="3" name="Tabel 3">
            <a:extLst>
              <a:ext uri="{FF2B5EF4-FFF2-40B4-BE49-F238E27FC236}">
                <a16:creationId xmlns:a16="http://schemas.microsoft.com/office/drawing/2014/main" id="{52BAB4EC-8998-4F6F-80F3-181BC074D2FC}"/>
              </a:ext>
            </a:extLst>
          </p:cNvPr>
          <p:cNvGraphicFramePr>
            <a:graphicFrameLocks noGrp="1"/>
          </p:cNvGraphicFramePr>
          <p:nvPr>
            <p:extLst>
              <p:ext uri="{D42A27DB-BD31-4B8C-83A1-F6EECF244321}">
                <p14:modId xmlns:p14="http://schemas.microsoft.com/office/powerpoint/2010/main" val="386001270"/>
              </p:ext>
            </p:extLst>
          </p:nvPr>
        </p:nvGraphicFramePr>
        <p:xfrm>
          <a:off x="592074" y="745237"/>
          <a:ext cx="7959851" cy="4056630"/>
        </p:xfrm>
        <a:graphic>
          <a:graphicData uri="http://schemas.openxmlformats.org/drawingml/2006/table">
            <a:tbl>
              <a:tblPr firstRow="1" bandRow="1">
                <a:tableStyleId>{21E4AEA4-8DFA-4A89-87EB-49C32662AFE0}</a:tableStyleId>
              </a:tblPr>
              <a:tblGrid>
                <a:gridCol w="795985">
                  <a:extLst>
                    <a:ext uri="{9D8B030D-6E8A-4147-A177-3AD203B41FA5}">
                      <a16:colId xmlns:a16="http://schemas.microsoft.com/office/drawing/2014/main" val="2442031650"/>
                    </a:ext>
                  </a:extLst>
                </a:gridCol>
                <a:gridCol w="5768841">
                  <a:extLst>
                    <a:ext uri="{9D8B030D-6E8A-4147-A177-3AD203B41FA5}">
                      <a16:colId xmlns:a16="http://schemas.microsoft.com/office/drawing/2014/main" val="620651823"/>
                    </a:ext>
                  </a:extLst>
                </a:gridCol>
                <a:gridCol w="1395025">
                  <a:extLst>
                    <a:ext uri="{9D8B030D-6E8A-4147-A177-3AD203B41FA5}">
                      <a16:colId xmlns:a16="http://schemas.microsoft.com/office/drawing/2014/main" val="1268202663"/>
                    </a:ext>
                  </a:extLst>
                </a:gridCol>
              </a:tblGrid>
              <a:tr h="577586">
                <a:tc>
                  <a:txBody>
                    <a:bodyPr/>
                    <a:lstStyle/>
                    <a:p>
                      <a:pPr algn="ctr"/>
                      <a:r>
                        <a:rPr lang="en-US" sz="1600" dirty="0">
                          <a:solidFill>
                            <a:schemeClr val="bg1"/>
                          </a:solidFill>
                          <a:latin typeface="Cambria" panose="02040503050406030204" pitchFamily="18" charset="0"/>
                          <a:ea typeface="Cambria" panose="02040503050406030204" pitchFamily="18" charset="0"/>
                        </a:rPr>
                        <a:t>NR CRT. </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DENUMIRE</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SUMA</a:t>
                      </a:r>
                    </a:p>
                  </a:txBody>
                  <a:tcPr anchor="ctr"/>
                </a:tc>
                <a:extLst>
                  <a:ext uri="{0D108BD9-81ED-4DB2-BD59-A6C34878D82A}">
                    <a16:rowId xmlns:a16="http://schemas.microsoft.com/office/drawing/2014/main" val="3270591405"/>
                  </a:ext>
                </a:extLst>
              </a:tr>
              <a:tr h="325577">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1.</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CHELTUIELI MATERIALE</a:t>
                      </a:r>
                      <a:endPar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endParaRP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785.373</a:t>
                      </a:r>
                    </a:p>
                  </a:txBody>
                  <a:tcPr anchor="ctr"/>
                </a:tc>
                <a:extLst>
                  <a:ext uri="{0D108BD9-81ED-4DB2-BD59-A6C34878D82A}">
                    <a16:rowId xmlns:a16="http://schemas.microsoft.com/office/drawing/2014/main" val="4191151921"/>
                  </a:ext>
                </a:extLst>
              </a:tr>
              <a:tr h="526725">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2.</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Cheltuieli de personal</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ș</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i</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sume</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aferente</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persoanelor</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cu handicap ne</a:t>
                      </a: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î</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ncadrate</a:t>
                      </a:r>
                      <a:endPar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endParaRP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9.045.050</a:t>
                      </a:r>
                    </a:p>
                  </a:txBody>
                  <a:tcPr anchor="ctr"/>
                </a:tc>
                <a:extLst>
                  <a:ext uri="{0D108BD9-81ED-4DB2-BD59-A6C34878D82A}">
                    <a16:rowId xmlns:a16="http://schemas.microsoft.com/office/drawing/2014/main" val="655123280"/>
                  </a:ext>
                </a:extLst>
              </a:tr>
              <a:tr h="445566">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3.</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Indemnizații persoane cu handicap</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4.907.004</a:t>
                      </a:r>
                    </a:p>
                  </a:txBody>
                  <a:tcPr anchor="ctr"/>
                </a:tc>
                <a:extLst>
                  <a:ext uri="{0D108BD9-81ED-4DB2-BD59-A6C34878D82A}">
                    <a16:rowId xmlns:a16="http://schemas.microsoft.com/office/drawing/2014/main" val="2657751414"/>
                  </a:ext>
                </a:extLst>
              </a:tr>
              <a:tr h="445566">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4.</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Ajutoare încălzire </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285.272</a:t>
                      </a:r>
                    </a:p>
                  </a:txBody>
                  <a:tcPr anchor="ctr"/>
                </a:tc>
                <a:extLst>
                  <a:ext uri="{0D108BD9-81ED-4DB2-BD59-A6C34878D82A}">
                    <a16:rowId xmlns:a16="http://schemas.microsoft.com/office/drawing/2014/main" val="1825417677"/>
                  </a:ext>
                </a:extLst>
              </a:tr>
              <a:tr h="445566">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5.</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Ajutoare sociale</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ș</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i</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tichete</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de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gradini</a:t>
                      </a: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ță</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133.519</a:t>
                      </a:r>
                    </a:p>
                  </a:txBody>
                  <a:tcPr anchor="ctr"/>
                </a:tc>
                <a:extLst>
                  <a:ext uri="{0D108BD9-81ED-4DB2-BD59-A6C34878D82A}">
                    <a16:rowId xmlns:a16="http://schemas.microsoft.com/office/drawing/2014/main" val="162519571"/>
                  </a:ext>
                </a:extLst>
              </a:tr>
              <a:tr h="445566">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6.</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Programe</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din </a:t>
                      </a:r>
                      <a:r>
                        <a:rPr kumimoji="0" lang="en-US" altLang="ro-RO" sz="1600" b="0" i="0" u="none" strike="noStrike" cap="none" normalizeH="0" baseline="0" dirty="0" err="1">
                          <a:ln>
                            <a:noFill/>
                          </a:ln>
                          <a:solidFill>
                            <a:schemeClr val="bg1"/>
                          </a:solidFill>
                          <a:effectLst/>
                          <a:latin typeface="Cambria" panose="02040503050406030204" pitchFamily="18" charset="0"/>
                          <a:ea typeface="Cambria" panose="02040503050406030204" pitchFamily="18" charset="0"/>
                        </a:rPr>
                        <a:t>Fondul</a:t>
                      </a:r>
                      <a:r>
                        <a:rPr kumimoji="0" lang="en-US"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 Social European</a:t>
                      </a:r>
                      <a:endPar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endParaRP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5.048.602</a:t>
                      </a:r>
                    </a:p>
                  </a:txBody>
                  <a:tcPr anchor="ctr"/>
                </a:tc>
                <a:extLst>
                  <a:ext uri="{0D108BD9-81ED-4DB2-BD59-A6C34878D82A}">
                    <a16:rowId xmlns:a16="http://schemas.microsoft.com/office/drawing/2014/main" val="3048273458"/>
                  </a:ext>
                </a:extLst>
              </a:tr>
              <a:tr h="445566">
                <a:tc>
                  <a:txBody>
                    <a:bodyPr/>
                    <a:lstStyle/>
                    <a:p>
                      <a:pPr marL="0" indent="0" algn="ctr">
                        <a:buFont typeface="+mj-lt"/>
                        <a:buNone/>
                      </a:pPr>
                      <a:r>
                        <a:rPr lang="en-US" sz="1600" dirty="0">
                          <a:solidFill>
                            <a:schemeClr val="bg1"/>
                          </a:solidFill>
                          <a:latin typeface="Cambria" panose="02040503050406030204" pitchFamily="18" charset="0"/>
                          <a:ea typeface="Cambria" panose="02040503050406030204" pitchFamily="18" charset="0"/>
                        </a:rPr>
                        <a:t>7.</a:t>
                      </a: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o-RO" altLang="ro-RO" sz="1600" b="0" i="0" u="none" strike="noStrike" cap="none" normalizeH="0" baseline="0" dirty="0">
                          <a:ln>
                            <a:noFill/>
                          </a:ln>
                          <a:solidFill>
                            <a:schemeClr val="bg1"/>
                          </a:solidFill>
                          <a:effectLst/>
                          <a:latin typeface="Cambria" panose="02040503050406030204" pitchFamily="18" charset="0"/>
                          <a:ea typeface="Cambria" panose="02040503050406030204" pitchFamily="18" charset="0"/>
                        </a:rPr>
                        <a:t>Cheltuieli de capital</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115.973</a:t>
                      </a:r>
                    </a:p>
                  </a:txBody>
                  <a:tcPr anchor="ctr"/>
                </a:tc>
                <a:extLst>
                  <a:ext uri="{0D108BD9-81ED-4DB2-BD59-A6C34878D82A}">
                    <a16:rowId xmlns:a16="http://schemas.microsoft.com/office/drawing/2014/main" val="2893342134"/>
                  </a:ext>
                </a:extLst>
              </a:tr>
              <a:tr h="333638">
                <a:tc gridSpan="2">
                  <a:txBody>
                    <a:bodyPr/>
                    <a:lstStyle/>
                    <a:p>
                      <a:pPr marL="0" indent="0" algn="just">
                        <a:buFont typeface="+mj-lt"/>
                        <a:buNone/>
                      </a:pPr>
                      <a:r>
                        <a:rPr lang="en-US" sz="1600" dirty="0">
                          <a:solidFill>
                            <a:schemeClr val="bg1"/>
                          </a:solidFill>
                          <a:latin typeface="Cambria" panose="02040503050406030204" pitchFamily="18" charset="0"/>
                          <a:ea typeface="Cambria" panose="02040503050406030204" pitchFamily="18" charset="0"/>
                        </a:rPr>
                        <a:t>                           TOTAL</a:t>
                      </a:r>
                    </a:p>
                  </a:txBody>
                  <a:tcPr anchor="ctr"/>
                </a:tc>
                <a:tc hMerge="1">
                  <a:txBody>
                    <a:bodyPr/>
                    <a:lstStyle/>
                    <a:p>
                      <a:endParaRPr lang="en-US" dirty="0"/>
                    </a:p>
                  </a:txBody>
                  <a:tcPr/>
                </a:tc>
                <a:tc>
                  <a:txBody>
                    <a:bodyPr/>
                    <a:lstStyle/>
                    <a:p>
                      <a:pPr algn="ctr"/>
                      <a:r>
                        <a:rPr lang="en-US" sz="1600" dirty="0">
                          <a:solidFill>
                            <a:schemeClr val="bg1"/>
                          </a:solidFill>
                          <a:latin typeface="Cambria" panose="02040503050406030204" pitchFamily="18" charset="0"/>
                          <a:ea typeface="Cambria" panose="02040503050406030204" pitchFamily="18" charset="0"/>
                        </a:rPr>
                        <a:t>20.320.793</a:t>
                      </a:r>
                    </a:p>
                  </a:txBody>
                  <a:tcPr anchor="ctr"/>
                </a:tc>
                <a:extLst>
                  <a:ext uri="{0D108BD9-81ED-4DB2-BD59-A6C34878D82A}">
                    <a16:rowId xmlns:a16="http://schemas.microsoft.com/office/drawing/2014/main" val="1561150842"/>
                  </a:ext>
                </a:extLst>
              </a:tr>
            </a:tbl>
          </a:graphicData>
        </a:graphic>
      </p:graphicFrame>
    </p:spTree>
    <p:extLst>
      <p:ext uri="{BB962C8B-B14F-4D97-AF65-F5344CB8AC3E}">
        <p14:creationId xmlns:p14="http://schemas.microsoft.com/office/powerpoint/2010/main" val="1867077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grpSp>
        <p:nvGrpSpPr>
          <p:cNvPr id="425" name="Google Shape;425;p40"/>
          <p:cNvGrpSpPr/>
          <p:nvPr/>
        </p:nvGrpSpPr>
        <p:grpSpPr>
          <a:xfrm>
            <a:off x="542926" y="401061"/>
            <a:ext cx="1834973" cy="3724678"/>
            <a:chOff x="5186401" y="494525"/>
            <a:chExt cx="1834973" cy="3724678"/>
          </a:xfrm>
        </p:grpSpPr>
        <p:sp>
          <p:nvSpPr>
            <p:cNvPr id="426" name="Google Shape;426;p40"/>
            <p:cNvSpPr/>
            <p:nvPr/>
          </p:nvSpPr>
          <p:spPr>
            <a:xfrm>
              <a:off x="5186401" y="494525"/>
              <a:ext cx="1834973" cy="3724678"/>
            </a:xfrm>
            <a:custGeom>
              <a:avLst/>
              <a:gdLst/>
              <a:ahLst/>
              <a:cxnLst/>
              <a:rect l="l" t="t" r="r" b="b"/>
              <a:pathLst>
                <a:path w="93205" h="189190" extrusionOk="0">
                  <a:moveTo>
                    <a:pt x="2870" y="0"/>
                  </a:moveTo>
                  <a:cubicBezTo>
                    <a:pt x="1280" y="0"/>
                    <a:pt x="0" y="1280"/>
                    <a:pt x="0" y="2914"/>
                  </a:cubicBezTo>
                  <a:lnTo>
                    <a:pt x="0" y="186320"/>
                  </a:lnTo>
                  <a:cubicBezTo>
                    <a:pt x="0" y="187909"/>
                    <a:pt x="1280" y="189190"/>
                    <a:pt x="2870" y="189190"/>
                  </a:cubicBezTo>
                  <a:lnTo>
                    <a:pt x="90334" y="189190"/>
                  </a:lnTo>
                  <a:cubicBezTo>
                    <a:pt x="91924" y="189190"/>
                    <a:pt x="93204" y="187909"/>
                    <a:pt x="93204" y="186320"/>
                  </a:cubicBezTo>
                  <a:lnTo>
                    <a:pt x="93204" y="2914"/>
                  </a:lnTo>
                  <a:cubicBezTo>
                    <a:pt x="93204" y="1280"/>
                    <a:pt x="91924" y="0"/>
                    <a:pt x="903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0"/>
            <p:cNvSpPr/>
            <p:nvPr/>
          </p:nvSpPr>
          <p:spPr>
            <a:xfrm>
              <a:off x="5890455" y="3969678"/>
              <a:ext cx="458108" cy="154724"/>
            </a:xfrm>
            <a:custGeom>
              <a:avLst/>
              <a:gdLst/>
              <a:ahLst/>
              <a:cxnLst/>
              <a:rect l="l" t="t" r="r" b="b"/>
              <a:pathLst>
                <a:path w="23269" h="7859" extrusionOk="0">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40"/>
          <p:cNvSpPr/>
          <p:nvPr/>
        </p:nvSpPr>
        <p:spPr>
          <a:xfrm>
            <a:off x="635054" y="592314"/>
            <a:ext cx="1664618" cy="3176204"/>
          </a:xfrm>
          <a:custGeom>
            <a:avLst/>
            <a:gdLst/>
            <a:ahLst/>
            <a:cxnLst/>
            <a:rect l="l" t="t" r="r" b="b"/>
            <a:pathLst>
              <a:path w="84552" h="161331" extrusionOk="0">
                <a:moveTo>
                  <a:pt x="1" y="1"/>
                </a:moveTo>
                <a:lnTo>
                  <a:pt x="1" y="161331"/>
                </a:lnTo>
                <a:lnTo>
                  <a:pt x="84551" y="161331"/>
                </a:lnTo>
                <a:lnTo>
                  <a:pt x="84551" y="1"/>
                </a:lnTo>
                <a:close/>
              </a:path>
            </a:pathLst>
          </a:custGeom>
          <a:blipFill>
            <a:blip r:embed="rId3"/>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Balon text: dreptunghi cu colțuri rotunjite 19">
            <a:extLst>
              <a:ext uri="{FF2B5EF4-FFF2-40B4-BE49-F238E27FC236}">
                <a16:creationId xmlns:a16="http://schemas.microsoft.com/office/drawing/2014/main" id="{017089B4-A3F0-4806-A628-BCEDD9092811}"/>
              </a:ext>
            </a:extLst>
          </p:cNvPr>
          <p:cNvSpPr/>
          <p:nvPr/>
        </p:nvSpPr>
        <p:spPr>
          <a:xfrm>
            <a:off x="635054" y="778398"/>
            <a:ext cx="1664617" cy="1074841"/>
          </a:xfrm>
          <a:prstGeom prst="wedgeRoundRectCallout">
            <a:avLst/>
          </a:prstGeom>
          <a:solidFill>
            <a:schemeClr val="accent1">
              <a:alpha val="88000"/>
            </a:schemeClr>
          </a:solidFill>
          <a:ln>
            <a:gradFill>
              <a:gsLst>
                <a:gs pos="0">
                  <a:schemeClr val="accent1">
                    <a:lumMod val="5000"/>
                    <a:lumOff val="95000"/>
                    <a:alpha val="16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5080" algn="ctr" defTabSz="1371600">
              <a:spcBef>
                <a:spcPts val="95"/>
              </a:spcBef>
              <a:buClrTx/>
              <a:defRPr/>
            </a:pPr>
            <a:r>
              <a:rPr kumimoji="0" lang="pt-BR" sz="1200" b="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Poppins Medium" panose="00000600000000000000" pitchFamily="2" charset="0"/>
              </a:rPr>
              <a:t>Conform </a:t>
            </a:r>
            <a:r>
              <a:rPr lang="ro-RO" sz="1200" kern="1200" dirty="0">
                <a:solidFill>
                  <a:schemeClr val="tx1"/>
                </a:solidFill>
                <a:latin typeface="Cambria" panose="02040503050406030204" pitchFamily="18" charset="0"/>
                <a:ea typeface="Cambria" panose="02040503050406030204" pitchFamily="18" charset="0"/>
                <a:cs typeface="Poppins Medium" panose="00000600000000000000" pitchFamily="2" charset="0"/>
              </a:rPr>
              <a:t>graficului alăturat</a:t>
            </a:r>
            <a:r>
              <a:rPr kumimoji="0" lang="pt-BR" sz="1200" b="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Poppins Medium" panose="00000600000000000000" pitchFamily="2" charset="0"/>
              </a:rPr>
              <a:t>, se pot observa următoarele:</a:t>
            </a:r>
            <a:endParaRPr kumimoji="0" lang="ro-RO" sz="1200" b="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Poppins Medium" panose="00000600000000000000" pitchFamily="2" charset="0"/>
            </a:endParaRPr>
          </a:p>
        </p:txBody>
      </p:sp>
      <p:grpSp>
        <p:nvGrpSpPr>
          <p:cNvPr id="26" name="Grupare 25">
            <a:extLst>
              <a:ext uri="{FF2B5EF4-FFF2-40B4-BE49-F238E27FC236}">
                <a16:creationId xmlns:a16="http://schemas.microsoft.com/office/drawing/2014/main" id="{173B8D93-EAFD-4E7D-AF4B-8EE6A1A4C00E}"/>
              </a:ext>
            </a:extLst>
          </p:cNvPr>
          <p:cNvGrpSpPr/>
          <p:nvPr/>
        </p:nvGrpSpPr>
        <p:grpSpPr>
          <a:xfrm>
            <a:off x="2387473" y="77757"/>
            <a:ext cx="6661596" cy="1494812"/>
            <a:chOff x="2246777" y="83357"/>
            <a:chExt cx="6661596" cy="1494812"/>
          </a:xfrm>
        </p:grpSpPr>
        <p:sp>
          <p:nvSpPr>
            <p:cNvPr id="429" name="Google Shape;429;p40"/>
            <p:cNvSpPr/>
            <p:nvPr/>
          </p:nvSpPr>
          <p:spPr>
            <a:xfrm>
              <a:off x="3057933" y="508760"/>
              <a:ext cx="477000" cy="47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1"/>
                  </a:solidFill>
                  <a:latin typeface="Poppins"/>
                  <a:ea typeface="Poppins"/>
                  <a:cs typeface="Poppins"/>
                  <a:sym typeface="Poppins"/>
                </a:rPr>
                <a:t>1</a:t>
              </a:r>
              <a:endParaRPr sz="2400" dirty="0">
                <a:solidFill>
                  <a:schemeClr val="accent1"/>
                </a:solidFill>
                <a:latin typeface="Poppins"/>
                <a:ea typeface="Poppins"/>
                <a:cs typeface="Poppins"/>
                <a:sym typeface="Poppins"/>
              </a:endParaRPr>
            </a:p>
          </p:txBody>
        </p:sp>
        <p:cxnSp>
          <p:nvCxnSpPr>
            <p:cNvPr id="432" name="Google Shape;432;p40"/>
            <p:cNvCxnSpPr>
              <a:cxnSpLocks/>
            </p:cNvCxnSpPr>
            <p:nvPr/>
          </p:nvCxnSpPr>
          <p:spPr>
            <a:xfrm rot="10800000" flipV="1">
              <a:off x="2246777" y="724032"/>
              <a:ext cx="880268" cy="854137"/>
            </a:xfrm>
            <a:prstGeom prst="bentConnector3">
              <a:avLst>
                <a:gd name="adj1" fmla="val 50000"/>
              </a:avLst>
            </a:prstGeom>
            <a:noFill/>
            <a:ln w="9525" cap="flat" cmpd="sng">
              <a:solidFill>
                <a:schemeClr val="accent1"/>
              </a:solidFill>
              <a:prstDash val="solid"/>
              <a:round/>
              <a:headEnd type="none" w="med" len="med"/>
              <a:tailEnd type="triangle" w="med" len="med"/>
            </a:ln>
          </p:spPr>
        </p:cxnSp>
        <p:sp>
          <p:nvSpPr>
            <p:cNvPr id="9" name="Formă liberă: formă 8">
              <a:extLst>
                <a:ext uri="{FF2B5EF4-FFF2-40B4-BE49-F238E27FC236}">
                  <a16:creationId xmlns:a16="http://schemas.microsoft.com/office/drawing/2014/main" id="{80DF69A1-50FD-4DA4-8A53-3F5B754D269E}"/>
                </a:ext>
              </a:extLst>
            </p:cNvPr>
            <p:cNvSpPr/>
            <p:nvPr/>
          </p:nvSpPr>
          <p:spPr>
            <a:xfrm>
              <a:off x="4261759" y="84473"/>
              <a:ext cx="4646614" cy="1078766"/>
            </a:xfrm>
            <a:custGeom>
              <a:avLst/>
              <a:gdLst>
                <a:gd name="connsiteX0" fmla="*/ 0 w 4246548"/>
                <a:gd name="connsiteY0" fmla="*/ 114942 h 689639"/>
                <a:gd name="connsiteX1" fmla="*/ 114942 w 4246548"/>
                <a:gd name="connsiteY1" fmla="*/ 0 h 689639"/>
                <a:gd name="connsiteX2" fmla="*/ 4131606 w 4246548"/>
                <a:gd name="connsiteY2" fmla="*/ 0 h 689639"/>
                <a:gd name="connsiteX3" fmla="*/ 4246548 w 4246548"/>
                <a:gd name="connsiteY3" fmla="*/ 114942 h 689639"/>
                <a:gd name="connsiteX4" fmla="*/ 4246548 w 4246548"/>
                <a:gd name="connsiteY4" fmla="*/ 574697 h 689639"/>
                <a:gd name="connsiteX5" fmla="*/ 4131606 w 4246548"/>
                <a:gd name="connsiteY5" fmla="*/ 689639 h 689639"/>
                <a:gd name="connsiteX6" fmla="*/ 114942 w 4246548"/>
                <a:gd name="connsiteY6" fmla="*/ 689639 h 689639"/>
                <a:gd name="connsiteX7" fmla="*/ 0 w 4246548"/>
                <a:gd name="connsiteY7" fmla="*/ 574697 h 689639"/>
                <a:gd name="connsiteX8" fmla="*/ 0 w 4246548"/>
                <a:gd name="connsiteY8" fmla="*/ 114942 h 68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46548" h="689639">
                  <a:moveTo>
                    <a:pt x="0" y="114942"/>
                  </a:moveTo>
                  <a:cubicBezTo>
                    <a:pt x="0" y="51461"/>
                    <a:pt x="51461" y="0"/>
                    <a:pt x="114942" y="0"/>
                  </a:cubicBezTo>
                  <a:lnTo>
                    <a:pt x="4131606" y="0"/>
                  </a:lnTo>
                  <a:cubicBezTo>
                    <a:pt x="4195087" y="0"/>
                    <a:pt x="4246548" y="51461"/>
                    <a:pt x="4246548" y="114942"/>
                  </a:cubicBezTo>
                  <a:lnTo>
                    <a:pt x="4246548" y="574697"/>
                  </a:lnTo>
                  <a:cubicBezTo>
                    <a:pt x="4246548" y="638178"/>
                    <a:pt x="4195087" y="689639"/>
                    <a:pt x="4131606" y="689639"/>
                  </a:cubicBezTo>
                  <a:lnTo>
                    <a:pt x="114942" y="689639"/>
                  </a:lnTo>
                  <a:cubicBezTo>
                    <a:pt x="51461" y="689639"/>
                    <a:pt x="0" y="638178"/>
                    <a:pt x="0" y="574697"/>
                  </a:cubicBezTo>
                  <a:lnTo>
                    <a:pt x="0" y="11494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765" tIns="52715" rIns="71765" bIns="52715" numCol="1" spcCol="1270" anchor="ctr" anchorCtr="0">
              <a:noAutofit/>
            </a:bodyPr>
            <a:lstStyle/>
            <a:p>
              <a:pPr marL="0" lvl="0" indent="0" algn="just" defTabSz="444500">
                <a:lnSpc>
                  <a:spcPct val="90000"/>
                </a:lnSpc>
                <a:spcBef>
                  <a:spcPct val="0"/>
                </a:spcBef>
                <a:spcAft>
                  <a:spcPct val="35000"/>
                </a:spcAft>
                <a:buNone/>
              </a:pPr>
              <a:r>
                <a:rPr lang="ro-RO" sz="1600" kern="1200" noProof="0" dirty="0">
                  <a:latin typeface="Cambria" panose="02040503050406030204" pitchFamily="18" charset="0"/>
                  <a:ea typeface="Cambria" panose="02040503050406030204" pitchFamily="18" charset="0"/>
                </a:rPr>
                <a:t>Cheltuielile</a:t>
              </a:r>
              <a:r>
                <a:rPr lang="en-US" sz="1600" kern="1200" dirty="0">
                  <a:latin typeface="Cambria" panose="02040503050406030204" pitchFamily="18" charset="0"/>
                  <a:ea typeface="Cambria" panose="02040503050406030204" pitchFamily="18" charset="0"/>
                </a:rPr>
                <a:t> de personal s-au </a:t>
              </a:r>
              <a:r>
                <a:rPr lang="en-US" sz="1600" kern="1200" dirty="0" err="1">
                  <a:latin typeface="Cambria" panose="02040503050406030204" pitchFamily="18" charset="0"/>
                  <a:ea typeface="Cambria" panose="02040503050406030204" pitchFamily="18" charset="0"/>
                </a:rPr>
                <a:t>realizat</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în</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procent</a:t>
              </a:r>
              <a:r>
                <a:rPr lang="en-US" sz="1600" kern="1200" dirty="0">
                  <a:latin typeface="Cambria" panose="02040503050406030204" pitchFamily="18" charset="0"/>
                  <a:ea typeface="Cambria" panose="02040503050406030204" pitchFamily="18" charset="0"/>
                </a:rPr>
                <a:t> de 94.25% </a:t>
              </a:r>
              <a:r>
                <a:rPr lang="en-US" sz="1600" kern="1200" dirty="0" err="1">
                  <a:latin typeface="Cambria" panose="02040503050406030204" pitchFamily="18" charset="0"/>
                  <a:ea typeface="Cambria" panose="02040503050406030204" pitchFamily="18" charset="0"/>
                </a:rPr>
                <a:t>faţă</a:t>
              </a:r>
              <a:r>
                <a:rPr lang="en-US" sz="1600" kern="1200" dirty="0">
                  <a:latin typeface="Cambria" panose="02040503050406030204" pitchFamily="18" charset="0"/>
                  <a:ea typeface="Cambria" panose="02040503050406030204" pitchFamily="18" charset="0"/>
                </a:rPr>
                <a:t> de </a:t>
              </a:r>
              <a:r>
                <a:rPr lang="en-US" sz="1600" kern="1200" dirty="0" err="1">
                  <a:latin typeface="Cambria" panose="02040503050406030204" pitchFamily="18" charset="0"/>
                  <a:ea typeface="Cambria" panose="02040503050406030204" pitchFamily="18" charset="0"/>
                </a:rPr>
                <a:t>valoarea</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prevederilor</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bugetare</a:t>
              </a:r>
              <a:r>
                <a:rPr lang="en-US" sz="1600" kern="1200" dirty="0">
                  <a:latin typeface="Cambria" panose="02040503050406030204" pitchFamily="18" charset="0"/>
                  <a:ea typeface="Cambria" panose="02040503050406030204" pitchFamily="18" charset="0"/>
                </a:rPr>
                <a:t> finale;</a:t>
              </a:r>
              <a:endParaRPr lang="ro-RO" sz="1600" kern="1200" dirty="0">
                <a:latin typeface="Cambria" panose="02040503050406030204" pitchFamily="18" charset="0"/>
                <a:ea typeface="Cambria" panose="02040503050406030204" pitchFamily="18" charset="0"/>
              </a:endParaRPr>
            </a:p>
          </p:txBody>
        </p:sp>
        <p:sp>
          <p:nvSpPr>
            <p:cNvPr id="10" name="Săgeată: dreapta 9">
              <a:extLst>
                <a:ext uri="{FF2B5EF4-FFF2-40B4-BE49-F238E27FC236}">
                  <a16:creationId xmlns:a16="http://schemas.microsoft.com/office/drawing/2014/main" id="{CE275BF7-D6DC-45E3-9AF8-5AB52D19705C}"/>
                </a:ext>
              </a:extLst>
            </p:cNvPr>
            <p:cNvSpPr/>
            <p:nvPr/>
          </p:nvSpPr>
          <p:spPr>
            <a:xfrm>
              <a:off x="3522977" y="83357"/>
              <a:ext cx="774919" cy="1078766"/>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ro-RO"/>
            </a:p>
          </p:txBody>
        </p:sp>
      </p:grpSp>
      <p:grpSp>
        <p:nvGrpSpPr>
          <p:cNvPr id="27" name="Grupare 26">
            <a:extLst>
              <a:ext uri="{FF2B5EF4-FFF2-40B4-BE49-F238E27FC236}">
                <a16:creationId xmlns:a16="http://schemas.microsoft.com/office/drawing/2014/main" id="{54ABF8D2-72BE-4F4E-A2DB-E212277C5B51}"/>
              </a:ext>
            </a:extLst>
          </p:cNvPr>
          <p:cNvGrpSpPr/>
          <p:nvPr/>
        </p:nvGrpSpPr>
        <p:grpSpPr>
          <a:xfrm>
            <a:off x="2388397" y="1264403"/>
            <a:ext cx="6651299" cy="1115126"/>
            <a:chOff x="2388397" y="1264403"/>
            <a:chExt cx="6651299" cy="1115126"/>
          </a:xfrm>
        </p:grpSpPr>
        <p:sp>
          <p:nvSpPr>
            <p:cNvPr id="430" name="Google Shape;430;p40"/>
            <p:cNvSpPr/>
            <p:nvPr/>
          </p:nvSpPr>
          <p:spPr>
            <a:xfrm>
              <a:off x="3188362" y="1669583"/>
              <a:ext cx="477000" cy="47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1"/>
                  </a:solidFill>
                  <a:latin typeface="Poppins"/>
                  <a:ea typeface="Poppins"/>
                  <a:cs typeface="Poppins"/>
                  <a:sym typeface="Poppins"/>
                </a:rPr>
                <a:t>2</a:t>
              </a:r>
              <a:endParaRPr sz="2400" dirty="0">
                <a:solidFill>
                  <a:schemeClr val="accent1"/>
                </a:solidFill>
                <a:latin typeface="Poppins"/>
                <a:ea typeface="Poppins"/>
                <a:cs typeface="Poppins"/>
                <a:sym typeface="Poppins"/>
              </a:endParaRPr>
            </a:p>
          </p:txBody>
        </p:sp>
        <p:cxnSp>
          <p:nvCxnSpPr>
            <p:cNvPr id="433" name="Google Shape;433;p40"/>
            <p:cNvCxnSpPr>
              <a:cxnSpLocks/>
            </p:cNvCxnSpPr>
            <p:nvPr/>
          </p:nvCxnSpPr>
          <p:spPr>
            <a:xfrm rot="10800000" flipV="1">
              <a:off x="2388397" y="1908083"/>
              <a:ext cx="879345" cy="471446"/>
            </a:xfrm>
            <a:prstGeom prst="bentConnector3">
              <a:avLst>
                <a:gd name="adj1" fmla="val 50000"/>
              </a:avLst>
            </a:prstGeom>
            <a:noFill/>
            <a:ln w="9525" cap="flat" cmpd="sng">
              <a:solidFill>
                <a:schemeClr val="accent1"/>
              </a:solidFill>
              <a:prstDash val="solid"/>
              <a:round/>
              <a:headEnd type="none" w="med" len="med"/>
              <a:tailEnd type="triangle" w="med" len="med"/>
            </a:ln>
          </p:spPr>
        </p:cxnSp>
        <p:sp>
          <p:nvSpPr>
            <p:cNvPr id="11" name="Formă liberă: formă 10">
              <a:extLst>
                <a:ext uri="{FF2B5EF4-FFF2-40B4-BE49-F238E27FC236}">
                  <a16:creationId xmlns:a16="http://schemas.microsoft.com/office/drawing/2014/main" id="{3D469023-F24E-48AB-BE1D-CC483BA4857E}"/>
                </a:ext>
              </a:extLst>
            </p:cNvPr>
            <p:cNvSpPr/>
            <p:nvPr/>
          </p:nvSpPr>
          <p:spPr>
            <a:xfrm>
              <a:off x="4402455" y="1285510"/>
              <a:ext cx="4637241" cy="1078766"/>
            </a:xfrm>
            <a:custGeom>
              <a:avLst/>
              <a:gdLst>
                <a:gd name="connsiteX0" fmla="*/ 0 w 4237982"/>
                <a:gd name="connsiteY0" fmla="*/ 114942 h 689639"/>
                <a:gd name="connsiteX1" fmla="*/ 114942 w 4237982"/>
                <a:gd name="connsiteY1" fmla="*/ 0 h 689639"/>
                <a:gd name="connsiteX2" fmla="*/ 4123040 w 4237982"/>
                <a:gd name="connsiteY2" fmla="*/ 0 h 689639"/>
                <a:gd name="connsiteX3" fmla="*/ 4237982 w 4237982"/>
                <a:gd name="connsiteY3" fmla="*/ 114942 h 689639"/>
                <a:gd name="connsiteX4" fmla="*/ 4237982 w 4237982"/>
                <a:gd name="connsiteY4" fmla="*/ 574697 h 689639"/>
                <a:gd name="connsiteX5" fmla="*/ 4123040 w 4237982"/>
                <a:gd name="connsiteY5" fmla="*/ 689639 h 689639"/>
                <a:gd name="connsiteX6" fmla="*/ 114942 w 4237982"/>
                <a:gd name="connsiteY6" fmla="*/ 689639 h 689639"/>
                <a:gd name="connsiteX7" fmla="*/ 0 w 4237982"/>
                <a:gd name="connsiteY7" fmla="*/ 574697 h 689639"/>
                <a:gd name="connsiteX8" fmla="*/ 0 w 4237982"/>
                <a:gd name="connsiteY8" fmla="*/ 114942 h 68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7982" h="689639">
                  <a:moveTo>
                    <a:pt x="0" y="114942"/>
                  </a:moveTo>
                  <a:cubicBezTo>
                    <a:pt x="0" y="51461"/>
                    <a:pt x="51461" y="0"/>
                    <a:pt x="114942" y="0"/>
                  </a:cubicBezTo>
                  <a:lnTo>
                    <a:pt x="4123040" y="0"/>
                  </a:lnTo>
                  <a:cubicBezTo>
                    <a:pt x="4186521" y="0"/>
                    <a:pt x="4237982" y="51461"/>
                    <a:pt x="4237982" y="114942"/>
                  </a:cubicBezTo>
                  <a:lnTo>
                    <a:pt x="4237982" y="574697"/>
                  </a:lnTo>
                  <a:cubicBezTo>
                    <a:pt x="4237982" y="638178"/>
                    <a:pt x="4186521" y="689639"/>
                    <a:pt x="4123040" y="689639"/>
                  </a:cubicBezTo>
                  <a:lnTo>
                    <a:pt x="114942" y="689639"/>
                  </a:lnTo>
                  <a:cubicBezTo>
                    <a:pt x="51461" y="689639"/>
                    <a:pt x="0" y="638178"/>
                    <a:pt x="0" y="574697"/>
                  </a:cubicBezTo>
                  <a:lnTo>
                    <a:pt x="0" y="11494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765" tIns="52715" rIns="71765" bIns="52715" numCol="1" spcCol="1270" anchor="ctr" anchorCtr="0">
              <a:noAutofit/>
            </a:bodyPr>
            <a:lstStyle/>
            <a:p>
              <a:pPr marL="0" lvl="0" indent="0" algn="just" defTabSz="444500">
                <a:lnSpc>
                  <a:spcPct val="90000"/>
                </a:lnSpc>
                <a:spcBef>
                  <a:spcPct val="0"/>
                </a:spcBef>
                <a:spcAft>
                  <a:spcPct val="35000"/>
                </a:spcAft>
                <a:buNone/>
              </a:pPr>
              <a:r>
                <a:rPr lang="en-US" sz="1600" kern="1200" dirty="0" err="1">
                  <a:latin typeface="Cambria" panose="02040503050406030204" pitchFamily="18" charset="0"/>
                  <a:ea typeface="Cambria" panose="02040503050406030204" pitchFamily="18" charset="0"/>
                </a:rPr>
                <a:t>Cheltuielile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aferente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bunurilor</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si</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serviciilor</a:t>
              </a:r>
              <a:r>
                <a:rPr lang="en-US" sz="1600" kern="1200" dirty="0">
                  <a:latin typeface="Cambria" panose="02040503050406030204" pitchFamily="18" charset="0"/>
                  <a:ea typeface="Cambria" panose="02040503050406030204" pitchFamily="18" charset="0"/>
                </a:rPr>
                <a:t> s-au </a:t>
              </a:r>
              <a:r>
                <a:rPr lang="en-US" sz="1600" kern="1200" dirty="0" err="1">
                  <a:latin typeface="Cambria" panose="02040503050406030204" pitchFamily="18" charset="0"/>
                  <a:ea typeface="Cambria" panose="02040503050406030204" pitchFamily="18" charset="0"/>
                </a:rPr>
                <a:t>realizat</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în</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procent</a:t>
              </a:r>
              <a:r>
                <a:rPr lang="en-US" sz="1600" kern="1200" dirty="0">
                  <a:latin typeface="Cambria" panose="02040503050406030204" pitchFamily="18" charset="0"/>
                  <a:ea typeface="Cambria" panose="02040503050406030204" pitchFamily="18" charset="0"/>
                </a:rPr>
                <a:t> de 64.08%  </a:t>
              </a:r>
              <a:r>
                <a:rPr lang="en-US" sz="1600" kern="1200" dirty="0" err="1">
                  <a:latin typeface="Cambria" panose="02040503050406030204" pitchFamily="18" charset="0"/>
                  <a:ea typeface="Cambria" panose="02040503050406030204" pitchFamily="18" charset="0"/>
                </a:rPr>
                <a:t>faţă</a:t>
              </a:r>
              <a:r>
                <a:rPr lang="en-US" sz="1600" kern="1200" dirty="0">
                  <a:latin typeface="Cambria" panose="02040503050406030204" pitchFamily="18" charset="0"/>
                  <a:ea typeface="Cambria" panose="02040503050406030204" pitchFamily="18" charset="0"/>
                </a:rPr>
                <a:t> de </a:t>
              </a:r>
              <a:r>
                <a:rPr lang="en-US" sz="1600" kern="1200" dirty="0" err="1">
                  <a:latin typeface="Cambria" panose="02040503050406030204" pitchFamily="18" charset="0"/>
                  <a:ea typeface="Cambria" panose="02040503050406030204" pitchFamily="18" charset="0"/>
                </a:rPr>
                <a:t>valoarea</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prevederilor</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bugetare</a:t>
              </a:r>
              <a:r>
                <a:rPr lang="en-US" sz="1600" kern="1200" dirty="0">
                  <a:latin typeface="Cambria" panose="02040503050406030204" pitchFamily="18" charset="0"/>
                  <a:ea typeface="Cambria" panose="02040503050406030204" pitchFamily="18" charset="0"/>
                </a:rPr>
                <a:t> finale, </a:t>
              </a:r>
              <a:r>
                <a:rPr lang="en-US" sz="1600" kern="1200" dirty="0" err="1">
                  <a:latin typeface="Cambria" panose="02040503050406030204" pitchFamily="18" charset="0"/>
                  <a:ea typeface="Cambria" panose="02040503050406030204" pitchFamily="18" charset="0"/>
                </a:rPr>
                <a:t>datorita</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restrictiilor</a:t>
              </a:r>
              <a:r>
                <a:rPr lang="en-US" sz="1600" kern="1200" dirty="0">
                  <a:latin typeface="Cambria" panose="02040503050406030204" pitchFamily="18" charset="0"/>
                  <a:ea typeface="Cambria" panose="02040503050406030204" pitchFamily="18" charset="0"/>
                </a:rPr>
                <a:t> legislative;</a:t>
              </a:r>
              <a:endParaRPr lang="ro-RO" sz="1600" kern="1200" dirty="0">
                <a:latin typeface="Cambria" panose="02040503050406030204" pitchFamily="18" charset="0"/>
                <a:ea typeface="Cambria" panose="02040503050406030204" pitchFamily="18" charset="0"/>
              </a:endParaRPr>
            </a:p>
          </p:txBody>
        </p:sp>
        <p:sp>
          <p:nvSpPr>
            <p:cNvPr id="12" name="Săgeată: dreapta 11">
              <a:extLst>
                <a:ext uri="{FF2B5EF4-FFF2-40B4-BE49-F238E27FC236}">
                  <a16:creationId xmlns:a16="http://schemas.microsoft.com/office/drawing/2014/main" id="{FA5F1D99-4EBF-4658-BEB6-C33CB88DC307}"/>
                </a:ext>
              </a:extLst>
            </p:cNvPr>
            <p:cNvSpPr/>
            <p:nvPr/>
          </p:nvSpPr>
          <p:spPr>
            <a:xfrm>
              <a:off x="3663673" y="1264403"/>
              <a:ext cx="791575" cy="1078766"/>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ro-RO"/>
            </a:p>
          </p:txBody>
        </p:sp>
      </p:grpSp>
      <p:grpSp>
        <p:nvGrpSpPr>
          <p:cNvPr id="28" name="Grupare 27">
            <a:extLst>
              <a:ext uri="{FF2B5EF4-FFF2-40B4-BE49-F238E27FC236}">
                <a16:creationId xmlns:a16="http://schemas.microsoft.com/office/drawing/2014/main" id="{A741DA09-809C-4B11-A7F8-3C66294B0709}"/>
              </a:ext>
            </a:extLst>
          </p:cNvPr>
          <p:cNvGrpSpPr/>
          <p:nvPr/>
        </p:nvGrpSpPr>
        <p:grpSpPr>
          <a:xfrm>
            <a:off x="2377899" y="2455763"/>
            <a:ext cx="6636829" cy="1089588"/>
            <a:chOff x="2377899" y="2455763"/>
            <a:chExt cx="6636829" cy="1089588"/>
          </a:xfrm>
        </p:grpSpPr>
        <p:sp>
          <p:nvSpPr>
            <p:cNvPr id="431" name="Google Shape;431;p40"/>
            <p:cNvSpPr/>
            <p:nvPr/>
          </p:nvSpPr>
          <p:spPr>
            <a:xfrm>
              <a:off x="3188362" y="2742347"/>
              <a:ext cx="477000" cy="47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accent1"/>
                  </a:solidFill>
                  <a:latin typeface="Poppins"/>
                  <a:ea typeface="Poppins"/>
                  <a:cs typeface="Poppins"/>
                  <a:sym typeface="Poppins"/>
                </a:rPr>
                <a:t>3</a:t>
              </a:r>
              <a:endParaRPr sz="2400" dirty="0">
                <a:solidFill>
                  <a:schemeClr val="accent1"/>
                </a:solidFill>
                <a:latin typeface="Poppins"/>
                <a:ea typeface="Poppins"/>
                <a:cs typeface="Poppins"/>
                <a:sym typeface="Poppins"/>
              </a:endParaRPr>
            </a:p>
          </p:txBody>
        </p:sp>
        <p:cxnSp>
          <p:nvCxnSpPr>
            <p:cNvPr id="434" name="Google Shape;434;p40"/>
            <p:cNvCxnSpPr>
              <a:cxnSpLocks/>
            </p:cNvCxnSpPr>
            <p:nvPr/>
          </p:nvCxnSpPr>
          <p:spPr>
            <a:xfrm rot="10800000">
              <a:off x="2377899" y="2676876"/>
              <a:ext cx="889842" cy="298419"/>
            </a:xfrm>
            <a:prstGeom prst="bentConnector3">
              <a:avLst>
                <a:gd name="adj1" fmla="val 50000"/>
              </a:avLst>
            </a:prstGeom>
            <a:noFill/>
            <a:ln w="9525" cap="flat" cmpd="sng">
              <a:solidFill>
                <a:schemeClr val="accent1"/>
              </a:solidFill>
              <a:prstDash val="solid"/>
              <a:round/>
              <a:headEnd type="none" w="med" len="med"/>
              <a:tailEnd type="triangle" w="med" len="med"/>
            </a:ln>
          </p:spPr>
        </p:cxnSp>
        <p:sp>
          <p:nvSpPr>
            <p:cNvPr id="13" name="Formă liberă: formă 12">
              <a:extLst>
                <a:ext uri="{FF2B5EF4-FFF2-40B4-BE49-F238E27FC236}">
                  <a16:creationId xmlns:a16="http://schemas.microsoft.com/office/drawing/2014/main" id="{09C26AF7-311B-48E1-B526-6AF66BB8B20A}"/>
                </a:ext>
              </a:extLst>
            </p:cNvPr>
            <p:cNvSpPr/>
            <p:nvPr/>
          </p:nvSpPr>
          <p:spPr>
            <a:xfrm>
              <a:off x="4394512" y="2466585"/>
              <a:ext cx="4620216" cy="1078766"/>
            </a:xfrm>
            <a:custGeom>
              <a:avLst/>
              <a:gdLst>
                <a:gd name="connsiteX0" fmla="*/ 0 w 4222423"/>
                <a:gd name="connsiteY0" fmla="*/ 114942 h 689639"/>
                <a:gd name="connsiteX1" fmla="*/ 114942 w 4222423"/>
                <a:gd name="connsiteY1" fmla="*/ 0 h 689639"/>
                <a:gd name="connsiteX2" fmla="*/ 4107481 w 4222423"/>
                <a:gd name="connsiteY2" fmla="*/ 0 h 689639"/>
                <a:gd name="connsiteX3" fmla="*/ 4222423 w 4222423"/>
                <a:gd name="connsiteY3" fmla="*/ 114942 h 689639"/>
                <a:gd name="connsiteX4" fmla="*/ 4222423 w 4222423"/>
                <a:gd name="connsiteY4" fmla="*/ 574697 h 689639"/>
                <a:gd name="connsiteX5" fmla="*/ 4107481 w 4222423"/>
                <a:gd name="connsiteY5" fmla="*/ 689639 h 689639"/>
                <a:gd name="connsiteX6" fmla="*/ 114942 w 4222423"/>
                <a:gd name="connsiteY6" fmla="*/ 689639 h 689639"/>
                <a:gd name="connsiteX7" fmla="*/ 0 w 4222423"/>
                <a:gd name="connsiteY7" fmla="*/ 574697 h 689639"/>
                <a:gd name="connsiteX8" fmla="*/ 0 w 4222423"/>
                <a:gd name="connsiteY8" fmla="*/ 114942 h 68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423" h="689639">
                  <a:moveTo>
                    <a:pt x="0" y="114942"/>
                  </a:moveTo>
                  <a:cubicBezTo>
                    <a:pt x="0" y="51461"/>
                    <a:pt x="51461" y="0"/>
                    <a:pt x="114942" y="0"/>
                  </a:cubicBezTo>
                  <a:lnTo>
                    <a:pt x="4107481" y="0"/>
                  </a:lnTo>
                  <a:cubicBezTo>
                    <a:pt x="4170962" y="0"/>
                    <a:pt x="4222423" y="51461"/>
                    <a:pt x="4222423" y="114942"/>
                  </a:cubicBezTo>
                  <a:lnTo>
                    <a:pt x="4222423" y="574697"/>
                  </a:lnTo>
                  <a:cubicBezTo>
                    <a:pt x="4222423" y="638178"/>
                    <a:pt x="4170962" y="689639"/>
                    <a:pt x="4107481" y="689639"/>
                  </a:cubicBezTo>
                  <a:lnTo>
                    <a:pt x="114942" y="689639"/>
                  </a:lnTo>
                  <a:cubicBezTo>
                    <a:pt x="51461" y="689639"/>
                    <a:pt x="0" y="638178"/>
                    <a:pt x="0" y="574697"/>
                  </a:cubicBezTo>
                  <a:lnTo>
                    <a:pt x="0" y="11494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765" tIns="52715" rIns="71765" bIns="52715" numCol="1" spcCol="1270" anchor="ctr" anchorCtr="0">
              <a:noAutofit/>
            </a:bodyPr>
            <a:lstStyle/>
            <a:p>
              <a:pPr marL="0" lvl="0" indent="0" algn="just" defTabSz="444500">
                <a:lnSpc>
                  <a:spcPct val="90000"/>
                </a:lnSpc>
                <a:spcBef>
                  <a:spcPct val="0"/>
                </a:spcBef>
                <a:spcAft>
                  <a:spcPct val="35000"/>
                </a:spcAft>
                <a:buNone/>
              </a:pPr>
              <a:r>
                <a:rPr lang="en-US" sz="1600" kern="1200" dirty="0" err="1">
                  <a:latin typeface="Cambria" panose="02040503050406030204" pitchFamily="18" charset="0"/>
                  <a:ea typeface="Cambria" panose="02040503050406030204" pitchFamily="18" charset="0"/>
                </a:rPr>
                <a:t>Cheltuielile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privind</a:t>
              </a:r>
              <a:r>
                <a:rPr lang="en-US" sz="1600" kern="1200" dirty="0">
                  <a:latin typeface="Cambria" panose="02040503050406030204" pitchFamily="18" charset="0"/>
                  <a:ea typeface="Cambria" panose="02040503050406030204" pitchFamily="18" charset="0"/>
                </a:rPr>
                <a:t> </a:t>
              </a:r>
              <a:r>
                <a:rPr lang="ro-RO" sz="1600" kern="1200" dirty="0" err="1">
                  <a:latin typeface="Cambria" panose="02040503050406030204" pitchFamily="18" charset="0"/>
                  <a:ea typeface="Cambria" panose="02040503050406030204" pitchFamily="18" charset="0"/>
                </a:rPr>
                <a:t>indemnizatiile</a:t>
              </a:r>
              <a:r>
                <a:rPr lang="ro-RO" sz="1600" kern="1200" dirty="0">
                  <a:latin typeface="Cambria" panose="02040503050406030204" pitchFamily="18" charset="0"/>
                  <a:ea typeface="Cambria" panose="02040503050406030204" pitchFamily="18" charset="0"/>
                </a:rPr>
                <a:t> persoanelor cu handicap </a:t>
              </a:r>
              <a:r>
                <a:rPr lang="en-US" sz="1600" kern="1200" dirty="0">
                  <a:latin typeface="Cambria" panose="02040503050406030204" pitchFamily="18" charset="0"/>
                  <a:ea typeface="Cambria" panose="02040503050406030204" pitchFamily="18" charset="0"/>
                </a:rPr>
                <a:t>s-au </a:t>
              </a:r>
              <a:r>
                <a:rPr lang="en-US" sz="1600" kern="1200" dirty="0" err="1">
                  <a:latin typeface="Cambria" panose="02040503050406030204" pitchFamily="18" charset="0"/>
                  <a:ea typeface="Cambria" panose="02040503050406030204" pitchFamily="18" charset="0"/>
                </a:rPr>
                <a:t>realizat</a:t>
              </a:r>
              <a:r>
                <a:rPr lang="en-US" sz="1600" kern="1200" dirty="0">
                  <a:latin typeface="Cambria" panose="02040503050406030204" pitchFamily="18" charset="0"/>
                  <a:ea typeface="Cambria" panose="02040503050406030204" pitchFamily="18" charset="0"/>
                </a:rPr>
                <a:t> in </a:t>
              </a:r>
              <a:r>
                <a:rPr lang="en-US" sz="1600" kern="1200" dirty="0" err="1">
                  <a:latin typeface="Cambria" panose="02040503050406030204" pitchFamily="18" charset="0"/>
                  <a:ea typeface="Cambria" panose="02040503050406030204" pitchFamily="18" charset="0"/>
                </a:rPr>
                <a:t>procent</a:t>
              </a:r>
              <a:r>
                <a:rPr lang="en-US" sz="1600" kern="1200" dirty="0">
                  <a:latin typeface="Cambria" panose="02040503050406030204" pitchFamily="18" charset="0"/>
                  <a:ea typeface="Cambria" panose="02040503050406030204" pitchFamily="18" charset="0"/>
                </a:rPr>
                <a:t> de 99.85% fa</a:t>
              </a:r>
              <a:r>
                <a:rPr lang="ro-RO" sz="1600" kern="1200" dirty="0" err="1">
                  <a:latin typeface="Cambria" panose="02040503050406030204" pitchFamily="18" charset="0"/>
                  <a:ea typeface="Cambria" panose="02040503050406030204" pitchFamily="18" charset="0"/>
                </a:rPr>
                <a:t>ță</a:t>
              </a:r>
              <a:r>
                <a:rPr lang="en-US" sz="1600" kern="1200" dirty="0">
                  <a:latin typeface="Cambria" panose="02040503050406030204" pitchFamily="18" charset="0"/>
                  <a:ea typeface="Cambria" panose="02040503050406030204" pitchFamily="18" charset="0"/>
                </a:rPr>
                <a:t> de </a:t>
              </a:r>
              <a:r>
                <a:rPr lang="en-US" sz="1600" kern="1200" dirty="0" err="1">
                  <a:latin typeface="Cambria" panose="02040503050406030204" pitchFamily="18" charset="0"/>
                  <a:ea typeface="Cambria" panose="02040503050406030204" pitchFamily="18" charset="0"/>
                </a:rPr>
                <a:t>prevederile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bugetare</a:t>
              </a:r>
              <a:r>
                <a:rPr lang="en-US" sz="1600" kern="1200" dirty="0">
                  <a:latin typeface="Cambria" panose="02040503050406030204" pitchFamily="18" charset="0"/>
                  <a:ea typeface="Cambria" panose="02040503050406030204" pitchFamily="18" charset="0"/>
                </a:rPr>
                <a:t> finale;</a:t>
              </a:r>
              <a:endParaRPr lang="ro-RO" sz="1600" kern="1200" dirty="0">
                <a:latin typeface="Cambria" panose="02040503050406030204" pitchFamily="18" charset="0"/>
                <a:ea typeface="Cambria" panose="02040503050406030204" pitchFamily="18" charset="0"/>
              </a:endParaRPr>
            </a:p>
          </p:txBody>
        </p:sp>
        <p:sp>
          <p:nvSpPr>
            <p:cNvPr id="14" name="Săgeată: dreapta 13">
              <a:extLst>
                <a:ext uri="{FF2B5EF4-FFF2-40B4-BE49-F238E27FC236}">
                  <a16:creationId xmlns:a16="http://schemas.microsoft.com/office/drawing/2014/main" id="{A5BB91FE-EB0A-4557-B77A-4D391393E42F}"/>
                </a:ext>
              </a:extLst>
            </p:cNvPr>
            <p:cNvSpPr/>
            <p:nvPr/>
          </p:nvSpPr>
          <p:spPr>
            <a:xfrm>
              <a:off x="3645870" y="2455763"/>
              <a:ext cx="810611" cy="1078766"/>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ro-RO"/>
            </a:p>
          </p:txBody>
        </p:sp>
      </p:grpSp>
      <p:grpSp>
        <p:nvGrpSpPr>
          <p:cNvPr id="29" name="Grupare 28">
            <a:extLst>
              <a:ext uri="{FF2B5EF4-FFF2-40B4-BE49-F238E27FC236}">
                <a16:creationId xmlns:a16="http://schemas.microsoft.com/office/drawing/2014/main" id="{DB50E5E3-3248-4E09-9AAD-29A9E0AEB972}"/>
              </a:ext>
            </a:extLst>
          </p:cNvPr>
          <p:cNvGrpSpPr/>
          <p:nvPr/>
        </p:nvGrpSpPr>
        <p:grpSpPr>
          <a:xfrm>
            <a:off x="2377876" y="3474138"/>
            <a:ext cx="6619127" cy="1264219"/>
            <a:chOff x="2377876" y="3474138"/>
            <a:chExt cx="6619127" cy="1264219"/>
          </a:xfrm>
        </p:grpSpPr>
        <p:cxnSp>
          <p:nvCxnSpPr>
            <p:cNvPr id="17" name="Google Shape;434;p40">
              <a:extLst>
                <a:ext uri="{FF2B5EF4-FFF2-40B4-BE49-F238E27FC236}">
                  <a16:creationId xmlns:a16="http://schemas.microsoft.com/office/drawing/2014/main" id="{562EFD75-A317-45BA-B33C-08223453F216}"/>
                </a:ext>
              </a:extLst>
            </p:cNvPr>
            <p:cNvCxnSpPr>
              <a:cxnSpLocks/>
            </p:cNvCxnSpPr>
            <p:nvPr/>
          </p:nvCxnSpPr>
          <p:spPr>
            <a:xfrm rot="10800000">
              <a:off x="2377876" y="3474138"/>
              <a:ext cx="889865" cy="686114"/>
            </a:xfrm>
            <a:prstGeom prst="bentConnector3">
              <a:avLst>
                <a:gd name="adj1" fmla="val 50000"/>
              </a:avLst>
            </a:prstGeom>
            <a:noFill/>
            <a:ln w="9525" cap="flat" cmpd="sng">
              <a:solidFill>
                <a:schemeClr val="accent1"/>
              </a:solidFill>
              <a:prstDash val="solid"/>
              <a:round/>
              <a:headEnd type="none" w="med" len="med"/>
              <a:tailEnd type="triangle" w="med" len="med"/>
            </a:ln>
          </p:spPr>
        </p:cxnSp>
        <p:sp>
          <p:nvSpPr>
            <p:cNvPr id="18" name="Google Shape;431;p40">
              <a:extLst>
                <a:ext uri="{FF2B5EF4-FFF2-40B4-BE49-F238E27FC236}">
                  <a16:creationId xmlns:a16="http://schemas.microsoft.com/office/drawing/2014/main" id="{DA29C985-FDFA-49EA-8F75-1508A5014A6C}"/>
                </a:ext>
              </a:extLst>
            </p:cNvPr>
            <p:cNvSpPr/>
            <p:nvPr/>
          </p:nvSpPr>
          <p:spPr>
            <a:xfrm>
              <a:off x="3160675" y="3921752"/>
              <a:ext cx="477000" cy="47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o-RO" sz="2400" dirty="0">
                  <a:solidFill>
                    <a:schemeClr val="accent1"/>
                  </a:solidFill>
                  <a:latin typeface="Poppins"/>
                  <a:ea typeface="Poppins"/>
                  <a:cs typeface="Poppins"/>
                  <a:sym typeface="Poppins"/>
                </a:rPr>
                <a:t>4</a:t>
              </a:r>
              <a:endParaRPr sz="2400" dirty="0">
                <a:solidFill>
                  <a:schemeClr val="accent1"/>
                </a:solidFill>
                <a:latin typeface="Poppins"/>
                <a:ea typeface="Poppins"/>
                <a:cs typeface="Poppins"/>
                <a:sym typeface="Poppins"/>
              </a:endParaRPr>
            </a:p>
          </p:txBody>
        </p:sp>
        <p:sp>
          <p:nvSpPr>
            <p:cNvPr id="15" name="Formă liberă: formă 14">
              <a:extLst>
                <a:ext uri="{FF2B5EF4-FFF2-40B4-BE49-F238E27FC236}">
                  <a16:creationId xmlns:a16="http://schemas.microsoft.com/office/drawing/2014/main" id="{E8F378A4-0674-4AD1-9433-EFEE56F30D9D}"/>
                </a:ext>
              </a:extLst>
            </p:cNvPr>
            <p:cNvSpPr/>
            <p:nvPr/>
          </p:nvSpPr>
          <p:spPr>
            <a:xfrm>
              <a:off x="4393200" y="3653231"/>
              <a:ext cx="4603803" cy="1078766"/>
            </a:xfrm>
            <a:custGeom>
              <a:avLst/>
              <a:gdLst>
                <a:gd name="connsiteX0" fmla="*/ 0 w 4207423"/>
                <a:gd name="connsiteY0" fmla="*/ 114942 h 689639"/>
                <a:gd name="connsiteX1" fmla="*/ 114942 w 4207423"/>
                <a:gd name="connsiteY1" fmla="*/ 0 h 689639"/>
                <a:gd name="connsiteX2" fmla="*/ 4092481 w 4207423"/>
                <a:gd name="connsiteY2" fmla="*/ 0 h 689639"/>
                <a:gd name="connsiteX3" fmla="*/ 4207423 w 4207423"/>
                <a:gd name="connsiteY3" fmla="*/ 114942 h 689639"/>
                <a:gd name="connsiteX4" fmla="*/ 4207423 w 4207423"/>
                <a:gd name="connsiteY4" fmla="*/ 574697 h 689639"/>
                <a:gd name="connsiteX5" fmla="*/ 4092481 w 4207423"/>
                <a:gd name="connsiteY5" fmla="*/ 689639 h 689639"/>
                <a:gd name="connsiteX6" fmla="*/ 114942 w 4207423"/>
                <a:gd name="connsiteY6" fmla="*/ 689639 h 689639"/>
                <a:gd name="connsiteX7" fmla="*/ 0 w 4207423"/>
                <a:gd name="connsiteY7" fmla="*/ 574697 h 689639"/>
                <a:gd name="connsiteX8" fmla="*/ 0 w 4207423"/>
                <a:gd name="connsiteY8" fmla="*/ 114942 h 68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07423" h="689639">
                  <a:moveTo>
                    <a:pt x="0" y="114942"/>
                  </a:moveTo>
                  <a:cubicBezTo>
                    <a:pt x="0" y="51461"/>
                    <a:pt x="51461" y="0"/>
                    <a:pt x="114942" y="0"/>
                  </a:cubicBezTo>
                  <a:lnTo>
                    <a:pt x="4092481" y="0"/>
                  </a:lnTo>
                  <a:cubicBezTo>
                    <a:pt x="4155962" y="0"/>
                    <a:pt x="4207423" y="51461"/>
                    <a:pt x="4207423" y="114942"/>
                  </a:cubicBezTo>
                  <a:lnTo>
                    <a:pt x="4207423" y="574697"/>
                  </a:lnTo>
                  <a:cubicBezTo>
                    <a:pt x="4207423" y="638178"/>
                    <a:pt x="4155962" y="689639"/>
                    <a:pt x="4092481" y="689639"/>
                  </a:cubicBezTo>
                  <a:lnTo>
                    <a:pt x="114942" y="689639"/>
                  </a:lnTo>
                  <a:cubicBezTo>
                    <a:pt x="51461" y="689639"/>
                    <a:pt x="0" y="638178"/>
                    <a:pt x="0" y="574697"/>
                  </a:cubicBezTo>
                  <a:lnTo>
                    <a:pt x="0" y="11494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765" tIns="52715" rIns="71765" bIns="52715" numCol="1" spcCol="1270" anchor="ctr" anchorCtr="0">
              <a:noAutofit/>
            </a:bodyPr>
            <a:lstStyle/>
            <a:p>
              <a:pPr marL="0" lvl="0" indent="0" algn="just" defTabSz="444500">
                <a:lnSpc>
                  <a:spcPct val="90000"/>
                </a:lnSpc>
                <a:spcBef>
                  <a:spcPct val="0"/>
                </a:spcBef>
                <a:spcAft>
                  <a:spcPct val="35000"/>
                </a:spcAft>
                <a:buNone/>
              </a:pPr>
              <a:r>
                <a:rPr lang="ro-RO" sz="1600" kern="1200" noProof="0" dirty="0">
                  <a:latin typeface="Cambria" panose="02040503050406030204" pitchFamily="18" charset="0"/>
                  <a:ea typeface="Cambria" panose="02040503050406030204" pitchFamily="18" charset="0"/>
                </a:rPr>
                <a:t>Cheltuielile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privind</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ajutoarele</a:t>
              </a:r>
              <a:r>
                <a:rPr lang="en-US" sz="1600" kern="1200" dirty="0">
                  <a:latin typeface="Cambria" panose="02040503050406030204" pitchFamily="18" charset="0"/>
                  <a:ea typeface="Cambria" panose="02040503050406030204" pitchFamily="18" charset="0"/>
                </a:rPr>
                <a:t> </a:t>
              </a:r>
              <a:r>
                <a:rPr lang="ro-RO" sz="1600" kern="1200" dirty="0">
                  <a:latin typeface="Cambria" panose="02040503050406030204" pitchFamily="18" charset="0"/>
                  <a:ea typeface="Cambria" panose="02040503050406030204" pitchFamily="18" charset="0"/>
                </a:rPr>
                <a:t>de încălzire</a:t>
              </a:r>
              <a:r>
                <a:rPr lang="en-US" sz="1600" kern="1200" dirty="0">
                  <a:latin typeface="Cambria" panose="02040503050406030204" pitchFamily="18" charset="0"/>
                  <a:ea typeface="Cambria" panose="02040503050406030204" pitchFamily="18" charset="0"/>
                </a:rPr>
                <a:t>  s-au </a:t>
              </a:r>
              <a:r>
                <a:rPr lang="en-US" sz="1600" kern="1200" dirty="0" err="1">
                  <a:latin typeface="Cambria" panose="02040503050406030204" pitchFamily="18" charset="0"/>
                  <a:ea typeface="Cambria" panose="02040503050406030204" pitchFamily="18" charset="0"/>
                </a:rPr>
                <a:t>realizat</a:t>
              </a:r>
              <a:r>
                <a:rPr lang="en-US" sz="1600" kern="1200" dirty="0">
                  <a:latin typeface="Cambria" panose="02040503050406030204" pitchFamily="18" charset="0"/>
                  <a:ea typeface="Cambria" panose="02040503050406030204" pitchFamily="18" charset="0"/>
                </a:rPr>
                <a:t> </a:t>
              </a:r>
              <a:r>
                <a:rPr lang="ro-RO" sz="1600" kern="1200" dirty="0">
                  <a:latin typeface="Cambria" panose="02040503050406030204" pitchFamily="18" charset="0"/>
                  <a:ea typeface="Cambria" panose="02040503050406030204" pitchFamily="18" charset="0"/>
                </a:rPr>
                <a:t>î</a:t>
              </a:r>
              <a:r>
                <a:rPr lang="en-US" sz="1600" kern="1200" dirty="0">
                  <a:latin typeface="Cambria" panose="02040503050406030204" pitchFamily="18" charset="0"/>
                  <a:ea typeface="Cambria" panose="02040503050406030204" pitchFamily="18" charset="0"/>
                </a:rPr>
                <a:t>n </a:t>
              </a:r>
              <a:r>
                <a:rPr lang="en-US" sz="1600" kern="1200" dirty="0" err="1">
                  <a:latin typeface="Cambria" panose="02040503050406030204" pitchFamily="18" charset="0"/>
                  <a:ea typeface="Cambria" panose="02040503050406030204" pitchFamily="18" charset="0"/>
                </a:rPr>
                <a:t>procent</a:t>
              </a:r>
              <a:r>
                <a:rPr lang="en-US" sz="1600" kern="1200" dirty="0">
                  <a:latin typeface="Cambria" panose="02040503050406030204" pitchFamily="18" charset="0"/>
                  <a:ea typeface="Cambria" panose="02040503050406030204" pitchFamily="18" charset="0"/>
                </a:rPr>
                <a:t> de 57.17</a:t>
              </a:r>
              <a:r>
                <a:rPr lang="ro-RO" sz="1600" kern="1200" dirty="0">
                  <a:latin typeface="Cambria" panose="02040503050406030204" pitchFamily="18" charset="0"/>
                  <a:ea typeface="Cambria" panose="02040503050406030204" pitchFamily="18" charset="0"/>
                </a:rPr>
                <a:t> </a:t>
              </a:r>
              <a:r>
                <a:rPr lang="en-US" sz="1600" kern="1200" dirty="0">
                  <a:latin typeface="Cambria" panose="02040503050406030204" pitchFamily="18" charset="0"/>
                  <a:ea typeface="Cambria" panose="02040503050406030204" pitchFamily="18" charset="0"/>
                </a:rPr>
                <a:t>% fata de </a:t>
              </a:r>
              <a:r>
                <a:rPr lang="en-US" sz="1600" kern="1200" dirty="0" err="1">
                  <a:latin typeface="Cambria" panose="02040503050406030204" pitchFamily="18" charset="0"/>
                  <a:ea typeface="Cambria" panose="02040503050406030204" pitchFamily="18" charset="0"/>
                </a:rPr>
                <a:t>prevederile</a:t>
              </a:r>
              <a:r>
                <a:rPr lang="en-US" sz="1600" kern="1200" dirty="0">
                  <a:latin typeface="Cambria" panose="02040503050406030204" pitchFamily="18" charset="0"/>
                  <a:ea typeface="Cambria" panose="02040503050406030204" pitchFamily="18" charset="0"/>
                </a:rPr>
                <a:t> </a:t>
              </a:r>
              <a:r>
                <a:rPr lang="en-US" sz="1600" kern="1200" dirty="0" err="1">
                  <a:latin typeface="Cambria" panose="02040503050406030204" pitchFamily="18" charset="0"/>
                  <a:ea typeface="Cambria" panose="02040503050406030204" pitchFamily="18" charset="0"/>
                </a:rPr>
                <a:t>bugetare</a:t>
              </a:r>
              <a:r>
                <a:rPr lang="en-US" sz="1600" kern="1200" dirty="0">
                  <a:latin typeface="Cambria" panose="02040503050406030204" pitchFamily="18" charset="0"/>
                  <a:ea typeface="Cambria" panose="02040503050406030204" pitchFamily="18" charset="0"/>
                </a:rPr>
                <a:t> finale</a:t>
              </a:r>
              <a:r>
                <a:rPr lang="ro-RO" sz="1600" kern="1200" dirty="0">
                  <a:latin typeface="Cambria" panose="02040503050406030204" pitchFamily="18" charset="0"/>
                  <a:ea typeface="Cambria" panose="02040503050406030204" pitchFamily="18" charset="0"/>
                </a:rPr>
                <a:t>.</a:t>
              </a:r>
            </a:p>
          </p:txBody>
        </p:sp>
        <p:sp>
          <p:nvSpPr>
            <p:cNvPr id="38" name="Săgeată: dreapta 37">
              <a:extLst>
                <a:ext uri="{FF2B5EF4-FFF2-40B4-BE49-F238E27FC236}">
                  <a16:creationId xmlns:a16="http://schemas.microsoft.com/office/drawing/2014/main" id="{1AF513D6-3183-43BD-858B-477F062845CE}"/>
                </a:ext>
              </a:extLst>
            </p:cNvPr>
            <p:cNvSpPr/>
            <p:nvPr/>
          </p:nvSpPr>
          <p:spPr>
            <a:xfrm>
              <a:off x="3644637" y="3659591"/>
              <a:ext cx="810611" cy="1078766"/>
            </a:xfrm>
            <a:prstGeom prst="rightArrow">
              <a:avLst>
                <a:gd name="adj1" fmla="val 75000"/>
                <a:gd name="adj2" fmla="val 5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ro-RO"/>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42"/>
          <p:cNvSpPr txBox="1">
            <a:spLocks noGrp="1"/>
          </p:cNvSpPr>
          <p:nvPr>
            <p:ph type="title"/>
          </p:nvPr>
        </p:nvSpPr>
        <p:spPr>
          <a:xfrm>
            <a:off x="720000" y="15679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spc="480" dirty="0"/>
              <a:t>COMPONENȚA PLĂȚILOR EFECTUATE DE D.A.S DOROHOI ÎN ANUL 2024</a:t>
            </a:r>
            <a:endParaRPr sz="2000" dirty="0"/>
          </a:p>
        </p:txBody>
      </p:sp>
      <p:graphicFrame>
        <p:nvGraphicFramePr>
          <p:cNvPr id="7" name="Tabel 9">
            <a:extLst>
              <a:ext uri="{FF2B5EF4-FFF2-40B4-BE49-F238E27FC236}">
                <a16:creationId xmlns:a16="http://schemas.microsoft.com/office/drawing/2014/main" id="{487AFE74-22A5-4570-9119-C3FF4830679D}"/>
              </a:ext>
            </a:extLst>
          </p:cNvPr>
          <p:cNvGraphicFramePr>
            <a:graphicFrameLocks noGrp="1"/>
          </p:cNvGraphicFramePr>
          <p:nvPr>
            <p:extLst>
              <p:ext uri="{D42A27DB-BD31-4B8C-83A1-F6EECF244321}">
                <p14:modId xmlns:p14="http://schemas.microsoft.com/office/powerpoint/2010/main" val="3375285791"/>
              </p:ext>
            </p:extLst>
          </p:nvPr>
        </p:nvGraphicFramePr>
        <p:xfrm>
          <a:off x="533944" y="963493"/>
          <a:ext cx="8076112" cy="4171810"/>
        </p:xfrm>
        <a:graphic>
          <a:graphicData uri="http://schemas.openxmlformats.org/drawingml/2006/table">
            <a:tbl>
              <a:tblPr firstRow="1" bandRow="1">
                <a:tableStyleId>{21E4AEA4-8DFA-4A89-87EB-49C32662AFE0}</a:tableStyleId>
              </a:tblPr>
              <a:tblGrid>
                <a:gridCol w="5974237">
                  <a:extLst>
                    <a:ext uri="{9D8B030D-6E8A-4147-A177-3AD203B41FA5}">
                      <a16:colId xmlns:a16="http://schemas.microsoft.com/office/drawing/2014/main" val="2944042776"/>
                    </a:ext>
                  </a:extLst>
                </a:gridCol>
                <a:gridCol w="2101875">
                  <a:extLst>
                    <a:ext uri="{9D8B030D-6E8A-4147-A177-3AD203B41FA5}">
                      <a16:colId xmlns:a16="http://schemas.microsoft.com/office/drawing/2014/main" val="3671847826"/>
                    </a:ext>
                  </a:extLst>
                </a:gridCol>
              </a:tblGrid>
              <a:tr h="206081">
                <a:tc>
                  <a:txBody>
                    <a:bodyPr/>
                    <a:lstStyle/>
                    <a:p>
                      <a:pPr algn="ctr"/>
                      <a:r>
                        <a:rPr lang="en-US" sz="1600" dirty="0">
                          <a:solidFill>
                            <a:schemeClr val="bg1"/>
                          </a:solidFill>
                          <a:latin typeface="Cambria" panose="02040503050406030204" pitchFamily="18" charset="0"/>
                          <a:ea typeface="Cambria" panose="02040503050406030204" pitchFamily="18" charset="0"/>
                        </a:rPr>
                        <a:t>PLATA</a:t>
                      </a:r>
                    </a:p>
                  </a:txBody>
                  <a:tcPr anchor="ctr"/>
                </a:tc>
                <a:tc>
                  <a:txBody>
                    <a:bodyPr/>
                    <a:lstStyle/>
                    <a:p>
                      <a:pPr algn="ctr"/>
                      <a:r>
                        <a:rPr lang="en-US" sz="1600" dirty="0">
                          <a:solidFill>
                            <a:schemeClr val="bg1"/>
                          </a:solidFill>
                          <a:latin typeface="Cambria" panose="02040503050406030204" pitchFamily="18" charset="0"/>
                          <a:ea typeface="Cambria" panose="02040503050406030204" pitchFamily="18" charset="0"/>
                        </a:rPr>
                        <a:t>SUMA</a:t>
                      </a:r>
                    </a:p>
                  </a:txBody>
                  <a:tcPr anchor="ctr"/>
                </a:tc>
                <a:extLst>
                  <a:ext uri="{0D108BD9-81ED-4DB2-BD59-A6C34878D82A}">
                    <a16:rowId xmlns:a16="http://schemas.microsoft.com/office/drawing/2014/main" val="2420107583"/>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CHELTUIELI DE PERSONAL BUGET LOCAL</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3.227.025</a:t>
                      </a:r>
                    </a:p>
                  </a:txBody>
                  <a:tcPr anchor="ctr"/>
                </a:tc>
                <a:extLst>
                  <a:ext uri="{0D108BD9-81ED-4DB2-BD59-A6C34878D82A}">
                    <a16:rowId xmlns:a16="http://schemas.microsoft.com/office/drawing/2014/main" val="1988233981"/>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CHELTUIELI DE PERSONAL ASISTENȚI PERSONALI</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3.853.387</a:t>
                      </a:r>
                    </a:p>
                  </a:txBody>
                  <a:tcPr anchor="ctr"/>
                </a:tc>
                <a:extLst>
                  <a:ext uri="{0D108BD9-81ED-4DB2-BD59-A6C34878D82A}">
                    <a16:rowId xmlns:a16="http://schemas.microsoft.com/office/drawing/2014/main" val="1077745985"/>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CHELTUIELI DE PERSONAL ASISTENTI SCOLARI SI COMUNITARI</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1.711.139</a:t>
                      </a:r>
                    </a:p>
                  </a:txBody>
                  <a:tcPr anchor="ctr"/>
                </a:tc>
                <a:extLst>
                  <a:ext uri="{0D108BD9-81ED-4DB2-BD59-A6C34878D82A}">
                    <a16:rowId xmlns:a16="http://schemas.microsoft.com/office/drawing/2014/main" val="3237479506"/>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CHELTUIELI DE PERSONAL UNITATE DE INGRIJIRE BATRANI LA DOMICILIU</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248.468</a:t>
                      </a:r>
                    </a:p>
                  </a:txBody>
                  <a:tcPr anchor="ctr"/>
                </a:tc>
                <a:extLst>
                  <a:ext uri="{0D108BD9-81ED-4DB2-BD59-A6C34878D82A}">
                    <a16:rowId xmlns:a16="http://schemas.microsoft.com/office/drawing/2014/main" val="1971295758"/>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INDEMNIZAȚII PERSOANE CU HANDICAP</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4.907.004</a:t>
                      </a:r>
                    </a:p>
                  </a:txBody>
                  <a:tcPr anchor="ctr"/>
                </a:tc>
                <a:extLst>
                  <a:ext uri="{0D108BD9-81ED-4DB2-BD59-A6C34878D82A}">
                    <a16:rowId xmlns:a16="http://schemas.microsoft.com/office/drawing/2014/main" val="2342991555"/>
                  </a:ext>
                </a:extLst>
              </a:tr>
              <a:tr h="206081">
                <a:tc>
                  <a:txBody>
                    <a:bodyPr/>
                    <a:lstStyle/>
                    <a:p>
                      <a:pPr algn="ctr"/>
                      <a:r>
                        <a:rPr lang="en-US" sz="1100" dirty="0">
                          <a:solidFill>
                            <a:schemeClr val="bg1"/>
                          </a:solidFill>
                          <a:latin typeface="Cambria" panose="02040503050406030204" pitchFamily="18" charset="0"/>
                          <a:ea typeface="Cambria" panose="02040503050406030204" pitchFamily="18" charset="0"/>
                        </a:rPr>
                        <a:t>BUNURI ȘI SERVICII</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758.373</a:t>
                      </a:r>
                    </a:p>
                  </a:txBody>
                  <a:tcPr anchor="ctr"/>
                </a:tc>
                <a:extLst>
                  <a:ext uri="{0D108BD9-81ED-4DB2-BD59-A6C34878D82A}">
                    <a16:rowId xmlns:a16="http://schemas.microsoft.com/office/drawing/2014/main" val="168771163"/>
                  </a:ext>
                </a:extLst>
              </a:tr>
              <a:tr h="245676">
                <a:tc>
                  <a:txBody>
                    <a:bodyPr/>
                    <a:lstStyle/>
                    <a:p>
                      <a:pPr algn="ctr"/>
                      <a:r>
                        <a:rPr lang="en-US" sz="1100" dirty="0">
                          <a:solidFill>
                            <a:schemeClr val="bg1"/>
                          </a:solidFill>
                          <a:latin typeface="Cambria" panose="02040503050406030204" pitchFamily="18" charset="0"/>
                          <a:ea typeface="Cambria" panose="02040503050406030204" pitchFamily="18" charset="0"/>
                        </a:rPr>
                        <a:t>SUME AFERENTE PERSOANELOR CU HANDICAP NEÎNCADRATE</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5.031</a:t>
                      </a:r>
                    </a:p>
                  </a:txBody>
                  <a:tcPr anchor="ctr"/>
                </a:tc>
                <a:extLst>
                  <a:ext uri="{0D108BD9-81ED-4DB2-BD59-A6C34878D82A}">
                    <a16:rowId xmlns:a16="http://schemas.microsoft.com/office/drawing/2014/main" val="2516071020"/>
                  </a:ext>
                </a:extLst>
              </a:tr>
              <a:tr h="206081">
                <a:tc>
                  <a:txBody>
                    <a:bodyPr/>
                    <a:lstStyle/>
                    <a:p>
                      <a:pPr algn="ctr"/>
                      <a:r>
                        <a:rPr lang="en-US" sz="1100" dirty="0">
                          <a:solidFill>
                            <a:schemeClr val="bg1"/>
                          </a:solidFill>
                          <a:latin typeface="Cambria" panose="02040503050406030204" pitchFamily="18" charset="0"/>
                          <a:ea typeface="Cambria" panose="02040503050406030204" pitchFamily="18" charset="0"/>
                        </a:rPr>
                        <a:t>AJUTOARE DE ÎNCĂLZIRE</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285.272</a:t>
                      </a:r>
                    </a:p>
                  </a:txBody>
                  <a:tcPr anchor="ctr"/>
                </a:tc>
                <a:extLst>
                  <a:ext uri="{0D108BD9-81ED-4DB2-BD59-A6C34878D82A}">
                    <a16:rowId xmlns:a16="http://schemas.microsoft.com/office/drawing/2014/main" val="1239679763"/>
                  </a:ext>
                </a:extLst>
              </a:tr>
              <a:tr h="206081">
                <a:tc>
                  <a:txBody>
                    <a:bodyPr/>
                    <a:lstStyle/>
                    <a:p>
                      <a:pPr algn="ctr"/>
                      <a:r>
                        <a:rPr lang="en-US" sz="1100" dirty="0">
                          <a:solidFill>
                            <a:schemeClr val="bg1"/>
                          </a:solidFill>
                          <a:latin typeface="Cambria" panose="02040503050406030204" pitchFamily="18" charset="0"/>
                          <a:ea typeface="Cambria" panose="02040503050406030204" pitchFamily="18" charset="0"/>
                        </a:rPr>
                        <a:t>AJUTOARE ÎN NUMERAR</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78.548</a:t>
                      </a:r>
                    </a:p>
                  </a:txBody>
                  <a:tcPr anchor="ctr"/>
                </a:tc>
                <a:extLst>
                  <a:ext uri="{0D108BD9-81ED-4DB2-BD59-A6C34878D82A}">
                    <a16:rowId xmlns:a16="http://schemas.microsoft.com/office/drawing/2014/main" val="575307863"/>
                  </a:ext>
                </a:extLst>
              </a:tr>
              <a:tr h="265946">
                <a:tc>
                  <a:txBody>
                    <a:bodyPr/>
                    <a:lstStyle/>
                    <a:p>
                      <a:pPr algn="ctr"/>
                      <a:r>
                        <a:rPr lang="en-US" sz="1100" dirty="0">
                          <a:solidFill>
                            <a:schemeClr val="bg1"/>
                          </a:solidFill>
                          <a:latin typeface="Cambria" panose="02040503050406030204" pitchFamily="18" charset="0"/>
                          <a:ea typeface="Cambria" panose="02040503050406030204" pitchFamily="18" charset="0"/>
                        </a:rPr>
                        <a:t>TICHETE SOCIALE PENTRU GRĂDINIȚĂ</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54.971</a:t>
                      </a:r>
                    </a:p>
                  </a:txBody>
                  <a:tcPr anchor="ctr"/>
                </a:tc>
                <a:extLst>
                  <a:ext uri="{0D108BD9-81ED-4DB2-BD59-A6C34878D82A}">
                    <a16:rowId xmlns:a16="http://schemas.microsoft.com/office/drawing/2014/main" val="273382254"/>
                  </a:ext>
                </a:extLst>
              </a:tr>
              <a:tr h="381574">
                <a:tc>
                  <a:txBody>
                    <a:bodyPr/>
                    <a:lstStyle/>
                    <a:p>
                      <a:pPr algn="ctr"/>
                      <a:r>
                        <a:rPr lang="en-US" sz="1100" dirty="0">
                          <a:solidFill>
                            <a:schemeClr val="bg1"/>
                          </a:solidFill>
                          <a:latin typeface="Cambria" panose="02040503050406030204" pitchFamily="18" charset="0"/>
                          <a:ea typeface="Cambria" panose="02040503050406030204" pitchFamily="18" charset="0"/>
                        </a:rPr>
                        <a:t>PROIECTE CU FINANȚARE DIN FONDURI EXTERNE NERAMBURSABILE</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5.048.602</a:t>
                      </a:r>
                    </a:p>
                  </a:txBody>
                  <a:tcPr anchor="ctr"/>
                </a:tc>
                <a:extLst>
                  <a:ext uri="{0D108BD9-81ED-4DB2-BD59-A6C34878D82A}">
                    <a16:rowId xmlns:a16="http://schemas.microsoft.com/office/drawing/2014/main" val="1450638988"/>
                  </a:ext>
                </a:extLst>
              </a:tr>
              <a:tr h="206081">
                <a:tc>
                  <a:txBody>
                    <a:bodyPr/>
                    <a:lstStyle/>
                    <a:p>
                      <a:pPr algn="ctr"/>
                      <a:r>
                        <a:rPr lang="en-US" sz="1100" dirty="0">
                          <a:solidFill>
                            <a:schemeClr val="bg1"/>
                          </a:solidFill>
                          <a:latin typeface="Cambria" panose="02040503050406030204" pitchFamily="18" charset="0"/>
                          <a:ea typeface="Cambria" panose="02040503050406030204" pitchFamily="18" charset="0"/>
                        </a:rPr>
                        <a:t>CHELTUIELI DE CAPITAL</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115.973</a:t>
                      </a:r>
                    </a:p>
                  </a:txBody>
                  <a:tcPr anchor="ctr"/>
                </a:tc>
                <a:extLst>
                  <a:ext uri="{0D108BD9-81ED-4DB2-BD59-A6C34878D82A}">
                    <a16:rowId xmlns:a16="http://schemas.microsoft.com/office/drawing/2014/main" val="701635032"/>
                  </a:ext>
                </a:extLst>
              </a:tr>
              <a:tr h="211592">
                <a:tc>
                  <a:txBody>
                    <a:bodyPr/>
                    <a:lstStyle/>
                    <a:p>
                      <a:pPr algn="ctr"/>
                      <a:r>
                        <a:rPr lang="en-US" sz="1100" dirty="0">
                          <a:solidFill>
                            <a:schemeClr val="bg1"/>
                          </a:solidFill>
                          <a:latin typeface="Cambria" panose="02040503050406030204" pitchFamily="18" charset="0"/>
                          <a:ea typeface="Cambria" panose="02040503050406030204" pitchFamily="18" charset="0"/>
                        </a:rPr>
                        <a:t>PLĂȚI EFECTUATE ÎN ANII PRECEDENȚI ȘI RECUPERATE ÎN ANUL CURENT</a:t>
                      </a:r>
                    </a:p>
                  </a:txBody>
                  <a:tcPr anchor="ctr"/>
                </a:tc>
                <a:tc>
                  <a:txBody>
                    <a:bodyPr/>
                    <a:lstStyle/>
                    <a:p>
                      <a:pPr algn="ctr"/>
                      <a:r>
                        <a:rPr lang="en-US" sz="1100" dirty="0">
                          <a:solidFill>
                            <a:schemeClr val="bg1"/>
                          </a:solidFill>
                          <a:latin typeface="Cambria" panose="02040503050406030204" pitchFamily="18" charset="0"/>
                          <a:ea typeface="Cambria" panose="02040503050406030204" pitchFamily="18" charset="0"/>
                        </a:rPr>
                        <a:t>-84.027</a:t>
                      </a:r>
                    </a:p>
                  </a:txBody>
                  <a:tcPr anchor="ctr"/>
                </a:tc>
                <a:extLst>
                  <a:ext uri="{0D108BD9-81ED-4DB2-BD59-A6C34878D82A}">
                    <a16:rowId xmlns:a16="http://schemas.microsoft.com/office/drawing/2014/main" val="2802320515"/>
                  </a:ext>
                </a:extLst>
              </a:tr>
              <a:tr h="206081">
                <a:tc>
                  <a:txBody>
                    <a:bodyPr/>
                    <a:lstStyle/>
                    <a:p>
                      <a:pPr algn="ctr"/>
                      <a:r>
                        <a:rPr lang="en-US" sz="1400" b="1" dirty="0">
                          <a:solidFill>
                            <a:schemeClr val="bg1"/>
                          </a:solidFill>
                          <a:latin typeface="Cambria" panose="02040503050406030204" pitchFamily="18" charset="0"/>
                          <a:ea typeface="Cambria" panose="02040503050406030204" pitchFamily="18" charset="0"/>
                        </a:rPr>
                        <a:t>TOTAL</a:t>
                      </a:r>
                    </a:p>
                  </a:txBody>
                  <a:tcPr anchor="ctr"/>
                </a:tc>
                <a:tc>
                  <a:txBody>
                    <a:bodyPr/>
                    <a:lstStyle/>
                    <a:p>
                      <a:pPr algn="ctr"/>
                      <a:r>
                        <a:rPr lang="en-US" sz="1400" b="1" dirty="0">
                          <a:solidFill>
                            <a:schemeClr val="bg1"/>
                          </a:solidFill>
                          <a:latin typeface="Cambria" panose="02040503050406030204" pitchFamily="18" charset="0"/>
                          <a:ea typeface="Cambria" panose="02040503050406030204" pitchFamily="18" charset="0"/>
                        </a:rPr>
                        <a:t>20.209.766</a:t>
                      </a:r>
                    </a:p>
                  </a:txBody>
                  <a:tcPr anchor="ctr"/>
                </a:tc>
                <a:extLst>
                  <a:ext uri="{0D108BD9-81ED-4DB2-BD59-A6C34878D82A}">
                    <a16:rowId xmlns:a16="http://schemas.microsoft.com/office/drawing/2014/main" val="2184643074"/>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grpSp>
        <p:nvGrpSpPr>
          <p:cNvPr id="440" name="Google Shape;440;p41"/>
          <p:cNvGrpSpPr/>
          <p:nvPr/>
        </p:nvGrpSpPr>
        <p:grpSpPr>
          <a:xfrm>
            <a:off x="484325" y="1047985"/>
            <a:ext cx="924900" cy="1078690"/>
            <a:chOff x="484325" y="1047985"/>
            <a:chExt cx="924900" cy="1078690"/>
          </a:xfrm>
        </p:grpSpPr>
        <p:sp>
          <p:nvSpPr>
            <p:cNvPr id="441" name="Google Shape;441;p41"/>
            <p:cNvSpPr/>
            <p:nvPr/>
          </p:nvSpPr>
          <p:spPr>
            <a:xfrm>
              <a:off x="484325" y="1201775"/>
              <a:ext cx="924900" cy="9249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42" name="Google Shape;442;p41"/>
            <p:cNvSpPr/>
            <p:nvPr/>
          </p:nvSpPr>
          <p:spPr>
            <a:xfrm>
              <a:off x="793325" y="1047985"/>
              <a:ext cx="306900" cy="3069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454" name="Google Shape;454;p41"/>
          <p:cNvSpPr txBox="1">
            <a:spLocks noGrp="1"/>
          </p:cNvSpPr>
          <p:nvPr>
            <p:ph type="subTitle" idx="4294967295"/>
          </p:nvPr>
        </p:nvSpPr>
        <p:spPr>
          <a:xfrm>
            <a:off x="2635997" y="1151401"/>
            <a:ext cx="6237052" cy="406200"/>
          </a:xfrm>
          <a:prstGeom prst="rect">
            <a:avLst/>
          </a:prstGeom>
        </p:spPr>
        <p:txBody>
          <a:bodyPr spcFirstLastPara="1" wrap="square" lIns="91425" tIns="91425" rIns="91425" bIns="91425" anchor="t" anchorCtr="0">
            <a:noAutofit/>
          </a:bodyPr>
          <a:lstStyle/>
          <a:p>
            <a:pPr marL="152400" lvl="0" indent="0" algn="just">
              <a:buNone/>
            </a:pPr>
            <a:r>
              <a:rPr lang="ro-RO" sz="1400" dirty="0">
                <a:latin typeface="Cambria" panose="02040503050406030204" pitchFamily="18" charset="0"/>
                <a:ea typeface="Cambria" panose="02040503050406030204" pitchFamily="18" charset="0"/>
              </a:rPr>
              <a:t>Asigură întocmirea proiectelor de hotărâre pentru Consiliului Local</a:t>
            </a:r>
          </a:p>
        </p:txBody>
      </p:sp>
      <p:sp>
        <p:nvSpPr>
          <p:cNvPr id="457" name="Google Shape;457;p41"/>
          <p:cNvSpPr txBox="1">
            <a:spLocks noGrp="1"/>
          </p:cNvSpPr>
          <p:nvPr>
            <p:ph type="subTitle" idx="4294967295"/>
          </p:nvPr>
        </p:nvSpPr>
        <p:spPr>
          <a:xfrm>
            <a:off x="2606648" y="1709075"/>
            <a:ext cx="6327027" cy="406200"/>
          </a:xfrm>
          <a:prstGeom prst="rect">
            <a:avLst/>
          </a:prstGeom>
        </p:spPr>
        <p:txBody>
          <a:bodyPr spcFirstLastPara="1" wrap="square" lIns="91425" tIns="91425" rIns="91425" bIns="91425" anchor="t" anchorCtr="0">
            <a:noAutofit/>
          </a:bodyPr>
          <a:lstStyle/>
          <a:p>
            <a:pPr marL="152400" lvl="0" indent="0" algn="just">
              <a:buNone/>
            </a:pPr>
            <a:r>
              <a:rPr lang="ro-RO" sz="1400" dirty="0">
                <a:latin typeface="Cambria" panose="02040503050406030204" pitchFamily="18" charset="0"/>
                <a:ea typeface="Cambria" panose="02040503050406030204" pitchFamily="18" charset="0"/>
              </a:rPr>
              <a:t>A vizat de legalitate un număr de aproximativ 190 de referate la </a:t>
            </a:r>
            <a:r>
              <a:rPr lang="ro-RO" sz="1400" dirty="0" err="1">
                <a:latin typeface="Cambria" panose="02040503050406030204" pitchFamily="18" charset="0"/>
                <a:ea typeface="Cambria" panose="02040503050406030204" pitchFamily="18" charset="0"/>
              </a:rPr>
              <a:t>dispoziţiile</a:t>
            </a:r>
            <a:r>
              <a:rPr lang="ro-RO" sz="1400" dirty="0">
                <a:latin typeface="Cambria" panose="02040503050406030204" pitchFamily="18" charset="0"/>
                <a:ea typeface="Cambria" panose="02040503050406030204" pitchFamily="18" charset="0"/>
              </a:rPr>
              <a:t>  Primarului Municipiului Dorohoi și un număr de </a:t>
            </a:r>
            <a:r>
              <a:rPr lang="ro-RO" sz="1400">
                <a:latin typeface="Cambria" panose="02040503050406030204" pitchFamily="18" charset="0"/>
                <a:ea typeface="Cambria" panose="02040503050406030204" pitchFamily="18" charset="0"/>
              </a:rPr>
              <a:t>aproximativ 680 </a:t>
            </a:r>
            <a:r>
              <a:rPr lang="ro-RO" sz="1400" dirty="0">
                <a:latin typeface="Cambria" panose="02040503050406030204" pitchFamily="18" charset="0"/>
                <a:ea typeface="Cambria" panose="02040503050406030204" pitchFamily="18" charset="0"/>
              </a:rPr>
              <a:t>dispoziții ale Directorului DAS Dorohoi</a:t>
            </a:r>
          </a:p>
        </p:txBody>
      </p:sp>
      <p:sp>
        <p:nvSpPr>
          <p:cNvPr id="458" name="Google Shape;458;p41"/>
          <p:cNvSpPr txBox="1">
            <a:spLocks noGrp="1"/>
          </p:cNvSpPr>
          <p:nvPr>
            <p:ph type="subTitle" idx="4294967295"/>
          </p:nvPr>
        </p:nvSpPr>
        <p:spPr>
          <a:xfrm>
            <a:off x="2635997" y="2504240"/>
            <a:ext cx="6327027" cy="406200"/>
          </a:xfrm>
          <a:prstGeom prst="rect">
            <a:avLst/>
          </a:prstGeom>
        </p:spPr>
        <p:txBody>
          <a:bodyPr spcFirstLastPara="1" wrap="square" lIns="91425" tIns="91425" rIns="91425" bIns="91425" anchor="t" anchorCtr="0">
            <a:noAutofit/>
          </a:bodyPr>
          <a:lstStyle/>
          <a:p>
            <a:pPr marL="152400" lvl="0" indent="0" algn="just">
              <a:buNone/>
            </a:pPr>
            <a:r>
              <a:rPr lang="ro-RO" sz="1400" dirty="0">
                <a:latin typeface="Cambria" panose="02040503050406030204" pitchFamily="18" charset="0"/>
                <a:ea typeface="Cambria" panose="02040503050406030204" pitchFamily="18" charset="0"/>
              </a:rPr>
              <a:t>A vizat  de legalitate contractele de furnizare a serviciilor sociale, pentru toate serviciile sociale furnizate în cadrul </a:t>
            </a:r>
            <a:r>
              <a:rPr lang="ro-RO" sz="1400" dirty="0" err="1">
                <a:latin typeface="Cambria" panose="02040503050406030204" pitchFamily="18" charset="0"/>
                <a:ea typeface="Cambria" panose="02040503050406030204" pitchFamily="18" charset="0"/>
              </a:rPr>
              <a:t>Directiei</a:t>
            </a:r>
            <a:r>
              <a:rPr lang="ro-RO" sz="1400" dirty="0">
                <a:latin typeface="Cambria" panose="02040503050406030204" pitchFamily="18" charset="0"/>
                <a:ea typeface="Cambria" panose="02040503050406030204" pitchFamily="18" charset="0"/>
              </a:rPr>
              <a:t> de Asistență Socială.</a:t>
            </a:r>
          </a:p>
        </p:txBody>
      </p:sp>
      <p:pic>
        <p:nvPicPr>
          <p:cNvPr id="459" name="Google Shape;459;p41"/>
          <p:cNvPicPr preferRelativeResize="0"/>
          <p:nvPr/>
        </p:nvPicPr>
        <p:blipFill>
          <a:blip r:embed="rId3"/>
          <a:srcRect l="21886" r="21886"/>
          <a:stretch/>
        </p:blipFill>
        <p:spPr>
          <a:xfrm>
            <a:off x="-326065" y="878958"/>
            <a:ext cx="2525288" cy="2567699"/>
          </a:xfrm>
          <a:prstGeom prst="ellipse">
            <a:avLst/>
          </a:prstGeom>
          <a:noFill/>
          <a:ln>
            <a:noFill/>
          </a:ln>
        </p:spPr>
      </p:pic>
      <p:sp>
        <p:nvSpPr>
          <p:cNvPr id="460" name="Google Shape;460;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000" dirty="0">
                <a:latin typeface="Trebuchet MS"/>
                <a:cs typeface="Trebuchet MS"/>
              </a:rPr>
              <a:t>COMPARTIMENT</a:t>
            </a:r>
            <a:r>
              <a:rPr lang="en-US" sz="2000" dirty="0">
                <a:latin typeface="Trebuchet MS"/>
                <a:cs typeface="Trebuchet MS"/>
              </a:rPr>
              <a:t> JURIDIC</a:t>
            </a:r>
            <a:r>
              <a:rPr lang="ro-RO" sz="2000" dirty="0">
                <a:latin typeface="Trebuchet MS"/>
                <a:cs typeface="Trebuchet MS"/>
              </a:rPr>
              <a:t> ȘI CONTENCIOS</a:t>
            </a:r>
            <a:endParaRPr sz="2000" dirty="0"/>
          </a:p>
        </p:txBody>
      </p:sp>
      <p:sp>
        <p:nvSpPr>
          <p:cNvPr id="24" name="Google Shape;458;p41">
            <a:extLst>
              <a:ext uri="{FF2B5EF4-FFF2-40B4-BE49-F238E27FC236}">
                <a16:creationId xmlns:a16="http://schemas.microsoft.com/office/drawing/2014/main" id="{BE907B44-ACDA-4AA8-B592-4F91EB70E3FF}"/>
              </a:ext>
            </a:extLst>
          </p:cNvPr>
          <p:cNvSpPr txBox="1">
            <a:spLocks/>
          </p:cNvSpPr>
          <p:nvPr/>
        </p:nvSpPr>
        <p:spPr>
          <a:xfrm>
            <a:off x="2797922" y="3025055"/>
            <a:ext cx="6237052" cy="406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1pPr>
            <a:lvl2pPr marL="914400" marR="0" lvl="1"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2pPr>
            <a:lvl3pPr marL="1371600" marR="0" lvl="2"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3pPr>
            <a:lvl4pPr marL="1828800" marR="0" lvl="3"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4pPr>
            <a:lvl5pPr marL="2286000" marR="0" lvl="4"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5pPr>
            <a:lvl6pPr marL="2743200" marR="0" lvl="5"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6pPr>
            <a:lvl7pPr marL="3200400" marR="0" lvl="6"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7pPr>
            <a:lvl8pPr marL="3657600" marR="0" lvl="7"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8pPr>
            <a:lvl9pPr marL="4114800" marR="0" lvl="8"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9pPr>
          </a:lstStyle>
          <a:p>
            <a:pPr marL="0" indent="0" algn="just">
              <a:buNone/>
            </a:pPr>
            <a:r>
              <a:rPr lang="fr-FR" sz="1400" dirty="0">
                <a:latin typeface="Cambria" panose="02040503050406030204" pitchFamily="18" charset="0"/>
                <a:ea typeface="Cambria" panose="02040503050406030204" pitchFamily="18" charset="0"/>
              </a:rPr>
              <a:t>A </a:t>
            </a:r>
            <a:r>
              <a:rPr lang="fr-FR" sz="1400" dirty="0" err="1">
                <a:latin typeface="Cambria" panose="02040503050406030204" pitchFamily="18" charset="0"/>
                <a:ea typeface="Cambria" panose="02040503050406030204" pitchFamily="18" charset="0"/>
              </a:rPr>
              <a:t>sesizat</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instanţele</a:t>
            </a:r>
            <a:r>
              <a:rPr lang="fr-FR" sz="1400" dirty="0">
                <a:latin typeface="Cambria" panose="02040503050406030204" pitchFamily="18" charset="0"/>
                <a:ea typeface="Cambria" panose="02040503050406030204" pitchFamily="18" charset="0"/>
              </a:rPr>
              <a:t> de </a:t>
            </a:r>
            <a:r>
              <a:rPr lang="fr-FR" sz="1400" dirty="0" err="1">
                <a:latin typeface="Cambria" panose="02040503050406030204" pitchFamily="18" charset="0"/>
                <a:ea typeface="Cambria" panose="02040503050406030204" pitchFamily="18" charset="0"/>
              </a:rPr>
              <a:t>judecată</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şi</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unităţile</a:t>
            </a:r>
            <a:r>
              <a:rPr lang="fr-FR" sz="1400" dirty="0">
                <a:latin typeface="Cambria" panose="02040503050406030204" pitchFamily="18" charset="0"/>
                <a:ea typeface="Cambria" panose="02040503050406030204" pitchFamily="18" charset="0"/>
              </a:rPr>
              <a:t> de </a:t>
            </a:r>
            <a:r>
              <a:rPr lang="fr-FR" sz="1400" dirty="0" err="1">
                <a:latin typeface="Cambria" panose="02040503050406030204" pitchFamily="18" charset="0"/>
                <a:ea typeface="Cambria" panose="02040503050406030204" pitchFamily="18" charset="0"/>
              </a:rPr>
              <a:t>procuratură</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când</a:t>
            </a:r>
            <a:r>
              <a:rPr lang="fr-FR" sz="1400" dirty="0">
                <a:latin typeface="Cambria" panose="02040503050406030204" pitchFamily="18" charset="0"/>
                <a:ea typeface="Cambria" panose="02040503050406030204" pitchFamily="18" charset="0"/>
              </a:rPr>
              <a:t> </a:t>
            </a:r>
            <a:r>
              <a:rPr lang="ro-RO" sz="1400" dirty="0">
                <a:latin typeface="Cambria" panose="02040503050406030204" pitchFamily="18" charset="0"/>
                <a:ea typeface="Cambria" panose="02040503050406030204" pitchFamily="18" charset="0"/>
              </a:rPr>
              <a:t>a fost</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cazul</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precum</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și</a:t>
            </a:r>
            <a:r>
              <a:rPr lang="fr-FR" sz="1400" dirty="0">
                <a:latin typeface="Cambria" panose="02040503050406030204" pitchFamily="18" charset="0"/>
                <a:ea typeface="Cambria" panose="02040503050406030204" pitchFamily="18" charset="0"/>
              </a:rPr>
              <a:t> </a:t>
            </a:r>
            <a:r>
              <a:rPr lang="ro-RO" sz="1400" dirty="0">
                <a:latin typeface="Cambria" panose="02040503050406030204" pitchFamily="18" charset="0"/>
                <a:ea typeface="Cambria" panose="02040503050406030204" pitchFamily="18" charset="0"/>
              </a:rPr>
              <a:t>alte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instituţii</a:t>
            </a:r>
            <a:r>
              <a:rPr lang="fr-FR" sz="1400" dirty="0">
                <a:latin typeface="Cambria" panose="02040503050406030204" pitchFamily="18" charset="0"/>
                <a:ea typeface="Cambria" panose="02040503050406030204" pitchFamily="18" charset="0"/>
              </a:rPr>
              <a:t> de stat </a:t>
            </a:r>
            <a:r>
              <a:rPr lang="fr-FR" sz="1400" dirty="0" err="1">
                <a:latin typeface="Cambria" panose="02040503050406030204" pitchFamily="18" charset="0"/>
                <a:ea typeface="Cambria" panose="02040503050406030204" pitchFamily="18" charset="0"/>
              </a:rPr>
              <a:t>publice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sau</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private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şi</a:t>
            </a:r>
            <a:r>
              <a:rPr lang="fr-FR" sz="1400" dirty="0">
                <a:latin typeface="Cambria" panose="02040503050406030204" pitchFamily="18" charset="0"/>
                <a:ea typeface="Cambria" panose="02040503050406030204" pitchFamily="18" charset="0"/>
              </a:rPr>
              <a:t> </a:t>
            </a:r>
            <a:r>
              <a:rPr lang="ro-RO" sz="1400">
                <a:latin typeface="Cambria" panose="02040503050406030204" pitchFamily="18" charset="0"/>
                <a:ea typeface="Cambria" panose="02040503050406030204" pitchFamily="18" charset="0"/>
              </a:rPr>
              <a:t>a</a:t>
            </a:r>
            <a:r>
              <a:rPr lang="fr-FR" sz="140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întocmit</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şi</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semnat</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alături</a:t>
            </a:r>
            <a:r>
              <a:rPr lang="fr-FR" sz="1400" dirty="0">
                <a:latin typeface="Cambria" panose="02040503050406030204" pitchFamily="18" charset="0"/>
                <a:ea typeface="Cambria" panose="02040503050406030204" pitchFamily="18" charset="0"/>
              </a:rPr>
              <a:t> de </a:t>
            </a:r>
            <a:r>
              <a:rPr lang="fr-FR" sz="1400" dirty="0" err="1">
                <a:latin typeface="Cambria" panose="02040503050406030204" pitchFamily="18" charset="0"/>
                <a:ea typeface="Cambria" panose="02040503050406030204" pitchFamily="18" charset="0"/>
              </a:rPr>
              <a:t>conducătorul</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instituţiei</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acţiuni</a:t>
            </a:r>
            <a:r>
              <a:rPr lang="fr-FR" sz="1400" dirty="0">
                <a:latin typeface="Cambria" panose="02040503050406030204" pitchFamily="18" charset="0"/>
                <a:ea typeface="Cambria" panose="02040503050406030204" pitchFamily="18" charset="0"/>
              </a:rPr>
              <a:t> de </a:t>
            </a:r>
            <a:r>
              <a:rPr lang="fr-FR" sz="1400" dirty="0" err="1">
                <a:latin typeface="Cambria" panose="02040503050406030204" pitchFamily="18" charset="0"/>
                <a:ea typeface="Cambria" panose="02040503050406030204" pitchFamily="18" charset="0"/>
              </a:rPr>
              <a:t>întâmpinare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cereri</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reconvenţionale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sau</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orice</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alte</a:t>
            </a:r>
            <a:r>
              <a:rPr lang="fr-FR" sz="1400" dirty="0">
                <a:latin typeface="Cambria" panose="02040503050406030204" pitchFamily="18" charset="0"/>
                <a:ea typeface="Cambria" panose="02040503050406030204" pitchFamily="18" charset="0"/>
              </a:rPr>
              <a:t> acte de </a:t>
            </a:r>
            <a:r>
              <a:rPr lang="fr-FR" sz="1400" dirty="0" err="1">
                <a:latin typeface="Cambria" panose="02040503050406030204" pitchFamily="18" charset="0"/>
                <a:ea typeface="Cambria" panose="02040503050406030204" pitchFamily="18" charset="0"/>
              </a:rPr>
              <a:t>natură</a:t>
            </a:r>
            <a:r>
              <a:rPr lang="fr-FR" sz="1400" dirty="0">
                <a:latin typeface="Cambria" panose="02040503050406030204" pitchFamily="18" charset="0"/>
                <a:ea typeface="Cambria" panose="02040503050406030204" pitchFamily="18" charset="0"/>
              </a:rPr>
              <a:t> </a:t>
            </a:r>
            <a:r>
              <a:rPr lang="fr-FR" sz="1400" dirty="0" err="1">
                <a:latin typeface="Cambria" panose="02040503050406030204" pitchFamily="18" charset="0"/>
                <a:ea typeface="Cambria" panose="02040503050406030204" pitchFamily="18" charset="0"/>
              </a:rPr>
              <a:t>juridică</a:t>
            </a:r>
            <a:endParaRPr lang="ro-RO" sz="1400" dirty="0">
              <a:latin typeface="Cambria" panose="02040503050406030204" pitchFamily="18" charset="0"/>
              <a:ea typeface="Cambria" panose="02040503050406030204" pitchFamily="18" charset="0"/>
            </a:endParaRPr>
          </a:p>
          <a:p>
            <a:pPr marL="0" indent="0" algn="just">
              <a:buFont typeface="Dosis"/>
              <a:buNone/>
            </a:pPr>
            <a:endParaRPr lang="ro-RO" sz="1400" dirty="0">
              <a:latin typeface="Cambria" panose="02040503050406030204" pitchFamily="18" charset="0"/>
              <a:ea typeface="Cambria" panose="02040503050406030204" pitchFamily="18" charset="0"/>
            </a:endParaRPr>
          </a:p>
        </p:txBody>
      </p:sp>
      <p:grpSp>
        <p:nvGrpSpPr>
          <p:cNvPr id="3" name="Grupare 2">
            <a:extLst>
              <a:ext uri="{FF2B5EF4-FFF2-40B4-BE49-F238E27FC236}">
                <a16:creationId xmlns:a16="http://schemas.microsoft.com/office/drawing/2014/main" id="{7378240B-BCBA-447A-88FD-BDACE137FE3E}"/>
              </a:ext>
            </a:extLst>
          </p:cNvPr>
          <p:cNvGrpSpPr/>
          <p:nvPr/>
        </p:nvGrpSpPr>
        <p:grpSpPr>
          <a:xfrm>
            <a:off x="2261048" y="1201435"/>
            <a:ext cx="345600" cy="3188560"/>
            <a:chOff x="2261048" y="1201435"/>
            <a:chExt cx="345600" cy="3188560"/>
          </a:xfrm>
        </p:grpSpPr>
        <p:sp>
          <p:nvSpPr>
            <p:cNvPr id="443" name="Google Shape;443;p41"/>
            <p:cNvSpPr/>
            <p:nvPr/>
          </p:nvSpPr>
          <p:spPr>
            <a:xfrm>
              <a:off x="2261048" y="1201435"/>
              <a:ext cx="345600" cy="345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dirty="0">
                  <a:solidFill>
                    <a:schemeClr val="accent1"/>
                  </a:solidFill>
                  <a:latin typeface="Poppins"/>
                  <a:ea typeface="Poppins"/>
                  <a:cs typeface="Poppins"/>
                  <a:sym typeface="Poppins"/>
                </a:rPr>
                <a:t>1</a:t>
              </a:r>
              <a:endParaRPr sz="1500" dirty="0">
                <a:solidFill>
                  <a:schemeClr val="accent1"/>
                </a:solidFill>
                <a:latin typeface="Poppins"/>
                <a:ea typeface="Poppins"/>
                <a:cs typeface="Poppins"/>
                <a:sym typeface="Poppins"/>
              </a:endParaRPr>
            </a:p>
          </p:txBody>
        </p:sp>
        <p:sp>
          <p:nvSpPr>
            <p:cNvPr id="444" name="Google Shape;444;p41"/>
            <p:cNvSpPr/>
            <p:nvPr/>
          </p:nvSpPr>
          <p:spPr>
            <a:xfrm>
              <a:off x="2261048" y="1912175"/>
              <a:ext cx="345600" cy="345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chemeClr val="accent1"/>
                  </a:solidFill>
                  <a:latin typeface="Poppins"/>
                  <a:ea typeface="Poppins"/>
                  <a:cs typeface="Poppins"/>
                  <a:sym typeface="Poppins"/>
                </a:rPr>
                <a:t>2</a:t>
              </a:r>
              <a:endParaRPr sz="1500">
                <a:solidFill>
                  <a:schemeClr val="accent1"/>
                </a:solidFill>
                <a:latin typeface="Poppins"/>
                <a:ea typeface="Poppins"/>
                <a:cs typeface="Poppins"/>
                <a:sym typeface="Poppins"/>
              </a:endParaRPr>
            </a:p>
          </p:txBody>
        </p:sp>
        <p:sp>
          <p:nvSpPr>
            <p:cNvPr id="445" name="Google Shape;445;p41"/>
            <p:cNvSpPr/>
            <p:nvPr/>
          </p:nvSpPr>
          <p:spPr>
            <a:xfrm>
              <a:off x="2261048" y="2622915"/>
              <a:ext cx="345600" cy="345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dirty="0">
                  <a:solidFill>
                    <a:schemeClr val="accent1"/>
                  </a:solidFill>
                  <a:latin typeface="Poppins"/>
                  <a:ea typeface="Poppins"/>
                  <a:cs typeface="Poppins"/>
                  <a:sym typeface="Poppins"/>
                </a:rPr>
                <a:t>3</a:t>
              </a:r>
              <a:endParaRPr sz="1500" dirty="0">
                <a:solidFill>
                  <a:schemeClr val="accent1"/>
                </a:solidFill>
                <a:latin typeface="Poppins"/>
                <a:ea typeface="Poppins"/>
                <a:cs typeface="Poppins"/>
                <a:sym typeface="Poppins"/>
              </a:endParaRPr>
            </a:p>
          </p:txBody>
        </p:sp>
        <p:sp>
          <p:nvSpPr>
            <p:cNvPr id="23" name="Google Shape;445;p41">
              <a:extLst>
                <a:ext uri="{FF2B5EF4-FFF2-40B4-BE49-F238E27FC236}">
                  <a16:creationId xmlns:a16="http://schemas.microsoft.com/office/drawing/2014/main" id="{5926A137-02F3-46C3-9329-C21A48DFCCA8}"/>
                </a:ext>
              </a:extLst>
            </p:cNvPr>
            <p:cNvSpPr/>
            <p:nvPr/>
          </p:nvSpPr>
          <p:spPr>
            <a:xfrm>
              <a:off x="2261048" y="3333655"/>
              <a:ext cx="345600" cy="345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o-RO" sz="1500" dirty="0">
                  <a:solidFill>
                    <a:schemeClr val="accent1"/>
                  </a:solidFill>
                  <a:latin typeface="Poppins"/>
                  <a:ea typeface="Poppins"/>
                  <a:cs typeface="Poppins"/>
                  <a:sym typeface="Poppins"/>
                </a:rPr>
                <a:t>4</a:t>
              </a:r>
              <a:endParaRPr sz="1500" dirty="0">
                <a:solidFill>
                  <a:schemeClr val="accent1"/>
                </a:solidFill>
                <a:latin typeface="Poppins"/>
                <a:ea typeface="Poppins"/>
                <a:cs typeface="Poppins"/>
                <a:sym typeface="Poppins"/>
              </a:endParaRPr>
            </a:p>
          </p:txBody>
        </p:sp>
        <p:sp>
          <p:nvSpPr>
            <p:cNvPr id="25" name="Google Shape;445;p41">
              <a:extLst>
                <a:ext uri="{FF2B5EF4-FFF2-40B4-BE49-F238E27FC236}">
                  <a16:creationId xmlns:a16="http://schemas.microsoft.com/office/drawing/2014/main" id="{F54085E9-DC1E-46F2-B427-146FDF8DB11A}"/>
                </a:ext>
              </a:extLst>
            </p:cNvPr>
            <p:cNvSpPr/>
            <p:nvPr/>
          </p:nvSpPr>
          <p:spPr>
            <a:xfrm>
              <a:off x="2261048" y="4044395"/>
              <a:ext cx="345600" cy="345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o-RO" sz="1500" dirty="0">
                  <a:solidFill>
                    <a:schemeClr val="accent1"/>
                  </a:solidFill>
                  <a:latin typeface="Poppins"/>
                  <a:ea typeface="Poppins"/>
                  <a:cs typeface="Poppins"/>
                  <a:sym typeface="Poppins"/>
                </a:rPr>
                <a:t>5</a:t>
              </a:r>
              <a:endParaRPr sz="1500" dirty="0">
                <a:solidFill>
                  <a:schemeClr val="accent1"/>
                </a:solidFill>
                <a:latin typeface="Poppins"/>
                <a:ea typeface="Poppins"/>
                <a:cs typeface="Poppins"/>
                <a:sym typeface="Poppins"/>
              </a:endParaRPr>
            </a:p>
          </p:txBody>
        </p:sp>
      </p:grpSp>
      <p:sp>
        <p:nvSpPr>
          <p:cNvPr id="26" name="Google Shape;458;p41">
            <a:extLst>
              <a:ext uri="{FF2B5EF4-FFF2-40B4-BE49-F238E27FC236}">
                <a16:creationId xmlns:a16="http://schemas.microsoft.com/office/drawing/2014/main" id="{C65A2205-5F4F-4EAD-A551-DDEB8F4DE05A}"/>
              </a:ext>
            </a:extLst>
          </p:cNvPr>
          <p:cNvSpPr txBox="1">
            <a:spLocks/>
          </p:cNvSpPr>
          <p:nvPr/>
        </p:nvSpPr>
        <p:spPr>
          <a:xfrm>
            <a:off x="2635996" y="4053620"/>
            <a:ext cx="6237051" cy="406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1pPr>
            <a:lvl2pPr marL="914400" marR="0" lvl="1"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2pPr>
            <a:lvl3pPr marL="1371600" marR="0" lvl="2"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3pPr>
            <a:lvl4pPr marL="1828800" marR="0" lvl="3"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4pPr>
            <a:lvl5pPr marL="2286000" marR="0" lvl="4"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5pPr>
            <a:lvl6pPr marL="2743200" marR="0" lvl="5"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6pPr>
            <a:lvl7pPr marL="3200400" marR="0" lvl="6"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7pPr>
            <a:lvl8pPr marL="3657600" marR="0" lvl="7"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8pPr>
            <a:lvl9pPr marL="4114800" marR="0" lvl="8" indent="-304800" algn="l" rtl="0">
              <a:lnSpc>
                <a:spcPct val="100000"/>
              </a:lnSpc>
              <a:spcBef>
                <a:spcPts val="0"/>
              </a:spcBef>
              <a:spcAft>
                <a:spcPts val="0"/>
              </a:spcAft>
              <a:buClr>
                <a:schemeClr val="dk1"/>
              </a:buClr>
              <a:buSzPts val="1200"/>
              <a:buFont typeface="Dosis"/>
              <a:buChar char="■"/>
              <a:defRPr sz="1200" b="0" i="0" u="none" strike="noStrike" cap="none">
                <a:solidFill>
                  <a:schemeClr val="dk1"/>
                </a:solidFill>
                <a:latin typeface="Dosis"/>
                <a:ea typeface="Dosis"/>
                <a:cs typeface="Dosis"/>
                <a:sym typeface="Dosis"/>
              </a:defRPr>
            </a:lvl9pPr>
          </a:lstStyle>
          <a:p>
            <a:pPr marL="152400" lvl="0" indent="0" algn="just">
              <a:buNone/>
            </a:pPr>
            <a:r>
              <a:rPr lang="ro-RO" sz="1400" dirty="0">
                <a:latin typeface="Cambria" panose="02040503050406030204" pitchFamily="18" charset="0"/>
                <a:ea typeface="Cambria" panose="02040503050406030204" pitchFamily="18" charset="0"/>
              </a:rPr>
              <a:t>Asigură servicii de consiliere și informare juridică</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animEffect transition="in" filter="wheel(1)">
                                      <p:cBhvr>
                                        <p:cTn id="7" dur="2000"/>
                                        <p:tgtEl>
                                          <p:spTgt spid="45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54">
                                            <p:txEl>
                                              <p:pRg st="0" end="0"/>
                                            </p:txEl>
                                          </p:spTgt>
                                        </p:tgtEl>
                                        <p:attrNameLst>
                                          <p:attrName>style.visibility</p:attrName>
                                        </p:attrNameLst>
                                      </p:cBhvr>
                                      <p:to>
                                        <p:strVal val="visible"/>
                                      </p:to>
                                    </p:set>
                                    <p:animEffect transition="in" filter="fade">
                                      <p:cBhvr>
                                        <p:cTn id="19" dur="1000"/>
                                        <p:tgtEl>
                                          <p:spTgt spid="454">
                                            <p:txEl>
                                              <p:pRg st="0" end="0"/>
                                            </p:txEl>
                                          </p:spTgt>
                                        </p:tgtEl>
                                      </p:cBhvr>
                                    </p:animEffect>
                                    <p:anim calcmode="lin" valueType="num">
                                      <p:cBhvr>
                                        <p:cTn id="20" dur="1000" fill="hold"/>
                                        <p:tgtEl>
                                          <p:spTgt spid="45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54">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57">
                                            <p:txEl>
                                              <p:pRg st="0" end="0"/>
                                            </p:txEl>
                                          </p:spTgt>
                                        </p:tgtEl>
                                        <p:attrNameLst>
                                          <p:attrName>style.visibility</p:attrName>
                                        </p:attrNameLst>
                                      </p:cBhvr>
                                      <p:to>
                                        <p:strVal val="visible"/>
                                      </p:to>
                                    </p:set>
                                    <p:animEffect transition="in" filter="fade">
                                      <p:cBhvr>
                                        <p:cTn id="24" dur="1000"/>
                                        <p:tgtEl>
                                          <p:spTgt spid="457">
                                            <p:txEl>
                                              <p:pRg st="0" end="0"/>
                                            </p:txEl>
                                          </p:spTgt>
                                        </p:tgtEl>
                                      </p:cBhvr>
                                    </p:animEffect>
                                    <p:anim calcmode="lin" valueType="num">
                                      <p:cBhvr>
                                        <p:cTn id="25" dur="1000" fill="hold"/>
                                        <p:tgtEl>
                                          <p:spTgt spid="45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57">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458">
                                            <p:txEl>
                                              <p:pRg st="0" end="0"/>
                                            </p:txEl>
                                          </p:spTgt>
                                        </p:tgtEl>
                                        <p:attrNameLst>
                                          <p:attrName>style.visibility</p:attrName>
                                        </p:attrNameLst>
                                      </p:cBhvr>
                                      <p:to>
                                        <p:strVal val="visible"/>
                                      </p:to>
                                    </p:set>
                                    <p:animEffect transition="in" filter="fade">
                                      <p:cBhvr>
                                        <p:cTn id="29" dur="1000"/>
                                        <p:tgtEl>
                                          <p:spTgt spid="458">
                                            <p:txEl>
                                              <p:pRg st="0" end="0"/>
                                            </p:txEl>
                                          </p:spTgt>
                                        </p:tgtEl>
                                      </p:cBhvr>
                                    </p:animEffect>
                                    <p:anim calcmode="lin" valueType="num">
                                      <p:cBhvr>
                                        <p:cTn id="30" dur="1000" fill="hold"/>
                                        <p:tgtEl>
                                          <p:spTgt spid="458">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458">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 grpId="0" build="p"/>
      <p:bldP spid="457" grpId="0" build="p"/>
      <p:bldP spid="458" grpId="0" build="p"/>
      <p:bldP spid="24"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ine 23" descr="O imagine care conține persoană, îmbrăcăminte, îngrijire medicală, încheietură&#10;&#10;Conținutul generat de inteligența artificială poate fi incorect.">
            <a:extLst>
              <a:ext uri="{FF2B5EF4-FFF2-40B4-BE49-F238E27FC236}">
                <a16:creationId xmlns:a16="http://schemas.microsoft.com/office/drawing/2014/main" id="{FEBD89A2-69ED-A035-8205-A99A0037BFA2}"/>
              </a:ext>
            </a:extLst>
          </p:cNvPr>
          <p:cNvPicPr>
            <a:picLocks noChangeAspect="1"/>
          </p:cNvPicPr>
          <p:nvPr/>
        </p:nvPicPr>
        <p:blipFill>
          <a:blip r:embed="rId2"/>
          <a:stretch>
            <a:fillRect/>
          </a:stretch>
        </p:blipFill>
        <p:spPr>
          <a:xfrm>
            <a:off x="127174" y="3853110"/>
            <a:ext cx="1731735" cy="10656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u 1">
            <a:extLst>
              <a:ext uri="{FF2B5EF4-FFF2-40B4-BE49-F238E27FC236}">
                <a16:creationId xmlns:a16="http://schemas.microsoft.com/office/drawing/2014/main" id="{0D5CCBF1-4ECE-4F82-A458-546531E8A3CD}"/>
              </a:ext>
            </a:extLst>
          </p:cNvPr>
          <p:cNvSpPr>
            <a:spLocks noGrp="1"/>
          </p:cNvSpPr>
          <p:nvPr>
            <p:ph type="title"/>
          </p:nvPr>
        </p:nvSpPr>
        <p:spPr>
          <a:xfrm>
            <a:off x="1580821" y="6948"/>
            <a:ext cx="5982357" cy="572700"/>
          </a:xfrm>
        </p:spPr>
        <p:txBody>
          <a:bodyPr/>
          <a:lstStyle/>
          <a:p>
            <a:r>
              <a:rPr lang="en-US" sz="2000" spc="200" dirty="0">
                <a:latin typeface="Trebuchet MS"/>
                <a:cs typeface="Trebuchet MS"/>
              </a:rPr>
              <a:t>SERVICIUL</a:t>
            </a:r>
            <a:r>
              <a:rPr lang="en-US" sz="2000" spc="-405" dirty="0">
                <a:latin typeface="Trebuchet MS"/>
                <a:cs typeface="Trebuchet MS"/>
              </a:rPr>
              <a:t> </a:t>
            </a:r>
            <a:r>
              <a:rPr lang="en-US" sz="2000" spc="440" dirty="0">
                <a:latin typeface="Trebuchet MS"/>
                <a:cs typeface="Trebuchet MS"/>
              </a:rPr>
              <a:t>DE</a:t>
            </a:r>
            <a:r>
              <a:rPr lang="en-US" sz="2000" spc="-405" dirty="0">
                <a:latin typeface="Trebuchet MS"/>
                <a:cs typeface="Trebuchet MS"/>
              </a:rPr>
              <a:t> </a:t>
            </a:r>
            <a:r>
              <a:rPr lang="en-US" sz="2000" spc="114" dirty="0">
                <a:latin typeface="Trebuchet MS"/>
                <a:cs typeface="Trebuchet MS"/>
              </a:rPr>
              <a:t>BENEFICII</a:t>
            </a:r>
            <a:r>
              <a:rPr lang="en-US" sz="2000" spc="-405" dirty="0">
                <a:latin typeface="Trebuchet MS"/>
                <a:cs typeface="Trebuchet MS"/>
              </a:rPr>
              <a:t> </a:t>
            </a:r>
            <a:r>
              <a:rPr lang="en-US" sz="2000" spc="55" dirty="0">
                <a:latin typeface="Trebuchet MS"/>
                <a:cs typeface="Trebuchet MS"/>
              </a:rPr>
              <a:t>SOCIALE, </a:t>
            </a:r>
            <a:r>
              <a:rPr lang="en-US" sz="2000" spc="65" dirty="0">
                <a:latin typeface="Trebuchet MS"/>
                <a:cs typeface="Trebuchet MS"/>
              </a:rPr>
              <a:t>CUPRINDE:</a:t>
            </a:r>
            <a:endParaRPr lang="ro-RO" sz="2000" dirty="0"/>
          </a:p>
        </p:txBody>
      </p:sp>
      <p:pic>
        <p:nvPicPr>
          <p:cNvPr id="15" name="Imagine 14">
            <a:extLst>
              <a:ext uri="{FF2B5EF4-FFF2-40B4-BE49-F238E27FC236}">
                <a16:creationId xmlns:a16="http://schemas.microsoft.com/office/drawing/2014/main" id="{E0E84956-A951-4936-80A9-9DA0506D25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796" y="1093184"/>
            <a:ext cx="1731735" cy="12122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Imagine 15">
            <a:extLst>
              <a:ext uri="{FF2B5EF4-FFF2-40B4-BE49-F238E27FC236}">
                <a16:creationId xmlns:a16="http://schemas.microsoft.com/office/drawing/2014/main" id="{0D4E3AAF-DA26-489A-A0D7-5C7A80477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8529" y="933445"/>
            <a:ext cx="2032763" cy="1194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Imagine 17">
            <a:extLst>
              <a:ext uri="{FF2B5EF4-FFF2-40B4-BE49-F238E27FC236}">
                <a16:creationId xmlns:a16="http://schemas.microsoft.com/office/drawing/2014/main" id="{EAF2B62A-9F75-4864-A721-3B8C3777C9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168725">
            <a:off x="7246275" y="2912399"/>
            <a:ext cx="1731735" cy="12928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3" name="Grupare 2">
            <a:extLst>
              <a:ext uri="{FF2B5EF4-FFF2-40B4-BE49-F238E27FC236}">
                <a16:creationId xmlns:a16="http://schemas.microsoft.com/office/drawing/2014/main" id="{40ED5900-5527-4712-82B1-75F9DDA4C27E}"/>
              </a:ext>
            </a:extLst>
          </p:cNvPr>
          <p:cNvGrpSpPr/>
          <p:nvPr/>
        </p:nvGrpSpPr>
        <p:grpSpPr>
          <a:xfrm>
            <a:off x="4268098" y="518165"/>
            <a:ext cx="1800000" cy="1800000"/>
            <a:chOff x="8243471" y="2930563"/>
            <a:chExt cx="2940825" cy="3380258"/>
          </a:xfrm>
        </p:grpSpPr>
        <p:sp>
          <p:nvSpPr>
            <p:cNvPr id="4" name="Hexagon 3">
              <a:extLst>
                <a:ext uri="{FF2B5EF4-FFF2-40B4-BE49-F238E27FC236}">
                  <a16:creationId xmlns:a16="http://schemas.microsoft.com/office/drawing/2014/main" id="{AFBA835D-8963-48B9-B8C6-38823DA13118}"/>
                </a:ext>
              </a:extLst>
            </p:cNvPr>
            <p:cNvSpPr/>
            <p:nvPr/>
          </p:nvSpPr>
          <p:spPr>
            <a:xfrm rot="5400000">
              <a:off x="8023755" y="3150279"/>
              <a:ext cx="3380258" cy="294082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sz="1200"/>
            </a:p>
          </p:txBody>
        </p:sp>
        <p:sp>
          <p:nvSpPr>
            <p:cNvPr id="5" name="Hexagon 4">
              <a:extLst>
                <a:ext uri="{FF2B5EF4-FFF2-40B4-BE49-F238E27FC236}">
                  <a16:creationId xmlns:a16="http://schemas.microsoft.com/office/drawing/2014/main" id="{C2804019-CCA8-4DFA-8F2E-9D6F48FDA891}"/>
                </a:ext>
              </a:extLst>
            </p:cNvPr>
            <p:cNvSpPr txBox="1"/>
            <p:nvPr/>
          </p:nvSpPr>
          <p:spPr>
            <a:xfrm>
              <a:off x="8243471" y="3457320"/>
              <a:ext cx="2940825" cy="23267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ro-RO" sz="1200" kern="1200" dirty="0">
                  <a:latin typeface="Cambria" panose="02040503050406030204" pitchFamily="18" charset="0"/>
                  <a:ea typeface="Cambria" panose="02040503050406030204" pitchFamily="18" charset="0"/>
                </a:rPr>
                <a:t>Compartiment beneficii pentru creșterea și îngrijirea  copilului</a:t>
              </a:r>
            </a:p>
          </p:txBody>
        </p:sp>
      </p:grpSp>
      <p:grpSp>
        <p:nvGrpSpPr>
          <p:cNvPr id="6" name="Grupare 5">
            <a:extLst>
              <a:ext uri="{FF2B5EF4-FFF2-40B4-BE49-F238E27FC236}">
                <a16:creationId xmlns:a16="http://schemas.microsoft.com/office/drawing/2014/main" id="{C4DD9676-18AE-4A15-9BE2-40F27CE5BFF0}"/>
              </a:ext>
            </a:extLst>
          </p:cNvPr>
          <p:cNvGrpSpPr/>
          <p:nvPr/>
        </p:nvGrpSpPr>
        <p:grpSpPr>
          <a:xfrm>
            <a:off x="2334242" y="519181"/>
            <a:ext cx="1800000" cy="1800000"/>
            <a:chOff x="6717601" y="2876038"/>
            <a:chExt cx="2940825" cy="3380258"/>
          </a:xfrm>
        </p:grpSpPr>
        <p:sp>
          <p:nvSpPr>
            <p:cNvPr id="7" name="Hexagon 6">
              <a:extLst>
                <a:ext uri="{FF2B5EF4-FFF2-40B4-BE49-F238E27FC236}">
                  <a16:creationId xmlns:a16="http://schemas.microsoft.com/office/drawing/2014/main" id="{B04DFF59-8646-49E5-BB23-9A30BEEF172F}"/>
                </a:ext>
              </a:extLst>
            </p:cNvPr>
            <p:cNvSpPr/>
            <p:nvPr/>
          </p:nvSpPr>
          <p:spPr>
            <a:xfrm rot="5400000">
              <a:off x="6497885" y="3095754"/>
              <a:ext cx="3380258" cy="294082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sz="1200" dirty="0"/>
            </a:p>
          </p:txBody>
        </p:sp>
        <p:sp>
          <p:nvSpPr>
            <p:cNvPr id="8" name="Hexagon 6">
              <a:extLst>
                <a:ext uri="{FF2B5EF4-FFF2-40B4-BE49-F238E27FC236}">
                  <a16:creationId xmlns:a16="http://schemas.microsoft.com/office/drawing/2014/main" id="{A7E9459B-BF5C-4BD0-B14F-5F53854FF631}"/>
                </a:ext>
              </a:extLst>
            </p:cNvPr>
            <p:cNvSpPr txBox="1"/>
            <p:nvPr/>
          </p:nvSpPr>
          <p:spPr>
            <a:xfrm>
              <a:off x="6717601" y="3453702"/>
              <a:ext cx="2940825" cy="23267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200" kern="1200" dirty="0">
                  <a:latin typeface="Cambria" panose="02040503050406030204" pitchFamily="18" charset="0"/>
                  <a:ea typeface="Cambria" panose="02040503050406030204" pitchFamily="18" charset="0"/>
                </a:rPr>
                <a:t>Compartiment de sprijin al comunității rome,  </a:t>
              </a:r>
              <a:endParaRPr lang="ro-RO" sz="1200" kern="1200" dirty="0">
                <a:latin typeface="Cambria" panose="02040503050406030204" pitchFamily="18" charset="0"/>
                <a:ea typeface="Cambria" panose="02040503050406030204" pitchFamily="18" charset="0"/>
              </a:endParaRPr>
            </a:p>
            <a:p>
              <a:pPr marL="0" lvl="0" indent="0" algn="ctr" defTabSz="844550">
                <a:lnSpc>
                  <a:spcPct val="90000"/>
                </a:lnSpc>
                <a:spcBef>
                  <a:spcPct val="0"/>
                </a:spcBef>
                <a:spcAft>
                  <a:spcPct val="35000"/>
                </a:spcAft>
                <a:buNone/>
              </a:pPr>
              <a:r>
                <a:rPr lang="it-IT" sz="1200" kern="1200" dirty="0">
                  <a:latin typeface="Cambria" panose="02040503050406030204" pitchFamily="18" charset="0"/>
                  <a:ea typeface="Cambria" panose="02040503050406030204" pitchFamily="18" charset="0"/>
                </a:rPr>
                <a:t>Compartiment evidenta </a:t>
              </a:r>
              <a:r>
                <a:rPr lang="ro-RO" sz="1200" kern="1200" dirty="0">
                  <a:latin typeface="Cambria" panose="02040503050406030204" pitchFamily="18" charset="0"/>
                  <a:ea typeface="Cambria" panose="02040503050406030204" pitchFamily="18" charset="0"/>
                </a:rPr>
                <a:t>ș</a:t>
              </a:r>
              <a:r>
                <a:rPr lang="it-IT" sz="1200" kern="1200" dirty="0">
                  <a:latin typeface="Cambria" panose="02040503050406030204" pitchFamily="18" charset="0"/>
                  <a:ea typeface="Cambria" panose="02040503050406030204" pitchFamily="18" charset="0"/>
                </a:rPr>
                <a:t>i plat</a:t>
              </a:r>
              <a:r>
                <a:rPr lang="ro-RO" sz="1200" kern="1200" dirty="0">
                  <a:latin typeface="Cambria" panose="02040503050406030204" pitchFamily="18" charset="0"/>
                  <a:ea typeface="Cambria" panose="02040503050406030204" pitchFamily="18" charset="0"/>
                </a:rPr>
                <a:t>ă</a:t>
              </a:r>
              <a:r>
                <a:rPr lang="it-IT" sz="1200" kern="1200" dirty="0">
                  <a:latin typeface="Cambria" panose="02040503050406030204" pitchFamily="18" charset="0"/>
                  <a:ea typeface="Cambria" panose="02040503050406030204" pitchFamily="18" charset="0"/>
                </a:rPr>
                <a:t> beneficii de asisten</a:t>
              </a:r>
              <a:r>
                <a:rPr lang="ro-RO" sz="1200" kern="1200" dirty="0">
                  <a:latin typeface="Cambria" panose="02040503050406030204" pitchFamily="18" charset="0"/>
                  <a:ea typeface="Cambria" panose="02040503050406030204" pitchFamily="18" charset="0"/>
                </a:rPr>
                <a:t>ță</a:t>
              </a:r>
              <a:r>
                <a:rPr lang="it-IT" sz="1200" kern="1200" dirty="0">
                  <a:latin typeface="Cambria" panose="02040503050406030204" pitchFamily="18" charset="0"/>
                  <a:ea typeface="Cambria" panose="02040503050406030204" pitchFamily="18" charset="0"/>
                </a:rPr>
                <a:t>  social</a:t>
              </a:r>
              <a:r>
                <a:rPr lang="ro-RO" sz="1200" kern="1200" dirty="0">
                  <a:latin typeface="Cambria" panose="02040503050406030204" pitchFamily="18" charset="0"/>
                  <a:ea typeface="Cambria" panose="02040503050406030204" pitchFamily="18" charset="0"/>
                </a:rPr>
                <a:t>ă</a:t>
              </a:r>
            </a:p>
          </p:txBody>
        </p:sp>
      </p:grpSp>
      <p:grpSp>
        <p:nvGrpSpPr>
          <p:cNvPr id="9" name="Grupare 8">
            <a:extLst>
              <a:ext uri="{FF2B5EF4-FFF2-40B4-BE49-F238E27FC236}">
                <a16:creationId xmlns:a16="http://schemas.microsoft.com/office/drawing/2014/main" id="{BEE7EA08-8735-4D9B-B810-B6276CA7B967}"/>
              </a:ext>
            </a:extLst>
          </p:cNvPr>
          <p:cNvGrpSpPr/>
          <p:nvPr/>
        </p:nvGrpSpPr>
        <p:grpSpPr>
          <a:xfrm>
            <a:off x="3309908" y="2478799"/>
            <a:ext cx="1800000" cy="1800000"/>
            <a:chOff x="8311732" y="5745204"/>
            <a:chExt cx="2940825" cy="3380258"/>
          </a:xfrm>
        </p:grpSpPr>
        <p:sp>
          <p:nvSpPr>
            <p:cNvPr id="10" name="Hexagon 9">
              <a:extLst>
                <a:ext uri="{FF2B5EF4-FFF2-40B4-BE49-F238E27FC236}">
                  <a16:creationId xmlns:a16="http://schemas.microsoft.com/office/drawing/2014/main" id="{3E7C3E13-975F-4CDE-88E0-FEEC1C19DFCC}"/>
                </a:ext>
              </a:extLst>
            </p:cNvPr>
            <p:cNvSpPr/>
            <p:nvPr/>
          </p:nvSpPr>
          <p:spPr>
            <a:xfrm rot="5400000">
              <a:off x="8092016" y="5964920"/>
              <a:ext cx="3380258" cy="294082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sz="1200"/>
            </a:p>
          </p:txBody>
        </p:sp>
        <p:sp>
          <p:nvSpPr>
            <p:cNvPr id="11" name="Hexagon 8">
              <a:extLst>
                <a:ext uri="{FF2B5EF4-FFF2-40B4-BE49-F238E27FC236}">
                  <a16:creationId xmlns:a16="http://schemas.microsoft.com/office/drawing/2014/main" id="{DAA2E7B5-FB65-4A78-8438-88D4DCC82D14}"/>
                </a:ext>
              </a:extLst>
            </p:cNvPr>
            <p:cNvSpPr txBox="1"/>
            <p:nvPr/>
          </p:nvSpPr>
          <p:spPr>
            <a:xfrm>
              <a:off x="8311732" y="6232132"/>
              <a:ext cx="2940825" cy="23267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200" kern="1200" dirty="0">
                  <a:latin typeface="Cambria" panose="02040503050406030204" pitchFamily="18" charset="0"/>
                  <a:ea typeface="Cambria" panose="02040503050406030204" pitchFamily="18" charset="0"/>
                </a:rPr>
                <a:t>Compartiment monitorizare, analiz</a:t>
              </a:r>
              <a:r>
                <a:rPr lang="ro-RO" sz="1200" kern="1200" dirty="0">
                  <a:latin typeface="Cambria" panose="02040503050406030204" pitchFamily="18" charset="0"/>
                  <a:ea typeface="Cambria" panose="02040503050406030204" pitchFamily="18" charset="0"/>
                </a:rPr>
                <a:t>ă</a:t>
              </a:r>
              <a:r>
                <a:rPr lang="it-IT" sz="1200" kern="1200" dirty="0">
                  <a:latin typeface="Cambria" panose="02040503050406030204" pitchFamily="18" charset="0"/>
                  <a:ea typeface="Cambria" panose="02040503050406030204" pitchFamily="18" charset="0"/>
                </a:rPr>
                <a:t> statistic</a:t>
              </a:r>
              <a:r>
                <a:rPr lang="ro-RO" sz="1200" kern="1200" dirty="0">
                  <a:latin typeface="Cambria" panose="02040503050406030204" pitchFamily="18" charset="0"/>
                  <a:ea typeface="Cambria" panose="02040503050406030204" pitchFamily="18" charset="0"/>
                </a:rPr>
                <a:t>ă</a:t>
              </a:r>
              <a:r>
                <a:rPr lang="it-IT" sz="1200" kern="1200" dirty="0">
                  <a:latin typeface="Cambria" panose="02040503050406030204" pitchFamily="18" charset="0"/>
                  <a:ea typeface="Cambria" panose="02040503050406030204" pitchFamily="18" charset="0"/>
                </a:rPr>
                <a:t>, indicatori</a:t>
              </a:r>
              <a:endParaRPr lang="ro-RO" sz="1200" kern="1200" dirty="0">
                <a:latin typeface="Cambria" panose="02040503050406030204" pitchFamily="18" charset="0"/>
                <a:ea typeface="Cambria" panose="02040503050406030204" pitchFamily="18" charset="0"/>
              </a:endParaRPr>
            </a:p>
          </p:txBody>
        </p:sp>
      </p:grpSp>
      <p:grpSp>
        <p:nvGrpSpPr>
          <p:cNvPr id="12" name="Grupare 11">
            <a:extLst>
              <a:ext uri="{FF2B5EF4-FFF2-40B4-BE49-F238E27FC236}">
                <a16:creationId xmlns:a16="http://schemas.microsoft.com/office/drawing/2014/main" id="{A1E84511-B3D4-456C-906F-ECFD8ADDEC49}"/>
              </a:ext>
            </a:extLst>
          </p:cNvPr>
          <p:cNvGrpSpPr/>
          <p:nvPr/>
        </p:nvGrpSpPr>
        <p:grpSpPr>
          <a:xfrm>
            <a:off x="5279513" y="2453348"/>
            <a:ext cx="1800000" cy="1800000"/>
            <a:chOff x="5311682" y="5859929"/>
            <a:chExt cx="2940825" cy="3380258"/>
          </a:xfrm>
        </p:grpSpPr>
        <p:sp>
          <p:nvSpPr>
            <p:cNvPr id="13" name="Hexagon 12">
              <a:extLst>
                <a:ext uri="{FF2B5EF4-FFF2-40B4-BE49-F238E27FC236}">
                  <a16:creationId xmlns:a16="http://schemas.microsoft.com/office/drawing/2014/main" id="{D834D2E5-794C-47C3-8EF5-89493C0E13D9}"/>
                </a:ext>
              </a:extLst>
            </p:cNvPr>
            <p:cNvSpPr/>
            <p:nvPr/>
          </p:nvSpPr>
          <p:spPr>
            <a:xfrm rot="5400000">
              <a:off x="5091966" y="6079645"/>
              <a:ext cx="3380258" cy="294082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sz="1200"/>
            </a:p>
          </p:txBody>
        </p:sp>
        <p:sp>
          <p:nvSpPr>
            <p:cNvPr id="14" name="Hexagon 10">
              <a:extLst>
                <a:ext uri="{FF2B5EF4-FFF2-40B4-BE49-F238E27FC236}">
                  <a16:creationId xmlns:a16="http://schemas.microsoft.com/office/drawing/2014/main" id="{7C9C8C16-35C6-497C-8097-5BDD01EBEF3A}"/>
                </a:ext>
              </a:extLst>
            </p:cNvPr>
            <p:cNvSpPr txBox="1"/>
            <p:nvPr/>
          </p:nvSpPr>
          <p:spPr>
            <a:xfrm>
              <a:off x="5311682" y="6358109"/>
              <a:ext cx="2940825" cy="23267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200" kern="1200" dirty="0">
                  <a:latin typeface="Cambria" panose="02040503050406030204" pitchFamily="18" charset="0"/>
                  <a:ea typeface="Cambria" panose="02040503050406030204" pitchFamily="18" charset="0"/>
                </a:rPr>
                <a:t>Asistență socială și incluziune socială</a:t>
              </a:r>
              <a:endParaRPr lang="ro-RO" sz="1200" kern="1200" dirty="0">
                <a:latin typeface="Cambria" panose="02040503050406030204" pitchFamily="18" charset="0"/>
                <a:ea typeface="Cambria" panose="02040503050406030204" pitchFamily="18" charset="0"/>
              </a:endParaRPr>
            </a:p>
          </p:txBody>
        </p:sp>
      </p:grpSp>
      <p:grpSp>
        <p:nvGrpSpPr>
          <p:cNvPr id="19" name="Grupare 18">
            <a:extLst>
              <a:ext uri="{FF2B5EF4-FFF2-40B4-BE49-F238E27FC236}">
                <a16:creationId xmlns:a16="http://schemas.microsoft.com/office/drawing/2014/main" id="{898457DF-58F7-0A67-1736-42CDFC772E2F}"/>
              </a:ext>
            </a:extLst>
          </p:cNvPr>
          <p:cNvGrpSpPr/>
          <p:nvPr/>
        </p:nvGrpSpPr>
        <p:grpSpPr>
          <a:xfrm>
            <a:off x="1300386" y="2435087"/>
            <a:ext cx="1800000" cy="1800000"/>
            <a:chOff x="8311732" y="5745204"/>
            <a:chExt cx="2940825" cy="3380258"/>
          </a:xfrm>
        </p:grpSpPr>
        <p:sp>
          <p:nvSpPr>
            <p:cNvPr id="21" name="Hexagon 20">
              <a:extLst>
                <a:ext uri="{FF2B5EF4-FFF2-40B4-BE49-F238E27FC236}">
                  <a16:creationId xmlns:a16="http://schemas.microsoft.com/office/drawing/2014/main" id="{55F3AF66-B69E-963A-77AA-7CCD87455026}"/>
                </a:ext>
              </a:extLst>
            </p:cNvPr>
            <p:cNvSpPr/>
            <p:nvPr/>
          </p:nvSpPr>
          <p:spPr>
            <a:xfrm rot="5400000">
              <a:off x="8092016" y="5964920"/>
              <a:ext cx="3380258" cy="294082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sz="1200"/>
            </a:p>
          </p:txBody>
        </p:sp>
        <p:sp>
          <p:nvSpPr>
            <p:cNvPr id="22" name="Hexagon 8">
              <a:extLst>
                <a:ext uri="{FF2B5EF4-FFF2-40B4-BE49-F238E27FC236}">
                  <a16:creationId xmlns:a16="http://schemas.microsoft.com/office/drawing/2014/main" id="{4E563D40-EF0B-BA73-E828-DD732B0DE139}"/>
                </a:ext>
              </a:extLst>
            </p:cNvPr>
            <p:cNvSpPr txBox="1"/>
            <p:nvPr/>
          </p:nvSpPr>
          <p:spPr>
            <a:xfrm>
              <a:off x="8311732" y="6232132"/>
              <a:ext cx="2940825" cy="23267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200" kern="1200" dirty="0">
                  <a:latin typeface="Cambria" panose="02040503050406030204" pitchFamily="18" charset="0"/>
                  <a:ea typeface="Cambria" panose="02040503050406030204" pitchFamily="18" charset="0"/>
                </a:rPr>
                <a:t>Compartiment asisten</a:t>
              </a:r>
              <a:r>
                <a:rPr lang="it-IT" sz="1200" dirty="0">
                  <a:latin typeface="Cambria" panose="02040503050406030204" pitchFamily="18" charset="0"/>
                  <a:ea typeface="Cambria" panose="02040503050406030204" pitchFamily="18" charset="0"/>
                </a:rPr>
                <a:t>t</a:t>
              </a:r>
              <a:r>
                <a:rPr lang="ro-RO" sz="1200" kern="1200" dirty="0">
                  <a:latin typeface="Cambria" panose="02040503050406030204" pitchFamily="18" charset="0"/>
                  <a:ea typeface="Cambria" panose="02040503050406030204" pitchFamily="18" charset="0"/>
                </a:rPr>
                <a:t>ă medicală școlară</a:t>
              </a:r>
            </a:p>
          </p:txBody>
        </p:sp>
      </p:grpSp>
    </p:spTree>
    <p:extLst>
      <p:ext uri="{BB962C8B-B14F-4D97-AF65-F5344CB8AC3E}">
        <p14:creationId xmlns:p14="http://schemas.microsoft.com/office/powerpoint/2010/main" val="956016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par>
                                <p:cTn id="36" presetID="3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1000" fill="hold"/>
                                        <p:tgtEl>
                                          <p:spTgt spid="3"/>
                                        </p:tgtEl>
                                        <p:attrNameLst>
                                          <p:attrName>ppt_w</p:attrName>
                                        </p:attrNameLst>
                                      </p:cBhvr>
                                      <p:tavLst>
                                        <p:tav tm="0">
                                          <p:val>
                                            <p:fltVal val="0"/>
                                          </p:val>
                                        </p:tav>
                                        <p:tav tm="100000">
                                          <p:val>
                                            <p:strVal val="#ppt_w"/>
                                          </p:val>
                                        </p:tav>
                                      </p:tavLst>
                                    </p:anim>
                                    <p:anim calcmode="lin" valueType="num">
                                      <p:cBhvr>
                                        <p:cTn id="39" dur="1000" fill="hold"/>
                                        <p:tgtEl>
                                          <p:spTgt spid="3"/>
                                        </p:tgtEl>
                                        <p:attrNameLst>
                                          <p:attrName>ppt_h</p:attrName>
                                        </p:attrNameLst>
                                      </p:cBhvr>
                                      <p:tavLst>
                                        <p:tav tm="0">
                                          <p:val>
                                            <p:fltVal val="0"/>
                                          </p:val>
                                        </p:tav>
                                        <p:tav tm="100000">
                                          <p:val>
                                            <p:strVal val="#ppt_h"/>
                                          </p:val>
                                        </p:tav>
                                      </p:tavLst>
                                    </p:anim>
                                    <p:anim calcmode="lin" valueType="num">
                                      <p:cBhvr>
                                        <p:cTn id="40" dur="1000" fill="hold"/>
                                        <p:tgtEl>
                                          <p:spTgt spid="3"/>
                                        </p:tgtEl>
                                        <p:attrNameLst>
                                          <p:attrName>style.rotation</p:attrName>
                                        </p:attrNameLst>
                                      </p:cBhvr>
                                      <p:tavLst>
                                        <p:tav tm="0">
                                          <p:val>
                                            <p:fltVal val="90"/>
                                          </p:val>
                                        </p:tav>
                                        <p:tav tm="100000">
                                          <p:val>
                                            <p:fltVal val="0"/>
                                          </p:val>
                                        </p:tav>
                                      </p:tavLst>
                                    </p:anim>
                                    <p:animEffect transition="in" filter="fade">
                                      <p:cBhvr>
                                        <p:cTn id="41" dur="1000"/>
                                        <p:tgtEl>
                                          <p:spTgt spid="3"/>
                                        </p:tgtEl>
                                      </p:cBhvr>
                                    </p:animEffect>
                                  </p:childTnLst>
                                </p:cTn>
                              </p:par>
                              <p:par>
                                <p:cTn id="42" presetID="31"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style.rotation</p:attrName>
                                        </p:attrNameLst>
                                      </p:cBhvr>
                                      <p:tavLst>
                                        <p:tav tm="0">
                                          <p:val>
                                            <p:fltVal val="90"/>
                                          </p:val>
                                        </p:tav>
                                        <p:tav tm="100000">
                                          <p:val>
                                            <p:fltVal val="0"/>
                                          </p:val>
                                        </p:tav>
                                      </p:tavLst>
                                    </p:anim>
                                    <p:animEffect transition="in" filter="fade">
                                      <p:cBhvr>
                                        <p:cTn id="47" dur="1000"/>
                                        <p:tgtEl>
                                          <p:spTgt spid="19"/>
                                        </p:tgtEl>
                                      </p:cBhvr>
                                    </p:animEffect>
                                  </p:childTnLst>
                                </p:cTn>
                              </p:par>
                              <p:par>
                                <p:cTn id="48" presetID="31"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1000" fill="hold"/>
                                        <p:tgtEl>
                                          <p:spTgt spid="9"/>
                                        </p:tgtEl>
                                        <p:attrNameLst>
                                          <p:attrName>ppt_w</p:attrName>
                                        </p:attrNameLst>
                                      </p:cBhvr>
                                      <p:tavLst>
                                        <p:tav tm="0">
                                          <p:val>
                                            <p:fltVal val="0"/>
                                          </p:val>
                                        </p:tav>
                                        <p:tav tm="100000">
                                          <p:val>
                                            <p:strVal val="#ppt_w"/>
                                          </p:val>
                                        </p:tav>
                                      </p:tavLst>
                                    </p:anim>
                                    <p:anim calcmode="lin" valueType="num">
                                      <p:cBhvr>
                                        <p:cTn id="51" dur="1000" fill="hold"/>
                                        <p:tgtEl>
                                          <p:spTgt spid="9"/>
                                        </p:tgtEl>
                                        <p:attrNameLst>
                                          <p:attrName>ppt_h</p:attrName>
                                        </p:attrNameLst>
                                      </p:cBhvr>
                                      <p:tavLst>
                                        <p:tav tm="0">
                                          <p:val>
                                            <p:fltVal val="0"/>
                                          </p:val>
                                        </p:tav>
                                        <p:tav tm="100000">
                                          <p:val>
                                            <p:strVal val="#ppt_h"/>
                                          </p:val>
                                        </p:tav>
                                      </p:tavLst>
                                    </p:anim>
                                    <p:anim calcmode="lin" valueType="num">
                                      <p:cBhvr>
                                        <p:cTn id="52" dur="1000" fill="hold"/>
                                        <p:tgtEl>
                                          <p:spTgt spid="9"/>
                                        </p:tgtEl>
                                        <p:attrNameLst>
                                          <p:attrName>style.rotation</p:attrName>
                                        </p:attrNameLst>
                                      </p:cBhvr>
                                      <p:tavLst>
                                        <p:tav tm="0">
                                          <p:val>
                                            <p:fltVal val="90"/>
                                          </p:val>
                                        </p:tav>
                                        <p:tav tm="100000">
                                          <p:val>
                                            <p:fltVal val="0"/>
                                          </p:val>
                                        </p:tav>
                                      </p:tavLst>
                                    </p:anim>
                                    <p:animEffect transition="in" filter="fade">
                                      <p:cBhvr>
                                        <p:cTn id="53" dur="1000"/>
                                        <p:tgtEl>
                                          <p:spTgt spid="9"/>
                                        </p:tgtEl>
                                      </p:cBhvr>
                                    </p:animEffect>
                                  </p:childTnLst>
                                </p:cTn>
                              </p:par>
                              <p:par>
                                <p:cTn id="54" presetID="31" presetClass="entr" presetSubtype="0"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9F6508A-1D4B-887D-EF2A-5E0720E0C009}"/>
              </a:ext>
            </a:extLst>
          </p:cNvPr>
          <p:cNvSpPr txBox="1">
            <a:spLocks/>
          </p:cNvSpPr>
          <p:nvPr/>
        </p:nvSpPr>
        <p:spPr>
          <a:xfrm>
            <a:off x="2400300" y="158293"/>
            <a:ext cx="4819650" cy="575132"/>
          </a:xfrm>
          <a:prstGeom prst="rect">
            <a:avLst/>
          </a:prstGeom>
        </p:spPr>
        <p:txBody>
          <a:bodyPr vert="horz" lIns="91440" tIns="45720" rIns="91440" bIns="45720" rtlCol="0" anchor="ctr">
            <a:normAutofit fontScale="25000" lnSpcReduction="20000"/>
          </a:bodyPr>
          <a:lstStyle>
            <a:lvl1pPr algn="l" defTabSz="1371600" rtl="0" eaLnBrk="1" latinLnBrk="0" hangingPunct="1">
              <a:lnSpc>
                <a:spcPct val="90000"/>
              </a:lnSpc>
              <a:spcBef>
                <a:spcPct val="0"/>
              </a:spcBef>
              <a:buNone/>
              <a:defRPr sz="5400" kern="1200">
                <a:solidFill>
                  <a:schemeClr val="tx1"/>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br>
              <a:rPr kumimoji="0" lang="en-US" sz="5400" b="1" i="0" u="none" strike="noStrike" kern="120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j-cs"/>
              </a:rPr>
            </a:br>
            <a:br>
              <a:rPr kumimoji="0" lang="en-US" sz="5400" b="1" i="0" u="none" strike="noStrike" kern="1200" cap="none" spc="0" normalizeH="0" baseline="0" noProof="0" dirty="0">
                <a:ln>
                  <a:noFill/>
                </a:ln>
                <a:solidFill>
                  <a:sysClr val="window" lastClr="FFFFFF"/>
                </a:solidFill>
                <a:effectLst/>
                <a:uLnTx/>
                <a:uFillTx/>
                <a:latin typeface="Times New Roman" panose="02020603050405020304" pitchFamily="18" charset="0"/>
                <a:ea typeface="Times New Roman" panose="02020603050405020304" pitchFamily="18" charset="0"/>
                <a:cs typeface="+mj-cs"/>
              </a:rPr>
            </a:br>
            <a:r>
              <a:rPr kumimoji="0" lang="ro-RO" sz="8000" b="1" i="0" u="none" strike="noStrike" kern="1200" cap="none" spc="0" normalizeH="0" baseline="0" noProof="0" dirty="0">
                <a:ln>
                  <a:noFill/>
                </a:ln>
                <a:solidFill>
                  <a:sysClr val="window" lastClr="FFFFFF"/>
                </a:solidFill>
                <a:effectLst/>
                <a:uLnTx/>
                <a:uFillTx/>
                <a:latin typeface="Trebuchet MS" panose="020B0603020202020204" pitchFamily="34" charset="0"/>
                <a:ea typeface="Times New Roman" panose="02020603050405020304" pitchFamily="18" charset="0"/>
              </a:rPr>
              <a:t>VENITULUI MINIM DE INCLUZIUNE (VMI) </a:t>
            </a:r>
            <a:br>
              <a:rPr kumimoji="0" lang="ro-RO" sz="8000" b="0" i="0" u="none" strike="noStrike" kern="1200" cap="none" spc="0" normalizeH="0" baseline="0" noProof="0" dirty="0">
                <a:ln>
                  <a:noFill/>
                </a:ln>
                <a:solidFill>
                  <a:sysClr val="window" lastClr="FFFFFF"/>
                </a:solidFill>
                <a:effectLst/>
                <a:uLnTx/>
                <a:uFillTx/>
                <a:latin typeface="Trebuchet MS" panose="020B0603020202020204" pitchFamily="34" charset="0"/>
                <a:ea typeface="Times New Roman" panose="02020603050405020304" pitchFamily="18" charset="0"/>
              </a:rPr>
            </a:br>
            <a:r>
              <a:rPr kumimoji="0" lang="ro-RO" altLang="ro-RO" sz="5400" b="0" i="0" u="none" strike="noStrike" kern="1200" cap="none" spc="195" normalizeH="0" baseline="0" noProof="0" dirty="0">
                <a:ln>
                  <a:noFill/>
                </a:ln>
                <a:solidFill>
                  <a:sysClr val="window" lastClr="FFFFFF"/>
                </a:solidFill>
                <a:effectLst/>
                <a:uLnTx/>
                <a:uFillTx/>
                <a:latin typeface="Trebuchet MS" panose="020B0603020202020204"/>
                <a:ea typeface="+mj-ea"/>
                <a:cs typeface="+mj-cs"/>
              </a:rPr>
              <a:t>      </a:t>
            </a:r>
            <a:br>
              <a:rPr kumimoji="0" lang="ro-RO" altLang="ro-RO" sz="5400" b="0" i="0" u="none" strike="noStrike" kern="1200" cap="none" spc="195" normalizeH="0" baseline="0" noProof="0" dirty="0">
                <a:ln>
                  <a:noFill/>
                </a:ln>
                <a:solidFill>
                  <a:sysClr val="window" lastClr="FFFFFF"/>
                </a:solidFill>
                <a:effectLst/>
                <a:uLnTx/>
                <a:uFillTx/>
                <a:latin typeface="Trebuchet MS" panose="020B0603020202020204"/>
                <a:ea typeface="+mj-ea"/>
                <a:cs typeface="+mj-cs"/>
              </a:rPr>
            </a:br>
            <a:endParaRPr kumimoji="0" lang="ro-RO" sz="5400" b="0" i="0" u="none" strike="noStrike" kern="1200" cap="none" spc="0" normalizeH="0" baseline="0" noProof="0" dirty="0">
              <a:ln>
                <a:noFill/>
              </a:ln>
              <a:solidFill>
                <a:sysClr val="window" lastClr="FFFFFF"/>
              </a:solidFill>
              <a:effectLst/>
              <a:uLnTx/>
              <a:uFillTx/>
              <a:latin typeface="Trebuchet MS" panose="020B0603020202020204"/>
              <a:ea typeface="+mj-ea"/>
              <a:cs typeface="+mj-cs"/>
            </a:endParaRPr>
          </a:p>
        </p:txBody>
      </p:sp>
      <p:sp>
        <p:nvSpPr>
          <p:cNvPr id="3" name="Substituent conținut 2">
            <a:extLst>
              <a:ext uri="{FF2B5EF4-FFF2-40B4-BE49-F238E27FC236}">
                <a16:creationId xmlns:a16="http://schemas.microsoft.com/office/drawing/2014/main" id="{29F2CE77-5C24-1D9E-B51A-8FE00685AD4B}"/>
              </a:ext>
            </a:extLst>
          </p:cNvPr>
          <p:cNvSpPr txBox="1">
            <a:spLocks/>
          </p:cNvSpPr>
          <p:nvPr/>
        </p:nvSpPr>
        <p:spPr>
          <a:xfrm>
            <a:off x="73818" y="733425"/>
            <a:ext cx="8996363" cy="3924301"/>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Conform prevederilor Legii nr.196/2016 privind Venitul Minim de Incluziune (VMI) și a Normelor metodologice aprobate prin HG nr.1154/2022, VMI are două componente:</a:t>
            </a:r>
          </a:p>
          <a:p>
            <a:pPr algn="just"/>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incluziune</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algn="just"/>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pentru</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familia</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cu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copii</a:t>
            </a:r>
            <a:endPar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În perioada   1 ianuarie-3</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1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decembrie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20</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24</a:t>
            </a:r>
            <a:endPar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buFont typeface="Wingdings" panose="05000000000000000000" pitchFamily="2" charset="2"/>
              <a:buChar char="v"/>
            </a:pP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S-au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instrumentat</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actualizat</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introdus</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lunar</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în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microaplicația</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VMI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endPar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181</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dosare pentru stabilirea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ului</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incluziune</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cu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3</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21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membri</a:t>
            </a:r>
            <a:endPar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141 </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dosare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pentru stabilirea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ului</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pentru</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familia</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cu </a:t>
            </a:r>
            <a:r>
              <a:rPr lang="en-US" sz="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copii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pentru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342</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beneficiari(copii) lunar</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endPar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buFont typeface="Wingdings" panose="05000000000000000000" pitchFamily="2" charset="2"/>
              <a:buChar char="v"/>
            </a:pP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Au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î</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ntocmite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p>
          <a:p>
            <a:pPr algn="just">
              <a:buFont typeface="Wingdings" panose="05000000000000000000" pitchFamily="2" charset="2"/>
              <a:buNone/>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697 fi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ș</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verificare în teren pentru verificarea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veridicițătii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datelor înscrise în  declarația pe propria răspundere privind componența familiei și veniturile acesteia.</a:t>
            </a:r>
          </a:p>
          <a:p>
            <a:pPr algn="just">
              <a:buFont typeface="Wingdings" panose="05000000000000000000" pitchFamily="2" charset="2"/>
              <a:buNone/>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375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fiș</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initiale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pentru fiecare dosar de venit minim de incluziune</a:t>
            </a:r>
          </a:p>
          <a:p>
            <a:pPr algn="just">
              <a:buFont typeface="Wingdings" panose="05000000000000000000" pitchFamily="2" charset="2"/>
              <a:buNone/>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375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plan</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uri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individ</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uale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intervenție, </a:t>
            </a:r>
          </a:p>
          <a:p>
            <a:pPr algn="just">
              <a:buFont typeface="Wingdings" panose="05000000000000000000" pitchFamily="2" charset="2"/>
              <a:buNone/>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697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rap</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oa</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rt</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sinteză privind validarea și verificarea cererilor de acordare VMI</a:t>
            </a:r>
            <a:endPar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375angajamente, </a:t>
            </a:r>
          </a:p>
          <a:p>
            <a:pPr algn="just"/>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- 375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declarații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algn="just"/>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3</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75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fișe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teren</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deținut</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endPar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375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rapoarte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bunuri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mobile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și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immobile</a:t>
            </a:r>
          </a:p>
          <a:p>
            <a:pPr algn="just">
              <a:buFont typeface="Wingdings" panose="05000000000000000000" pitchFamily="2" charset="2"/>
              <a:buChar char="v"/>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S-au î</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ntocmi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referate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ș</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dispozi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ț</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ii de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acordare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modificare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sau î</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ncetare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drept</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ului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după caz,</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comunic</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ale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dispozi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ț</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ii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lor au fost trimise prin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coresponden</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ță</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la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domiciliul</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beneficiarilor</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iar</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dispozițiile de stabilire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dreptului</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VMI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au fost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transmise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lunar la AJPIS </a:t>
            </a:r>
            <a:r>
              <a:rPr lang="en-US"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Botoşani</a:t>
            </a:r>
            <a:endPar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buFont typeface="Wingdings" panose="05000000000000000000" pitchFamily="2" charset="2"/>
              <a:buChar char="v"/>
            </a:pP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S-a facilitat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obţinerea</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adeverinţe</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(cu veniturile aferente</a:t>
            </a:r>
            <a:r>
              <a:rPr lang="en-US"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acestor drepturi), eliberate de AJPIS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Botoşani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şi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transmise prin </a:t>
            </a:r>
            <a:r>
              <a:rPr lang="ro-RO" altLang="ro-RO" sz="1200" spc="195"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D.A.S.Dorohoi</a:t>
            </a:r>
            <a:r>
              <a:rPr lang="ro-RO" altLang="ro-RO" sz="1200" spc="195" dirty="0">
                <a:solidFill>
                  <a:schemeClr val="tx1"/>
                </a:solidFill>
                <a:latin typeface="Cambria" panose="02040503050406030204" pitchFamily="18" charset="0"/>
                <a:ea typeface="Cambria" panose="02040503050406030204" pitchFamily="18" charset="0"/>
                <a:cs typeface="Times New Roman" panose="02020603050405020304" pitchFamily="18" charset="0"/>
              </a:rPr>
              <a:t>, la solicitarea scrisă a beneficiarilor.</a:t>
            </a:r>
          </a:p>
        </p:txBody>
      </p:sp>
    </p:spTree>
    <p:extLst>
      <p:ext uri="{BB962C8B-B14F-4D97-AF65-F5344CB8AC3E}">
        <p14:creationId xmlns:p14="http://schemas.microsoft.com/office/powerpoint/2010/main" val="868393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83" name="Google Shape;483;p43"/>
          <p:cNvSpPr txBox="1">
            <a:spLocks noGrp="1"/>
          </p:cNvSpPr>
          <p:nvPr>
            <p:ph type="title"/>
          </p:nvPr>
        </p:nvSpPr>
        <p:spPr>
          <a:xfrm>
            <a:off x="474059" y="1"/>
            <a:ext cx="8307991" cy="1400174"/>
          </a:xfrm>
          <a:prstGeom prst="rect">
            <a:avLst/>
          </a:prstGeom>
        </p:spPr>
        <p:txBody>
          <a:bodyPr spcFirstLastPara="1" wrap="square" lIns="91425" tIns="91425" rIns="91425" bIns="91425" anchor="t" anchorCtr="0">
            <a:noAutofit/>
          </a:bodyPr>
          <a:lstStyle/>
          <a:p>
            <a:pPr algn="l"/>
            <a:r>
              <a:rPr lang="en-US" altLang="ro-RO" sz="1200" spc="195" dirty="0">
                <a:latin typeface="Cambria" panose="02040503050406030204" pitchFamily="18" charset="0"/>
                <a:ea typeface="Cambria" panose="02040503050406030204" pitchFamily="18" charset="0"/>
                <a:cs typeface="Calibri" panose="020F0502020204030204" pitchFamily="34" charset="0"/>
              </a:rPr>
              <a:t> </a:t>
            </a:r>
            <a:r>
              <a:rPr lang="ro-RO" altLang="ro-RO" sz="1200" spc="195" dirty="0">
                <a:latin typeface="Cambria" panose="02040503050406030204" pitchFamily="18" charset="0"/>
                <a:ea typeface="Cambria" panose="02040503050406030204" pitchFamily="18" charset="0"/>
                <a:cs typeface="Calibri" panose="020F0502020204030204" pitchFamily="34" charset="0"/>
              </a:rPr>
              <a:t> </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În ceea ce privește activitatea de coordonare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şi</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organizare a muncii prestate de beneficiarii Legii </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196</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/20</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16</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s-a aprobat prin HCL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Planul</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de ac</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ț</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iuni</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sau</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de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lucr</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ri</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de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interes</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local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ce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se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vor</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efectua</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în</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anul</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2024</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careul de salubrizare,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de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către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persoanele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apte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de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muncă</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beneficiare</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 </a:t>
            </a:r>
            <a:r>
              <a:rPr lang="en-US" altLang="ro-RO" sz="1200" spc="195" dirty="0" err="1">
                <a:latin typeface="Cambria" panose="02040503050406030204" pitchFamily="18" charset="0"/>
                <a:ea typeface="Cambria" panose="02040503050406030204" pitchFamily="18" charset="0"/>
                <a:cs typeface="Times New Roman" panose="02020603050405020304" pitchFamily="18" charset="0"/>
              </a:rPr>
              <a:t>ajutorului</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social</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s-a întocmit  lunar planul de lucrări ce urmează a fi efectuate de către beneficiari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şi</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situaţia</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cu numărul de ore lucrate de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aceştia</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în vederea efectuării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plăţii</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s-a efectuat instruirea privind normele de securitate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şi</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sănătate în muncă, cât </a:t>
            </a:r>
            <a:r>
              <a:rPr lang="ro-RO" altLang="ro-RO" sz="1200" spc="195" dirty="0" err="1">
                <a:latin typeface="Cambria" panose="02040503050406030204" pitchFamily="18" charset="0"/>
                <a:ea typeface="Cambria" panose="02040503050406030204" pitchFamily="18" charset="0"/>
                <a:cs typeface="Times New Roman" panose="02020603050405020304" pitchFamily="18" charset="0"/>
              </a:rPr>
              <a:t>şi</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 supravegherea efectuării</a:t>
            </a:r>
            <a:r>
              <a:rPr lang="en-US" altLang="ro-RO" sz="1200" spc="195" dirty="0">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latin typeface="Cambria" panose="02040503050406030204" pitchFamily="18" charset="0"/>
                <a:ea typeface="Cambria" panose="02040503050406030204" pitchFamily="18" charset="0"/>
                <a:cs typeface="Times New Roman" panose="02020603050405020304" pitchFamily="18" charset="0"/>
              </a:rPr>
              <a:t>lucrărilor.</a:t>
            </a:r>
            <a:br>
              <a:rPr lang="ro-RO" altLang="ro-RO" sz="1200" spc="195" dirty="0">
                <a:latin typeface="Times New Roman" panose="02020603050405020304" pitchFamily="18" charset="0"/>
                <a:cs typeface="Times New Roman" panose="02020603050405020304" pitchFamily="18" charset="0"/>
              </a:rPr>
            </a:br>
            <a:endParaRPr lang="en-US" sz="1200" spc="195" dirty="0">
              <a:latin typeface="Times New Roman" panose="02020603050405020304" pitchFamily="18" charset="0"/>
              <a:cs typeface="Times New Roman" panose="02020603050405020304" pitchFamily="18" charset="0"/>
            </a:endParaRPr>
          </a:p>
        </p:txBody>
      </p:sp>
      <p:graphicFrame>
        <p:nvGraphicFramePr>
          <p:cNvPr id="2" name="Tabel 4">
            <a:extLst>
              <a:ext uri="{FF2B5EF4-FFF2-40B4-BE49-F238E27FC236}">
                <a16:creationId xmlns:a16="http://schemas.microsoft.com/office/drawing/2014/main" id="{2EA27B78-A94A-E055-C507-EAF7B3EA8E8E}"/>
              </a:ext>
            </a:extLst>
          </p:cNvPr>
          <p:cNvGraphicFramePr>
            <a:graphicFrameLocks noGrp="1"/>
          </p:cNvGraphicFramePr>
          <p:nvPr>
            <p:extLst>
              <p:ext uri="{D42A27DB-BD31-4B8C-83A1-F6EECF244321}">
                <p14:modId xmlns:p14="http://schemas.microsoft.com/office/powerpoint/2010/main" val="1896603445"/>
              </p:ext>
            </p:extLst>
          </p:nvPr>
        </p:nvGraphicFramePr>
        <p:xfrm>
          <a:off x="704850" y="1400174"/>
          <a:ext cx="2960084" cy="3657598"/>
        </p:xfrm>
        <a:graphic>
          <a:graphicData uri="http://schemas.openxmlformats.org/drawingml/2006/table">
            <a:tbl>
              <a:tblPr firstRow="1" bandRow="1"/>
              <a:tblGrid>
                <a:gridCol w="1478270">
                  <a:extLst>
                    <a:ext uri="{9D8B030D-6E8A-4147-A177-3AD203B41FA5}">
                      <a16:colId xmlns:a16="http://schemas.microsoft.com/office/drawing/2014/main" val="3147400780"/>
                    </a:ext>
                  </a:extLst>
                </a:gridCol>
                <a:gridCol w="1481814">
                  <a:extLst>
                    <a:ext uri="{9D8B030D-6E8A-4147-A177-3AD203B41FA5}">
                      <a16:colId xmlns:a16="http://schemas.microsoft.com/office/drawing/2014/main" val="3350927594"/>
                    </a:ext>
                  </a:extLst>
                </a:gridCol>
              </a:tblGrid>
              <a:tr h="261257">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9pPr>
                    </a:lstStyle>
                    <a:p>
                      <a:pPr algn="ctr"/>
                      <a:r>
                        <a:rPr lang="en-US" sz="1100" dirty="0">
                          <a:latin typeface="Cambria" panose="02040503050406030204" pitchFamily="18" charset="0"/>
                          <a:ea typeface="Cambria" panose="02040503050406030204" pitchFamily="18" charset="0"/>
                        </a:rPr>
                        <a:t>LUNA</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60DE72"/>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Trebuchet MS" panose="020B0603020202020204"/>
                          <a:sym typeface="Arial"/>
                        </a:defRPr>
                      </a:lvl9pPr>
                    </a:lstStyle>
                    <a:p>
                      <a:pPr algn="ctr"/>
                      <a:r>
                        <a:rPr lang="ro-RO" sz="1100" dirty="0">
                          <a:latin typeface="Cambria" panose="02040503050406030204" pitchFamily="18" charset="0"/>
                          <a:ea typeface="Cambria" panose="02040503050406030204" pitchFamily="18" charset="0"/>
                        </a:rPr>
                        <a:t>Ore efectuate:</a:t>
                      </a:r>
                      <a:endParaRPr lang="en-US" sz="1100" dirty="0">
                        <a:latin typeface="Cambria" panose="02040503050406030204" pitchFamily="18" charset="0"/>
                        <a:ea typeface="Cambria" panose="020405030504060302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60DE72"/>
                    </a:solidFill>
                  </a:tcPr>
                </a:tc>
                <a:extLst>
                  <a:ext uri="{0D108BD9-81ED-4DB2-BD59-A6C34878D82A}">
                    <a16:rowId xmlns:a16="http://schemas.microsoft.com/office/drawing/2014/main" val="2883716794"/>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IANUARIE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2232</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402192345"/>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FEBRUARIE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2296</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2529009219"/>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MARTIE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2880</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2343091766"/>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APRILIE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2864</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573942033"/>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MAI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2952</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1766939810"/>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IUNIE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2864</a:t>
                      </a: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3310359921"/>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IULIE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ctr"/>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2360</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2122979938"/>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AUGUST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ctr"/>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2464</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1812452812"/>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SEPTEMBRIE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ctr"/>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2456</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2988835548"/>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OCTOMBRIE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2376</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2334541953"/>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NOIEMBRIE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b"/>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2424</a:t>
                      </a:r>
                      <a:endParaRPr lang="ro-RO"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3417088561"/>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DECEMBRIE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fontAlgn="ctr"/>
                      <a:r>
                        <a:rPr lang="en-US" sz="1100" b="0" i="0" u="none" strike="noStrike" dirty="0">
                          <a:solidFill>
                            <a:schemeClr val="bg1"/>
                          </a:solidFill>
                          <a:effectLst/>
                          <a:latin typeface="Cambria" panose="02040503050406030204" pitchFamily="18" charset="0"/>
                          <a:ea typeface="Cambria" panose="02040503050406030204" pitchFamily="18" charset="0"/>
                          <a:cs typeface="Tahoma" panose="020B0604030504040204" pitchFamily="34" charset="0"/>
                        </a:rPr>
                        <a:t>2456</a:t>
                      </a: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20000"/>
                      </a:srgbClr>
                    </a:solidFill>
                  </a:tcPr>
                </a:tc>
                <a:extLst>
                  <a:ext uri="{0D108BD9-81ED-4DB2-BD59-A6C34878D82A}">
                    <a16:rowId xmlns:a16="http://schemas.microsoft.com/office/drawing/2014/main" val="390021874"/>
                  </a:ext>
                </a:extLst>
              </a:tr>
              <a:tr h="261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just"/>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TOTAL</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Trebuchet MS" panose="020B0603020202020204"/>
                          <a:sym typeface="Arial"/>
                        </a:defRPr>
                      </a:lvl9pPr>
                    </a:lstStyle>
                    <a:p>
                      <a:pPr algn="ctr"/>
                      <a:r>
                        <a:rPr lang="en-US" sz="1100" dirty="0">
                          <a:solidFill>
                            <a:schemeClr val="bg1"/>
                          </a:solidFill>
                          <a:latin typeface="Cambria" panose="02040503050406030204" pitchFamily="18" charset="0"/>
                          <a:ea typeface="Cambria" panose="02040503050406030204" pitchFamily="18" charset="0"/>
                          <a:cs typeface="Tahoma" panose="020B0604030504040204" pitchFamily="34" charset="0"/>
                        </a:rPr>
                        <a:t>30264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60DE72">
                        <a:tint val="40000"/>
                      </a:srgbClr>
                    </a:solidFill>
                  </a:tcPr>
                </a:tc>
                <a:extLst>
                  <a:ext uri="{0D108BD9-81ED-4DB2-BD59-A6C34878D82A}">
                    <a16:rowId xmlns:a16="http://schemas.microsoft.com/office/drawing/2014/main" val="965508897"/>
                  </a:ext>
                </a:extLst>
              </a:tr>
            </a:tbl>
          </a:graphicData>
        </a:graphic>
      </p:graphicFrame>
      <p:pic>
        <p:nvPicPr>
          <p:cNvPr id="3" name="Imagine 2">
            <a:extLst>
              <a:ext uri="{FF2B5EF4-FFF2-40B4-BE49-F238E27FC236}">
                <a16:creationId xmlns:a16="http://schemas.microsoft.com/office/drawing/2014/main" id="{26F14C3C-0CA9-4E5B-3123-8D08B02721FB}"/>
              </a:ext>
            </a:extLst>
          </p:cNvPr>
          <p:cNvPicPr>
            <a:picLocks noChangeAspect="1"/>
          </p:cNvPicPr>
          <p:nvPr/>
        </p:nvPicPr>
        <p:blipFill>
          <a:blip r:embed="rId3"/>
          <a:stretch>
            <a:fillRect/>
          </a:stretch>
        </p:blipFill>
        <p:spPr>
          <a:xfrm>
            <a:off x="3810671" y="1621929"/>
            <a:ext cx="4971379" cy="3206840"/>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83"/>
                                        </p:tgtEl>
                                        <p:attrNameLst>
                                          <p:attrName>style.visibility</p:attrName>
                                        </p:attrNameLst>
                                      </p:cBhvr>
                                      <p:to>
                                        <p:strVal val="visible"/>
                                      </p:to>
                                    </p:set>
                                    <p:anim calcmode="lin" valueType="num">
                                      <p:cBhvr>
                                        <p:cTn id="7" dur="1000" fill="hold"/>
                                        <p:tgtEl>
                                          <p:spTgt spid="483"/>
                                        </p:tgtEl>
                                        <p:attrNameLst>
                                          <p:attrName>ppt_w</p:attrName>
                                        </p:attrNameLst>
                                      </p:cBhvr>
                                      <p:tavLst>
                                        <p:tav tm="0">
                                          <p:val>
                                            <p:fltVal val="0"/>
                                          </p:val>
                                        </p:tav>
                                        <p:tav tm="100000">
                                          <p:val>
                                            <p:strVal val="#ppt_w"/>
                                          </p:val>
                                        </p:tav>
                                      </p:tavLst>
                                    </p:anim>
                                    <p:anim calcmode="lin" valueType="num">
                                      <p:cBhvr>
                                        <p:cTn id="8" dur="1000" fill="hold"/>
                                        <p:tgtEl>
                                          <p:spTgt spid="483"/>
                                        </p:tgtEl>
                                        <p:attrNameLst>
                                          <p:attrName>ppt_h</p:attrName>
                                        </p:attrNameLst>
                                      </p:cBhvr>
                                      <p:tavLst>
                                        <p:tav tm="0">
                                          <p:val>
                                            <p:fltVal val="0"/>
                                          </p:val>
                                        </p:tav>
                                        <p:tav tm="100000">
                                          <p:val>
                                            <p:strVal val="#ppt_h"/>
                                          </p:val>
                                        </p:tav>
                                      </p:tavLst>
                                    </p:anim>
                                    <p:anim calcmode="lin" valueType="num">
                                      <p:cBhvr>
                                        <p:cTn id="9" dur="1000" fill="hold"/>
                                        <p:tgtEl>
                                          <p:spTgt spid="483"/>
                                        </p:tgtEl>
                                        <p:attrNameLst>
                                          <p:attrName>style.rotation</p:attrName>
                                        </p:attrNameLst>
                                      </p:cBhvr>
                                      <p:tavLst>
                                        <p:tav tm="0">
                                          <p:val>
                                            <p:fltVal val="90"/>
                                          </p:val>
                                        </p:tav>
                                        <p:tav tm="100000">
                                          <p:val>
                                            <p:fltVal val="0"/>
                                          </p:val>
                                        </p:tav>
                                      </p:tavLst>
                                    </p:anim>
                                    <p:animEffect transition="in" filter="fade">
                                      <p:cBhvr>
                                        <p:cTn id="10" dur="1000"/>
                                        <p:tgtEl>
                                          <p:spTgt spid="483"/>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2">
            <a:extLst>
              <a:ext uri="{FF2B5EF4-FFF2-40B4-BE49-F238E27FC236}">
                <a16:creationId xmlns:a16="http://schemas.microsoft.com/office/drawing/2014/main" id="{84C5D6E1-200F-4213-8096-8AB38129F642}"/>
              </a:ext>
            </a:extLst>
          </p:cNvPr>
          <p:cNvSpPr>
            <a:spLocks noGrp="1"/>
          </p:cNvSpPr>
          <p:nvPr>
            <p:ph type="title"/>
          </p:nvPr>
        </p:nvSpPr>
        <p:spPr>
          <a:xfrm>
            <a:off x="723450" y="130025"/>
            <a:ext cx="7697100" cy="482400"/>
          </a:xfrm>
        </p:spPr>
        <p:txBody>
          <a:bodyPr/>
          <a:lstStyle/>
          <a:p>
            <a:r>
              <a:rPr lang="en-US" altLang="ro-RO" sz="2000" spc="195" dirty="0">
                <a:latin typeface="Trebuchet MS" panose="020B0603020202020204" pitchFamily="34" charset="0"/>
              </a:rPr>
              <a:t>AJUTOARE PENTRU </a:t>
            </a:r>
            <a:r>
              <a:rPr lang="ro-RO" altLang="ro-RO" sz="2000" spc="195" dirty="0">
                <a:latin typeface="Trebuchet MS" panose="020B0603020202020204" pitchFamily="34" charset="0"/>
              </a:rPr>
              <a:t>ÎNCĂLZIREA LOCUINȚEI</a:t>
            </a:r>
            <a:br>
              <a:rPr lang="ro-RO" altLang="ro-RO" sz="2400" spc="195" dirty="0">
                <a:latin typeface="+mj-lt"/>
              </a:rPr>
            </a:br>
            <a:endParaRPr lang="ro-RO" dirty="0"/>
          </a:p>
        </p:txBody>
      </p:sp>
      <p:sp>
        <p:nvSpPr>
          <p:cNvPr id="4" name="CasetăText 3">
            <a:extLst>
              <a:ext uri="{FF2B5EF4-FFF2-40B4-BE49-F238E27FC236}">
                <a16:creationId xmlns:a16="http://schemas.microsoft.com/office/drawing/2014/main" id="{D8B5B4B7-8000-45D3-82BE-67DB137DE04E}"/>
              </a:ext>
            </a:extLst>
          </p:cNvPr>
          <p:cNvSpPr txBox="1"/>
          <p:nvPr/>
        </p:nvSpPr>
        <p:spPr>
          <a:xfrm>
            <a:off x="178812" y="910875"/>
            <a:ext cx="8786376" cy="3600986"/>
          </a:xfrm>
          <a:prstGeom prst="rect">
            <a:avLst/>
          </a:prstGeom>
          <a:noFill/>
        </p:spPr>
        <p:txBody>
          <a:bodyPr wrap="square">
            <a:spAutoFit/>
          </a:bodyPr>
          <a:lstStyle/>
          <a:p>
            <a:pPr algn="just">
              <a:defRPr/>
            </a:pP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C</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onform</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prevederilor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vi-VN"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L</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egii</a:t>
            </a:r>
            <a:r>
              <a:rPr lang="vi-VN"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nr. 226 din 16 septembrie 2021 privind stabilirea măsurilor de protecţie socială pentru consumatorul vulnerabil de energie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pentru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perioada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01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ianuarie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- 31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decembrie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202</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4</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endPar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Font typeface="Wingdings" panose="05000000000000000000" pitchFamily="2" charset="2"/>
              <a:buChar char="v"/>
              <a:defRPr/>
            </a:pP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s-au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instrumentat/</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verificat</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un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număr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de 1479dosar</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e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de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ajutor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pentru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încălzirea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locuinţei</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cu gaze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naturale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energie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electric</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lemne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c</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rbuni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ș</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combustibili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petrolieri</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cu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un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număr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de 3125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beneficiari și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un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număr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de 4564</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beneficiari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lunar</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de s</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upliment</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pentru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energi</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e, dosare cuprinzând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cereri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și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declaraţii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pe propria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răspundere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privind</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componenţa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familiei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şi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veniturile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realizate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şi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documentele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anexă</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î</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ntocmite</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fișe de verificare în teren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pentru  verificarea  veridicității datelor declarate în cereri;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endPar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Font typeface="Wingdings" panose="05000000000000000000" pitchFamily="2" charset="2"/>
              <a:buChar char="v"/>
              <a:defRPr/>
            </a:pP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întocmite</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referate și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dispoziţii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privind</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ajutorul de încălzire a locuinței și suplimentului pentru energie;</a:t>
            </a:r>
          </a:p>
          <a:p>
            <a:pPr marL="342900" indent="-342900" algn="just">
              <a:buFont typeface="Wingdings" panose="05000000000000000000" pitchFamily="2" charset="2"/>
              <a:buChar char="v"/>
              <a:defRPr/>
            </a:pP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s</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 întocmit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comunic</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ri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dispozi</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ț</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iei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și s-a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expediat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coresponden</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ț</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 la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domiciliul</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beneficiarilor</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endPar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Font typeface="Wingdings" panose="05000000000000000000" pitchFamily="2" charset="2"/>
              <a:buChar char="v"/>
              <a:defRPr/>
            </a:pP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s-a</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efectuat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baz</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ele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de date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pentru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acordarea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acest</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or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drept</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uri</a:t>
            </a:r>
          </a:p>
          <a:p>
            <a:pPr algn="just">
              <a:defRPr/>
            </a:pP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Pentru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ajutoarele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privind</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î</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nc</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lzirea</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locui</a:t>
            </a:r>
            <a:r>
              <a:rPr lang="ro-RO"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nț</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cu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lemne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c</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rbuni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ș</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combustibili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petrolieri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î</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ntocmite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state de plat</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pentru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un num</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ă</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r de</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250</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titulari dosare cu</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488 de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beneficiari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datele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introduse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in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programul</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PRESTAJ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ș</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s-au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emis</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liste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privind</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aceste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pl</a:t>
            </a:r>
            <a:r>
              <a:rPr lang="ro-RO"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ăț</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i</a:t>
            </a:r>
            <a:r>
              <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care au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fost</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prezentate</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 la ANAF </a:t>
            </a:r>
            <a:r>
              <a:rPr lang="en-US" altLang="ro-RO" sz="1200" spc="195" dirty="0" err="1">
                <a:solidFill>
                  <a:schemeClr val="bg1"/>
                </a:solidFill>
                <a:latin typeface="Cambria" panose="02040503050406030204" pitchFamily="18" charset="0"/>
                <a:ea typeface="Cambria" panose="02040503050406030204" pitchFamily="18" charset="0"/>
                <a:cs typeface="Times New Roman" panose="02020603050405020304" pitchFamily="18" charset="0"/>
              </a:rPr>
              <a:t>Dorohoi</a:t>
            </a:r>
            <a:r>
              <a:rPr lang="en-US"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rPr>
              <a:t>.</a:t>
            </a:r>
          </a:p>
          <a:p>
            <a:pPr algn="just">
              <a:defRPr/>
            </a:pPr>
            <a:r>
              <a:rPr lang="en-US" altLang="ro-RO" sz="1200" spc="195" dirty="0">
                <a:solidFill>
                  <a:srgbClr val="FFFFFF"/>
                </a:solidFill>
                <a:latin typeface="Cambria" panose="02040503050406030204" pitchFamily="18" charset="0"/>
                <a:ea typeface="Cambria" panose="02040503050406030204" pitchFamily="18" charset="0"/>
                <a:cs typeface="Times New Roman" panose="02020603050405020304" pitchFamily="18" charset="0"/>
              </a:rPr>
              <a:t>                </a:t>
            </a:r>
            <a:endParaRPr lang="ro-RO" altLang="ro-RO" sz="1200" spc="195"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94823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a:extLst>
              <a:ext uri="{FF2B5EF4-FFF2-40B4-BE49-F238E27FC236}">
                <a16:creationId xmlns:a16="http://schemas.microsoft.com/office/drawing/2014/main" id="{15B833D1-C669-EBC3-395E-4CB396440B64}"/>
              </a:ext>
            </a:extLst>
          </p:cNvPr>
          <p:cNvSpPr txBox="1"/>
          <p:nvPr/>
        </p:nvSpPr>
        <p:spPr>
          <a:xfrm>
            <a:off x="534473" y="1068946"/>
            <a:ext cx="8075054"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Pentru plata ajutoarelor de </a:t>
            </a:r>
            <a:r>
              <a:rPr kumimoji="0" lang="ro-RO"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încalzire</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cu lemne și a suplimentelor, au fost întocmite 48 de situații pentru bănci în vederea virării sumelor în conturi și 12 state de plată pentru </a:t>
            </a:r>
            <a:r>
              <a:rPr kumimoji="0" lang="ro-RO"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caserie</a:t>
            </a:r>
            <a:r>
              <a:rPr kumimoji="0" lang="ro-RO" altLang="ro-RO" sz="1200" b="0" i="0" u="none" strike="noStrike" kern="0" cap="none" spc="195"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t>
            </a:r>
            <a:endPar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De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asemenea</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au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fost</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întocmite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1479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rapoarte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bunuri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mobile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și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imobile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1479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adeverințe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venit</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-PATRIMVEN, 1479 angajamente,1479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declarații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și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1479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fișe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teren</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deținut</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Dispoziţiile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primarului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împreună</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cu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situaţiile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anexă</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prevăzute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lege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au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fost</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transmise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lunar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furnizorilor</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gaze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naturale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energie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electric</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ă</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şi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AJPIS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Botoşani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la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termenele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prevazute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lege</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în</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vederea</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efectuării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plăţii</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t>
            </a:r>
            <a:endPar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tabLst/>
              <a:defRPr/>
            </a:pP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Au fost </a:t>
            </a:r>
            <a:r>
              <a:rPr kumimoji="0" lang="ro-RO"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intrumentate</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un număr de </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68</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dosare  privind acordarea unei </a:t>
            </a:r>
            <a:r>
              <a:rPr kumimoji="0" lang="ro-RO"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cantităti</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lemne pentru </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68</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familii, s-au întocmit  fișele de verificare în teren, referatele și dispozițiile de acordare și  s-au transmis comunicări beneficiarilor.</a:t>
            </a:r>
          </a:p>
          <a:p>
            <a:pPr marL="342900" marR="0" lvl="0" indent="-342900" algn="just"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tabLst/>
              <a:defRPr/>
            </a:pP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Au fost întocmite un număr de 1</a:t>
            </a:r>
            <a:r>
              <a:rPr kumimoji="0" lang="en-US"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5</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fișe de verificare în teren privind acordarea unei </a:t>
            </a:r>
            <a:r>
              <a:rPr kumimoji="0" lang="ro-RO" altLang="ro-RO" sz="1200" b="0" i="0" u="none" strike="noStrike" kern="0" cap="none" spc="195"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cantităti</a:t>
            </a:r>
            <a:r>
              <a:rPr kumimoji="0" lang="ro-RO" altLang="ro-RO" sz="1200" b="0" i="0" u="none" strike="noStrike" kern="0" cap="none" spc="195"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de lemne din toaletarea pomilor(persoane care nu se încadrează în prevederile ROF al DAS) și au  fost transmise  Direcției de Edilitare  și Spații Verzi.</a:t>
            </a:r>
          </a:p>
        </p:txBody>
      </p:sp>
    </p:spTree>
    <p:extLst>
      <p:ext uri="{BB962C8B-B14F-4D97-AF65-F5344CB8AC3E}">
        <p14:creationId xmlns:p14="http://schemas.microsoft.com/office/powerpoint/2010/main" val="2306340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B370551-3E3A-4225-81A7-5D8634CE72F1}"/>
              </a:ext>
            </a:extLst>
          </p:cNvPr>
          <p:cNvSpPr>
            <a:spLocks noGrp="1"/>
          </p:cNvSpPr>
          <p:nvPr>
            <p:ph type="title"/>
          </p:nvPr>
        </p:nvSpPr>
        <p:spPr>
          <a:xfrm>
            <a:off x="723450" y="0"/>
            <a:ext cx="7697100" cy="482400"/>
          </a:xfrm>
        </p:spPr>
        <p:txBody>
          <a:bodyPr/>
          <a:lstStyle/>
          <a:p>
            <a:r>
              <a:rPr lang="ro-RO" altLang="en-US" sz="2000" spc="195" dirty="0">
                <a:latin typeface="Trebuchet MS" panose="020B0603020202020204" pitchFamily="34" charset="0"/>
              </a:rPr>
              <a:t>TICHETE GRĂDINIȚĂ</a:t>
            </a:r>
            <a:endParaRPr lang="ro-RO" sz="2000" dirty="0">
              <a:latin typeface="Trebuchet MS" panose="020B0603020202020204" pitchFamily="34" charset="0"/>
            </a:endParaRPr>
          </a:p>
        </p:txBody>
      </p:sp>
      <p:sp>
        <p:nvSpPr>
          <p:cNvPr id="3" name="CasetăText 2">
            <a:extLst>
              <a:ext uri="{FF2B5EF4-FFF2-40B4-BE49-F238E27FC236}">
                <a16:creationId xmlns:a16="http://schemas.microsoft.com/office/drawing/2014/main" id="{2BF2A81E-5459-43A7-B901-91730AC32D38}"/>
              </a:ext>
            </a:extLst>
          </p:cNvPr>
          <p:cNvSpPr txBox="1"/>
          <p:nvPr/>
        </p:nvSpPr>
        <p:spPr>
          <a:xfrm>
            <a:off x="95459" y="1292025"/>
            <a:ext cx="8953081" cy="2923877"/>
          </a:xfrm>
          <a:prstGeom prst="rect">
            <a:avLst/>
          </a:prstGeom>
          <a:noFill/>
        </p:spPr>
        <p:txBody>
          <a:bodyPr wrap="square">
            <a:spAutoFit/>
          </a:bodyPr>
          <a:lstStyle/>
          <a:p>
            <a:pPr algn="just"/>
            <a:r>
              <a:rPr lang="en-US" altLang="ro-RO" sz="1600" spc="195" dirty="0">
                <a:solidFill>
                  <a:schemeClr val="bg1"/>
                </a:solidFill>
                <a:latin typeface="Cambria"/>
              </a:rPr>
              <a:t>	</a:t>
            </a:r>
            <a:r>
              <a:rPr lang="ro-RO" altLang="ro-RO" sz="1200" spc="195" dirty="0">
                <a:solidFill>
                  <a:schemeClr val="bg1"/>
                </a:solidFill>
                <a:latin typeface="Cambria"/>
              </a:rPr>
              <a:t>Conform prevederilor  Legii nr. 248/2015, privind stimularea participării în învățământul preșcolar a copiilor provenind din familii defavorizate, în cursul </a:t>
            </a:r>
            <a:r>
              <a:rPr lang="en-US" altLang="ro-RO" sz="1200" spc="195" dirty="0" err="1">
                <a:solidFill>
                  <a:schemeClr val="bg1"/>
                </a:solidFill>
                <a:latin typeface="Cambria"/>
              </a:rPr>
              <a:t>anului</a:t>
            </a:r>
            <a:r>
              <a:rPr lang="en-US" altLang="ro-RO" sz="1200" spc="195" dirty="0">
                <a:solidFill>
                  <a:schemeClr val="bg1"/>
                </a:solidFill>
                <a:latin typeface="Cambria"/>
              </a:rPr>
              <a:t> </a:t>
            </a:r>
            <a:r>
              <a:rPr lang="ro-RO" altLang="ro-RO" sz="1200" spc="195" dirty="0">
                <a:solidFill>
                  <a:schemeClr val="bg1"/>
                </a:solidFill>
                <a:latin typeface="Cambria"/>
              </a:rPr>
              <a:t>2024, s-au instrumentat/verificat un număr de </a:t>
            </a:r>
            <a:r>
              <a:rPr lang="en-US" altLang="ro-RO" sz="1200" spc="195" dirty="0">
                <a:solidFill>
                  <a:schemeClr val="bg1"/>
                </a:solidFill>
                <a:latin typeface="Cambria"/>
              </a:rPr>
              <a:t>103</a:t>
            </a:r>
            <a:r>
              <a:rPr lang="ro-RO" altLang="ro-RO" sz="1200" spc="195" dirty="0">
                <a:solidFill>
                  <a:schemeClr val="bg1"/>
                </a:solidFill>
                <a:latin typeface="Cambria"/>
              </a:rPr>
              <a:t> dosare cu </a:t>
            </a:r>
            <a:r>
              <a:rPr lang="en-US" altLang="ro-RO" sz="1200" spc="195" dirty="0">
                <a:solidFill>
                  <a:schemeClr val="bg1"/>
                </a:solidFill>
                <a:latin typeface="Cambria"/>
              </a:rPr>
              <a:t>464</a:t>
            </a:r>
            <a:r>
              <a:rPr lang="fr-FR" altLang="ro-RO" sz="1200" spc="195" dirty="0">
                <a:solidFill>
                  <a:schemeClr val="bg1"/>
                </a:solidFill>
                <a:latin typeface="Cambria"/>
              </a:rPr>
              <a:t> </a:t>
            </a:r>
            <a:r>
              <a:rPr lang="fr-FR" altLang="ro-RO" sz="1200" spc="195" dirty="0" err="1">
                <a:solidFill>
                  <a:schemeClr val="bg1"/>
                </a:solidFill>
                <a:latin typeface="Cambria"/>
              </a:rPr>
              <a:t>beneficiari</a:t>
            </a:r>
            <a:r>
              <a:rPr lang="ro-RO" altLang="ro-RO" sz="1200" spc="195" dirty="0">
                <a:solidFill>
                  <a:schemeClr val="bg1"/>
                </a:solidFill>
                <a:latin typeface="Cambria"/>
              </a:rPr>
              <a:t> (copii)</a:t>
            </a:r>
            <a:r>
              <a:rPr lang="fr-FR" altLang="ro-RO" sz="1200" spc="195" dirty="0">
                <a:solidFill>
                  <a:schemeClr val="bg1"/>
                </a:solidFill>
                <a:latin typeface="Cambria"/>
              </a:rPr>
              <a:t>, </a:t>
            </a:r>
            <a:r>
              <a:rPr lang="ro-RO" altLang="ro-RO" sz="1200" spc="195" dirty="0">
                <a:solidFill>
                  <a:schemeClr val="bg1"/>
                </a:solidFill>
                <a:latin typeface="Cambria"/>
              </a:rPr>
              <a:t>privind acordarea de tichete sociale pentru grădiniță. </a:t>
            </a:r>
          </a:p>
          <a:p>
            <a:pPr marL="342900" indent="-342900" algn="just">
              <a:buFont typeface="Wingdings" panose="05000000000000000000" pitchFamily="2" charset="2"/>
              <a:buChar char="v"/>
            </a:pPr>
            <a:r>
              <a:rPr lang="ro-RO" altLang="ro-RO" sz="1200" spc="195" dirty="0">
                <a:solidFill>
                  <a:schemeClr val="bg1"/>
                </a:solidFill>
                <a:latin typeface="Cambria"/>
              </a:rPr>
              <a:t>S-au întocmit referate și dispoziții de acordare</a:t>
            </a:r>
            <a:r>
              <a:rPr lang="en-US" altLang="ro-RO" sz="1200" spc="195" dirty="0">
                <a:solidFill>
                  <a:schemeClr val="bg1"/>
                </a:solidFill>
                <a:latin typeface="Cambria"/>
              </a:rPr>
              <a:t>/</a:t>
            </a:r>
            <a:r>
              <a:rPr lang="en-US" altLang="ro-RO" sz="1200" spc="195" dirty="0" err="1">
                <a:solidFill>
                  <a:schemeClr val="bg1"/>
                </a:solidFill>
                <a:latin typeface="Cambria"/>
              </a:rPr>
              <a:t>modificare</a:t>
            </a:r>
            <a:r>
              <a:rPr lang="ro-RO" altLang="ro-RO" sz="1200" spc="195" dirty="0">
                <a:solidFill>
                  <a:schemeClr val="bg1"/>
                </a:solidFill>
                <a:latin typeface="Cambria"/>
              </a:rPr>
              <a:t>/încetare a stimulentului educațional și s-au comunicat titularilor la domiciliu prin corespondență.</a:t>
            </a:r>
            <a:endParaRPr lang="en-US" altLang="ro-RO" sz="1200" spc="195" dirty="0">
              <a:solidFill>
                <a:schemeClr val="bg1"/>
              </a:solidFill>
              <a:latin typeface="Cambria"/>
            </a:endParaRPr>
          </a:p>
          <a:p>
            <a:pPr marL="342900" indent="-342900" algn="just">
              <a:buFont typeface="Wingdings" panose="05000000000000000000" pitchFamily="2" charset="2"/>
              <a:buChar char="v"/>
            </a:pPr>
            <a:r>
              <a:rPr lang="ro-RO" altLang="ro-RO" sz="1200" spc="195" dirty="0">
                <a:solidFill>
                  <a:schemeClr val="bg1"/>
                </a:solidFill>
                <a:latin typeface="Cambria"/>
              </a:rPr>
              <a:t>Lunar s-au întocmit liste cu copiii beneficiari de stimulent educațional și s-au  transmis, la finele lunii, unităților de învățământ din Municipiul Dorohoi.</a:t>
            </a:r>
            <a:endParaRPr lang="en-US" altLang="ro-RO" sz="1200" spc="195" dirty="0">
              <a:solidFill>
                <a:schemeClr val="bg1"/>
              </a:solidFill>
              <a:latin typeface="Cambria"/>
            </a:endParaRPr>
          </a:p>
          <a:p>
            <a:pPr marL="342900" indent="-342900" algn="just">
              <a:buFont typeface="Wingdings" panose="05000000000000000000" pitchFamily="2" charset="2"/>
              <a:buChar char="v"/>
            </a:pPr>
            <a:r>
              <a:rPr lang="ro-RO" altLang="ro-RO" sz="1200" spc="195" dirty="0">
                <a:solidFill>
                  <a:schemeClr val="bg1"/>
                </a:solidFill>
                <a:latin typeface="Cambria"/>
              </a:rPr>
              <a:t>Lunar, în baza situațiilor privind prezența preșcolarilor la grădiniță, transmise de unitățile de învățământ, s-a  verificat îndeplinirea condițiilor de eligibilitate </a:t>
            </a:r>
            <a:r>
              <a:rPr lang="ro-RO" altLang="ro-RO" sz="1200" spc="195" dirty="0" err="1">
                <a:solidFill>
                  <a:schemeClr val="bg1"/>
                </a:solidFill>
                <a:latin typeface="Cambria"/>
              </a:rPr>
              <a:t>şi</a:t>
            </a:r>
            <a:r>
              <a:rPr lang="ro-RO" altLang="ro-RO" sz="1200" spc="195" dirty="0">
                <a:solidFill>
                  <a:schemeClr val="bg1"/>
                </a:solidFill>
                <a:latin typeface="Cambria"/>
              </a:rPr>
              <a:t> de frecvență și s-au întocmit </a:t>
            </a:r>
            <a:r>
              <a:rPr lang="ro-RO" altLang="ro-RO" sz="1200" spc="195" dirty="0" err="1">
                <a:solidFill>
                  <a:schemeClr val="bg1"/>
                </a:solidFill>
                <a:latin typeface="Cambria"/>
              </a:rPr>
              <a:t>list</a:t>
            </a:r>
            <a:r>
              <a:rPr lang="en-US" altLang="ro-RO" sz="1200" spc="195" dirty="0">
                <a:solidFill>
                  <a:schemeClr val="bg1"/>
                </a:solidFill>
                <a:latin typeface="Cambria"/>
              </a:rPr>
              <a:t>e</a:t>
            </a:r>
            <a:r>
              <a:rPr lang="ro-RO" altLang="ro-RO" sz="1200" spc="195" dirty="0">
                <a:solidFill>
                  <a:schemeClr val="bg1"/>
                </a:solidFill>
                <a:latin typeface="Cambria"/>
              </a:rPr>
              <a:t>le cu beneficiari și s-au distribuit tichetele educaționale.</a:t>
            </a:r>
            <a:endParaRPr lang="en-US" altLang="ro-RO" sz="1200" spc="195" dirty="0">
              <a:solidFill>
                <a:schemeClr val="bg1"/>
              </a:solidFill>
              <a:latin typeface="Cambria"/>
            </a:endParaRPr>
          </a:p>
          <a:p>
            <a:pPr marL="342900" indent="-342900" algn="just">
              <a:buFont typeface="Wingdings" panose="05000000000000000000" pitchFamily="2" charset="2"/>
              <a:buChar char="v"/>
            </a:pPr>
            <a:r>
              <a:rPr lang="ro-RO" altLang="ro-RO" sz="1200" spc="195" dirty="0">
                <a:solidFill>
                  <a:schemeClr val="bg1"/>
                </a:solidFill>
                <a:latin typeface="Cambria"/>
              </a:rPr>
              <a:t>Pe parcursul </a:t>
            </a:r>
            <a:r>
              <a:rPr lang="en-US" altLang="ro-RO" sz="1200" spc="195" dirty="0" err="1">
                <a:solidFill>
                  <a:schemeClr val="bg1"/>
                </a:solidFill>
                <a:latin typeface="Cambria"/>
              </a:rPr>
              <a:t>anului</a:t>
            </a:r>
            <a:r>
              <a:rPr lang="ro-RO" altLang="ro-RO" sz="1200" spc="195" dirty="0">
                <a:solidFill>
                  <a:schemeClr val="bg1"/>
                </a:solidFill>
                <a:latin typeface="Cambria"/>
              </a:rPr>
              <a:t> au fost acordate și distribuite un număr de </a:t>
            </a:r>
            <a:r>
              <a:rPr lang="en-US" altLang="ro-RO" sz="1200" spc="195" dirty="0">
                <a:solidFill>
                  <a:schemeClr val="bg1"/>
                </a:solidFill>
                <a:latin typeface="Cambria"/>
              </a:rPr>
              <a:t>366 </a:t>
            </a:r>
            <a:r>
              <a:rPr lang="ro-RO" altLang="ro-RO" sz="1200" spc="195" dirty="0">
                <a:solidFill>
                  <a:schemeClr val="bg1"/>
                </a:solidFill>
                <a:latin typeface="Cambria"/>
              </a:rPr>
              <a:t>tichete sociale pentru grădiniță a 133 lei/tichet.</a:t>
            </a:r>
            <a:endParaRPr lang="en-US" altLang="ro-RO" sz="1200" spc="195" dirty="0">
              <a:solidFill>
                <a:schemeClr val="bg1"/>
              </a:solidFill>
              <a:latin typeface="Cambria"/>
            </a:endParaRPr>
          </a:p>
          <a:p>
            <a:pPr marL="342900" indent="-342900" algn="just">
              <a:buFont typeface="Wingdings" panose="05000000000000000000" pitchFamily="2" charset="2"/>
              <a:buChar char="v"/>
            </a:pPr>
            <a:r>
              <a:rPr lang="ro-RO" altLang="ro-RO" sz="1200" spc="195" dirty="0">
                <a:solidFill>
                  <a:schemeClr val="bg1"/>
                </a:solidFill>
                <a:latin typeface="Cambria"/>
              </a:rPr>
              <a:t>Lunar au fost întocmite și transmise la AJPIS Botoșani- listele cu titularii cărora li s-a acordat tichete sociale pentru grădiniță.</a:t>
            </a:r>
            <a:endParaRPr lang="en-US" altLang="ro-RO" sz="1200" spc="195" dirty="0">
              <a:solidFill>
                <a:schemeClr val="bg1"/>
              </a:solidFill>
              <a:latin typeface="Cambria"/>
            </a:endParaRPr>
          </a:p>
        </p:txBody>
      </p:sp>
    </p:spTree>
    <p:extLst>
      <p:ext uri="{BB962C8B-B14F-4D97-AF65-F5344CB8AC3E}">
        <p14:creationId xmlns:p14="http://schemas.microsoft.com/office/powerpoint/2010/main" val="151226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BDE67A8-81CC-43B6-8658-5A25496AFBB4}"/>
              </a:ext>
            </a:extLst>
          </p:cNvPr>
          <p:cNvSpPr>
            <a:spLocks noGrp="1"/>
          </p:cNvSpPr>
          <p:nvPr>
            <p:ph type="title"/>
          </p:nvPr>
        </p:nvSpPr>
        <p:spPr>
          <a:xfrm>
            <a:off x="173332" y="103627"/>
            <a:ext cx="8797333" cy="482321"/>
          </a:xfrm>
        </p:spPr>
        <p:txBody>
          <a:bodyPr/>
          <a:lstStyle/>
          <a:p>
            <a:pPr algn="just"/>
            <a:r>
              <a:rPr lang="ro-RO" altLang="ro-RO" sz="2000" spc="195" dirty="0">
                <a:solidFill>
                  <a:schemeClr val="bg1"/>
                </a:solidFill>
                <a:latin typeface="Trebuchet MS" panose="020B0603020202020204" pitchFamily="34" charset="0"/>
                <a:cs typeface="+mn-cs"/>
              </a:rPr>
              <a:t>AJUTOARE DE URGENȚĂ</a:t>
            </a:r>
            <a:r>
              <a:rPr lang="en-US" altLang="ro-RO" sz="2000" spc="195" dirty="0">
                <a:solidFill>
                  <a:schemeClr val="bg1"/>
                </a:solidFill>
                <a:latin typeface="Trebuchet MS" panose="020B0603020202020204" pitchFamily="34" charset="0"/>
                <a:cs typeface="+mn-cs"/>
              </a:rPr>
              <a:t> DIN BUGET LOCAL</a:t>
            </a:r>
            <a:r>
              <a:rPr lang="ro-RO" altLang="ro-RO" sz="2000" spc="195" dirty="0">
                <a:solidFill>
                  <a:schemeClr val="bg1"/>
                </a:solidFill>
                <a:latin typeface="Trebuchet MS" panose="020B0603020202020204" pitchFamily="34" charset="0"/>
                <a:cs typeface="+mn-cs"/>
              </a:rPr>
              <a:t> ȘI GUVERNAMENTALE</a:t>
            </a:r>
            <a:endParaRPr lang="ro-RO" sz="2000" dirty="0">
              <a:solidFill>
                <a:schemeClr val="bg1"/>
              </a:solidFill>
              <a:latin typeface="Trebuchet MS" panose="020B0603020202020204" pitchFamily="34" charset="0"/>
            </a:endParaRPr>
          </a:p>
        </p:txBody>
      </p:sp>
      <p:sp>
        <p:nvSpPr>
          <p:cNvPr id="3" name="Content Placeholder 2">
            <a:extLst>
              <a:ext uri="{FF2B5EF4-FFF2-40B4-BE49-F238E27FC236}">
                <a16:creationId xmlns:a16="http://schemas.microsoft.com/office/drawing/2014/main" id="{B099136B-04A4-4187-899A-622E0419B949}"/>
              </a:ext>
            </a:extLst>
          </p:cNvPr>
          <p:cNvSpPr txBox="1">
            <a:spLocks/>
          </p:cNvSpPr>
          <p:nvPr/>
        </p:nvSpPr>
        <p:spPr>
          <a:xfrm>
            <a:off x="210908" y="1127301"/>
            <a:ext cx="8722180" cy="2277547"/>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just">
              <a:buFont typeface="Wingdings" panose="05000000000000000000" pitchFamily="2" charset="2"/>
              <a:buChar char="v"/>
            </a:pPr>
            <a:r>
              <a:rPr lang="ro-RO" altLang="ro-RO" sz="1200" spc="195" dirty="0">
                <a:solidFill>
                  <a:schemeClr val="bg1"/>
                </a:solidFill>
              </a:rPr>
              <a:t> În perioada 01 ianuarie -3</a:t>
            </a:r>
            <a:r>
              <a:rPr lang="en-US" altLang="ro-RO" sz="1200" spc="195" dirty="0">
                <a:solidFill>
                  <a:schemeClr val="bg1"/>
                </a:solidFill>
              </a:rPr>
              <a:t>1 </a:t>
            </a:r>
            <a:r>
              <a:rPr lang="en-US" altLang="ro-RO" sz="1200" spc="195" dirty="0" err="1">
                <a:solidFill>
                  <a:schemeClr val="bg1"/>
                </a:solidFill>
              </a:rPr>
              <a:t>decembrie</a:t>
            </a:r>
            <a:r>
              <a:rPr lang="en-US" altLang="ro-RO" sz="1200" spc="195" dirty="0">
                <a:solidFill>
                  <a:schemeClr val="bg1"/>
                </a:solidFill>
              </a:rPr>
              <a:t> </a:t>
            </a:r>
            <a:r>
              <a:rPr lang="ro-RO" altLang="ro-RO" sz="1200" spc="195" dirty="0">
                <a:solidFill>
                  <a:schemeClr val="bg1"/>
                </a:solidFill>
              </a:rPr>
              <a:t>2024 </a:t>
            </a:r>
            <a:r>
              <a:rPr lang="en-US" altLang="ro-RO" sz="1200" spc="195" dirty="0">
                <a:solidFill>
                  <a:schemeClr val="bg1"/>
                </a:solidFill>
              </a:rPr>
              <a:t>din </a:t>
            </a:r>
            <a:r>
              <a:rPr lang="en-US" altLang="ro-RO" sz="1200" spc="195" dirty="0" err="1">
                <a:solidFill>
                  <a:schemeClr val="bg1"/>
                </a:solidFill>
              </a:rPr>
              <a:t>bugetul</a:t>
            </a:r>
            <a:r>
              <a:rPr lang="en-US" altLang="ro-RO" sz="1200" spc="195" dirty="0">
                <a:solidFill>
                  <a:schemeClr val="bg1"/>
                </a:solidFill>
              </a:rPr>
              <a:t> local, s-au </a:t>
            </a:r>
            <a:r>
              <a:rPr lang="en-US" altLang="ro-RO" sz="1200" spc="195" dirty="0" err="1">
                <a:solidFill>
                  <a:schemeClr val="bg1"/>
                </a:solidFill>
              </a:rPr>
              <a:t>instrumentat</a:t>
            </a:r>
            <a:r>
              <a:rPr lang="en-US" altLang="ro-RO" sz="1200" spc="195" dirty="0">
                <a:solidFill>
                  <a:schemeClr val="bg1"/>
                </a:solidFill>
              </a:rPr>
              <a:t> </a:t>
            </a:r>
            <a:r>
              <a:rPr lang="ro-RO" altLang="ro-RO" sz="1200" spc="195" dirty="0">
                <a:solidFill>
                  <a:schemeClr val="bg1"/>
                </a:solidFill>
              </a:rPr>
              <a:t>și acordat </a:t>
            </a:r>
            <a:r>
              <a:rPr lang="en-US" altLang="ro-RO" sz="1200" spc="195" dirty="0" err="1">
                <a:solidFill>
                  <a:schemeClr val="bg1"/>
                </a:solidFill>
              </a:rPr>
              <a:t>ajutoare</a:t>
            </a:r>
            <a:r>
              <a:rPr lang="en-US" altLang="ro-RO" sz="1200" spc="195" dirty="0">
                <a:solidFill>
                  <a:schemeClr val="bg1"/>
                </a:solidFill>
              </a:rPr>
              <a:t> de urgent</a:t>
            </a:r>
            <a:r>
              <a:rPr lang="ro-RO" altLang="ro-RO" sz="1200" spc="195" dirty="0">
                <a:solidFill>
                  <a:schemeClr val="bg1"/>
                </a:solidFill>
              </a:rPr>
              <a:t>ă</a:t>
            </a:r>
            <a:r>
              <a:rPr lang="en-US" altLang="ro-RO" sz="1200" spc="195" dirty="0">
                <a:solidFill>
                  <a:schemeClr val="bg1"/>
                </a:solidFill>
              </a:rPr>
              <a:t> </a:t>
            </a:r>
            <a:r>
              <a:rPr lang="en-US" altLang="ro-RO" sz="1200" spc="195" dirty="0" err="1">
                <a:solidFill>
                  <a:schemeClr val="bg1"/>
                </a:solidFill>
              </a:rPr>
              <a:t>pentru</a:t>
            </a:r>
            <a:r>
              <a:rPr lang="en-US" altLang="ro-RO" sz="1200" spc="195" dirty="0">
                <a:solidFill>
                  <a:schemeClr val="bg1"/>
                </a:solidFill>
              </a:rPr>
              <a:t> un num</a:t>
            </a:r>
            <a:r>
              <a:rPr lang="ro-RO" altLang="ro-RO" sz="1200" spc="195" dirty="0">
                <a:solidFill>
                  <a:schemeClr val="bg1"/>
                </a:solidFill>
              </a:rPr>
              <a:t>ă</a:t>
            </a:r>
            <a:r>
              <a:rPr lang="en-US" altLang="ro-RO" sz="1200" spc="195" dirty="0">
                <a:solidFill>
                  <a:schemeClr val="bg1"/>
                </a:solidFill>
              </a:rPr>
              <a:t>r de 100</a:t>
            </a:r>
            <a:r>
              <a:rPr lang="ro-RO" altLang="ro-RO" sz="1200" spc="195" dirty="0">
                <a:solidFill>
                  <a:schemeClr val="bg1"/>
                </a:solidFill>
              </a:rPr>
              <a:t> </a:t>
            </a:r>
            <a:r>
              <a:rPr lang="en-US" altLang="ro-RO" sz="1200" spc="195" dirty="0" err="1">
                <a:solidFill>
                  <a:schemeClr val="bg1"/>
                </a:solidFill>
              </a:rPr>
              <a:t>beneficiari</a:t>
            </a:r>
            <a:r>
              <a:rPr lang="en-US" altLang="ro-RO" sz="1200" spc="195" dirty="0">
                <a:solidFill>
                  <a:schemeClr val="bg1"/>
                </a:solidFill>
              </a:rPr>
              <a:t>,</a:t>
            </a:r>
            <a:r>
              <a:rPr lang="ro-RO" altLang="ro-RO" sz="1200" spc="195" dirty="0">
                <a:solidFill>
                  <a:schemeClr val="bg1"/>
                </a:solidFill>
              </a:rPr>
              <a:t> în</a:t>
            </a:r>
            <a:r>
              <a:rPr lang="en-US" altLang="ro-RO" sz="1200" spc="195" dirty="0">
                <a:solidFill>
                  <a:schemeClr val="bg1"/>
                </a:solidFill>
              </a:rPr>
              <a:t> sum</a:t>
            </a:r>
            <a:r>
              <a:rPr lang="ro-RO" altLang="ro-RO" sz="1200" spc="195" dirty="0">
                <a:solidFill>
                  <a:schemeClr val="bg1"/>
                </a:solidFill>
              </a:rPr>
              <a:t>ă</a:t>
            </a:r>
            <a:r>
              <a:rPr lang="en-US" altLang="ro-RO" sz="1200" spc="195" dirty="0">
                <a:solidFill>
                  <a:schemeClr val="bg1"/>
                </a:solidFill>
              </a:rPr>
              <a:t> total</a:t>
            </a:r>
            <a:r>
              <a:rPr lang="ro-RO" altLang="ro-RO" sz="1200" spc="195" dirty="0">
                <a:solidFill>
                  <a:schemeClr val="bg1"/>
                </a:solidFill>
              </a:rPr>
              <a:t>ă</a:t>
            </a:r>
            <a:r>
              <a:rPr lang="en-US" altLang="ro-RO" sz="1200" spc="195" dirty="0">
                <a:solidFill>
                  <a:schemeClr val="bg1"/>
                </a:solidFill>
              </a:rPr>
              <a:t> de 54188</a:t>
            </a:r>
            <a:r>
              <a:rPr lang="ro-RO" altLang="ro-RO" sz="1200" spc="195" dirty="0">
                <a:solidFill>
                  <a:schemeClr val="bg1"/>
                </a:solidFill>
              </a:rPr>
              <a:t> lei, pentru care s-au întocmit fișe de verificare în teren</a:t>
            </a:r>
            <a:r>
              <a:rPr lang="en-US" altLang="ro-RO" sz="1200" spc="195" dirty="0">
                <a:solidFill>
                  <a:schemeClr val="bg1"/>
                </a:solidFill>
              </a:rPr>
              <a:t>, </a:t>
            </a:r>
            <a:r>
              <a:rPr lang="en-US" altLang="ro-RO" sz="1200" spc="195" dirty="0" err="1">
                <a:solidFill>
                  <a:schemeClr val="bg1"/>
                </a:solidFill>
              </a:rPr>
              <a:t>referate</a:t>
            </a:r>
            <a:r>
              <a:rPr lang="en-US" altLang="ro-RO" sz="1200" spc="195" dirty="0">
                <a:solidFill>
                  <a:schemeClr val="bg1"/>
                </a:solidFill>
              </a:rPr>
              <a:t>, </a:t>
            </a:r>
            <a:r>
              <a:rPr lang="en-US" altLang="ro-RO" sz="1200" spc="195" dirty="0" err="1">
                <a:solidFill>
                  <a:schemeClr val="bg1"/>
                </a:solidFill>
              </a:rPr>
              <a:t>dispozi</a:t>
            </a:r>
            <a:r>
              <a:rPr lang="ro-RO" altLang="ro-RO" sz="1200" spc="195" dirty="0">
                <a:solidFill>
                  <a:schemeClr val="bg1"/>
                </a:solidFill>
              </a:rPr>
              <a:t>ț</a:t>
            </a:r>
            <a:r>
              <a:rPr lang="en-US" altLang="ro-RO" sz="1200" spc="195" dirty="0">
                <a:solidFill>
                  <a:schemeClr val="bg1"/>
                </a:solidFill>
              </a:rPr>
              <a:t>ii </a:t>
            </a:r>
            <a:r>
              <a:rPr lang="ro-RO" altLang="ro-RO" sz="1200" spc="195" dirty="0">
                <a:solidFill>
                  <a:schemeClr val="bg1"/>
                </a:solidFill>
              </a:rPr>
              <a:t>ș</a:t>
            </a:r>
            <a:r>
              <a:rPr lang="en-US" altLang="ro-RO" sz="1200" spc="195" dirty="0" err="1">
                <a:solidFill>
                  <a:schemeClr val="bg1"/>
                </a:solidFill>
              </a:rPr>
              <a:t>i</a:t>
            </a:r>
            <a:r>
              <a:rPr lang="en-US" altLang="ro-RO" sz="1200" spc="195" dirty="0">
                <a:solidFill>
                  <a:schemeClr val="bg1"/>
                </a:solidFill>
              </a:rPr>
              <a:t> state de plat</a:t>
            </a:r>
            <a:r>
              <a:rPr lang="ro-RO" altLang="ro-RO" sz="1200" spc="195" dirty="0">
                <a:solidFill>
                  <a:schemeClr val="bg1"/>
                </a:solidFill>
              </a:rPr>
              <a:t>ă și  s-au transmis comunicări beneficiarilor.</a:t>
            </a:r>
          </a:p>
          <a:p>
            <a:pPr marL="342900" indent="-342900" algn="just">
              <a:buFont typeface="Wingdings" panose="05000000000000000000" pitchFamily="2" charset="2"/>
              <a:buChar char="v"/>
            </a:pPr>
            <a:r>
              <a:rPr lang="ro-RO" altLang="ro-RO" sz="1200" spc="195" dirty="0">
                <a:solidFill>
                  <a:schemeClr val="bg1"/>
                </a:solidFill>
              </a:rPr>
              <a:t>D</a:t>
            </a:r>
            <a:r>
              <a:rPr lang="en-US" altLang="ro-RO" sz="1200" spc="195" dirty="0" err="1">
                <a:solidFill>
                  <a:schemeClr val="bg1"/>
                </a:solidFill>
              </a:rPr>
              <a:t>atele</a:t>
            </a:r>
            <a:r>
              <a:rPr lang="en-US" altLang="ro-RO" sz="1200" spc="195" dirty="0">
                <a:solidFill>
                  <a:schemeClr val="bg1"/>
                </a:solidFill>
              </a:rPr>
              <a:t> </a:t>
            </a:r>
            <a:r>
              <a:rPr lang="ro-RO" altLang="ro-RO" sz="1200" spc="195" dirty="0">
                <a:solidFill>
                  <a:schemeClr val="bg1"/>
                </a:solidFill>
              </a:rPr>
              <a:t>beneficiarilor </a:t>
            </a:r>
            <a:r>
              <a:rPr lang="en-US" altLang="ro-RO" sz="1200" spc="195" dirty="0">
                <a:solidFill>
                  <a:schemeClr val="bg1"/>
                </a:solidFill>
              </a:rPr>
              <a:t>au </a:t>
            </a:r>
            <a:r>
              <a:rPr lang="en-US" altLang="ro-RO" sz="1200" spc="195" dirty="0" err="1">
                <a:solidFill>
                  <a:schemeClr val="bg1"/>
                </a:solidFill>
              </a:rPr>
              <a:t>fost</a:t>
            </a:r>
            <a:r>
              <a:rPr lang="en-US" altLang="ro-RO" sz="1200" spc="195" dirty="0">
                <a:solidFill>
                  <a:schemeClr val="bg1"/>
                </a:solidFill>
              </a:rPr>
              <a:t> </a:t>
            </a:r>
            <a:r>
              <a:rPr lang="ro-RO" altLang="ro-RO" sz="1200" spc="195" dirty="0">
                <a:solidFill>
                  <a:schemeClr val="bg1"/>
                </a:solidFill>
              </a:rPr>
              <a:t>i</a:t>
            </a:r>
            <a:r>
              <a:rPr lang="en-US" altLang="ro-RO" sz="1200" spc="195" dirty="0" err="1">
                <a:solidFill>
                  <a:schemeClr val="bg1"/>
                </a:solidFill>
              </a:rPr>
              <a:t>ntroduse</a:t>
            </a:r>
            <a:r>
              <a:rPr lang="en-US" altLang="ro-RO" sz="1200" spc="195" dirty="0">
                <a:solidFill>
                  <a:schemeClr val="bg1"/>
                </a:solidFill>
              </a:rPr>
              <a:t> </a:t>
            </a:r>
            <a:r>
              <a:rPr lang="ro-RO" altLang="ro-RO" sz="1200" spc="195" dirty="0">
                <a:solidFill>
                  <a:schemeClr val="bg1"/>
                </a:solidFill>
              </a:rPr>
              <a:t>î</a:t>
            </a:r>
            <a:r>
              <a:rPr lang="en-US" altLang="ro-RO" sz="1200" spc="195" dirty="0">
                <a:solidFill>
                  <a:schemeClr val="bg1"/>
                </a:solidFill>
              </a:rPr>
              <a:t>n </a:t>
            </a:r>
            <a:r>
              <a:rPr lang="en-US" altLang="ro-RO" sz="1200" spc="195" dirty="0" err="1">
                <a:solidFill>
                  <a:schemeClr val="bg1"/>
                </a:solidFill>
              </a:rPr>
              <a:t>programul</a:t>
            </a:r>
            <a:r>
              <a:rPr lang="en-US" altLang="ro-RO" sz="1200" spc="195" dirty="0">
                <a:solidFill>
                  <a:schemeClr val="bg1"/>
                </a:solidFill>
              </a:rPr>
              <a:t> PRESTAJ </a:t>
            </a:r>
            <a:r>
              <a:rPr lang="ro-RO" altLang="ro-RO" sz="1200" spc="195" dirty="0">
                <a:solidFill>
                  <a:schemeClr val="bg1"/>
                </a:solidFill>
              </a:rPr>
              <a:t>ș</a:t>
            </a:r>
            <a:r>
              <a:rPr lang="en-US" altLang="ro-RO" sz="1200" spc="195" dirty="0" err="1">
                <a:solidFill>
                  <a:schemeClr val="bg1"/>
                </a:solidFill>
              </a:rPr>
              <a:t>i</a:t>
            </a:r>
            <a:r>
              <a:rPr lang="en-US" altLang="ro-RO" sz="1200" spc="195" dirty="0">
                <a:solidFill>
                  <a:schemeClr val="bg1"/>
                </a:solidFill>
              </a:rPr>
              <a:t> s</a:t>
            </a:r>
            <a:r>
              <a:rPr lang="ro-RO" altLang="ro-RO" sz="1200" spc="195" dirty="0">
                <a:solidFill>
                  <a:schemeClr val="bg1"/>
                </a:solidFill>
              </a:rPr>
              <a:t>-</a:t>
            </a:r>
            <a:r>
              <a:rPr lang="en-US" altLang="ro-RO" sz="1200" spc="195" dirty="0">
                <a:solidFill>
                  <a:schemeClr val="bg1"/>
                </a:solidFill>
              </a:rPr>
              <a:t>au </a:t>
            </a:r>
            <a:r>
              <a:rPr lang="en-US" altLang="ro-RO" sz="1200" spc="195" dirty="0" err="1">
                <a:solidFill>
                  <a:schemeClr val="bg1"/>
                </a:solidFill>
              </a:rPr>
              <a:t>emis</a:t>
            </a:r>
            <a:r>
              <a:rPr lang="en-US" altLang="ro-RO" sz="1200" spc="195" dirty="0">
                <a:solidFill>
                  <a:schemeClr val="bg1"/>
                </a:solidFill>
              </a:rPr>
              <a:t> </a:t>
            </a:r>
            <a:r>
              <a:rPr lang="en-US" altLang="ro-RO" sz="1200" spc="195" dirty="0" err="1">
                <a:solidFill>
                  <a:schemeClr val="bg1"/>
                </a:solidFill>
              </a:rPr>
              <a:t>liste</a:t>
            </a:r>
            <a:r>
              <a:rPr lang="en-US" altLang="ro-RO" sz="1200" spc="195" dirty="0">
                <a:solidFill>
                  <a:schemeClr val="bg1"/>
                </a:solidFill>
              </a:rPr>
              <a:t> </a:t>
            </a:r>
            <a:r>
              <a:rPr lang="en-US" altLang="ro-RO" sz="1200" spc="195" dirty="0" err="1">
                <a:solidFill>
                  <a:schemeClr val="bg1"/>
                </a:solidFill>
              </a:rPr>
              <a:t>privind</a:t>
            </a:r>
            <a:r>
              <a:rPr lang="en-US" altLang="ro-RO" sz="1200" spc="195" dirty="0">
                <a:solidFill>
                  <a:schemeClr val="bg1"/>
                </a:solidFill>
              </a:rPr>
              <a:t> pl</a:t>
            </a:r>
            <a:r>
              <a:rPr lang="ro-RO" altLang="ro-RO" sz="1200" spc="195" dirty="0" err="1">
                <a:solidFill>
                  <a:schemeClr val="bg1"/>
                </a:solidFill>
              </a:rPr>
              <a:t>ăț</a:t>
            </a:r>
            <a:r>
              <a:rPr lang="en-US" altLang="ro-RO" sz="1200" spc="195" dirty="0" err="1">
                <a:solidFill>
                  <a:schemeClr val="bg1"/>
                </a:solidFill>
              </a:rPr>
              <a:t>ile</a:t>
            </a:r>
            <a:r>
              <a:rPr lang="en-US" altLang="ro-RO" sz="1200" spc="195" dirty="0">
                <a:solidFill>
                  <a:schemeClr val="bg1"/>
                </a:solidFill>
              </a:rPr>
              <a:t> </a:t>
            </a:r>
            <a:r>
              <a:rPr lang="en-US" altLang="ro-RO" sz="1200" spc="195" dirty="0" err="1">
                <a:solidFill>
                  <a:schemeClr val="bg1"/>
                </a:solidFill>
              </a:rPr>
              <a:t>ajutorului</a:t>
            </a:r>
            <a:r>
              <a:rPr lang="en-US" altLang="ro-RO" sz="1200" spc="195" dirty="0">
                <a:solidFill>
                  <a:schemeClr val="bg1"/>
                </a:solidFill>
              </a:rPr>
              <a:t> de </a:t>
            </a:r>
            <a:r>
              <a:rPr lang="en-US" altLang="ro-RO" sz="1200" spc="195" dirty="0" err="1">
                <a:solidFill>
                  <a:schemeClr val="bg1"/>
                </a:solidFill>
              </a:rPr>
              <a:t>urgen</a:t>
            </a:r>
            <a:r>
              <a:rPr lang="ro-RO" altLang="ro-RO" sz="1200" spc="195" dirty="0" err="1">
                <a:solidFill>
                  <a:schemeClr val="bg1"/>
                </a:solidFill>
              </a:rPr>
              <a:t>ță</a:t>
            </a:r>
            <a:r>
              <a:rPr lang="ro-RO" altLang="ro-RO" sz="1200" spc="195" dirty="0">
                <a:solidFill>
                  <a:schemeClr val="bg1"/>
                </a:solidFill>
              </a:rPr>
              <a:t>,</a:t>
            </a:r>
            <a:r>
              <a:rPr lang="en-US" altLang="ro-RO" sz="1200" spc="195" dirty="0">
                <a:solidFill>
                  <a:schemeClr val="bg1"/>
                </a:solidFill>
              </a:rPr>
              <a:t> care au </a:t>
            </a:r>
            <a:r>
              <a:rPr lang="en-US" altLang="ro-RO" sz="1200" spc="195" dirty="0" err="1">
                <a:solidFill>
                  <a:schemeClr val="bg1"/>
                </a:solidFill>
              </a:rPr>
              <a:t>fost</a:t>
            </a:r>
            <a:r>
              <a:rPr lang="en-US" altLang="ro-RO" sz="1200" spc="195" dirty="0">
                <a:solidFill>
                  <a:schemeClr val="bg1"/>
                </a:solidFill>
              </a:rPr>
              <a:t> </a:t>
            </a:r>
            <a:r>
              <a:rPr lang="en-US" altLang="ro-RO" sz="1200" spc="195" dirty="0" err="1">
                <a:solidFill>
                  <a:schemeClr val="bg1"/>
                </a:solidFill>
              </a:rPr>
              <a:t>prezentate</a:t>
            </a:r>
            <a:r>
              <a:rPr lang="en-US" altLang="ro-RO" sz="1200" spc="195" dirty="0">
                <a:solidFill>
                  <a:schemeClr val="bg1"/>
                </a:solidFill>
              </a:rPr>
              <a:t> la ANAF </a:t>
            </a:r>
            <a:r>
              <a:rPr lang="en-US" altLang="ro-RO" sz="1200" spc="195" dirty="0" err="1">
                <a:solidFill>
                  <a:schemeClr val="bg1"/>
                </a:solidFill>
              </a:rPr>
              <a:t>Dorohoi</a:t>
            </a:r>
            <a:r>
              <a:rPr lang="en-US" altLang="ro-RO" sz="1200" spc="195" dirty="0">
                <a:solidFill>
                  <a:schemeClr val="bg1"/>
                </a:solidFill>
              </a:rPr>
              <a:t>. </a:t>
            </a:r>
            <a:endParaRPr lang="ro-RO" altLang="ro-RO" sz="1200" spc="195" dirty="0">
              <a:solidFill>
                <a:schemeClr val="bg1"/>
              </a:solidFill>
            </a:endParaRPr>
          </a:p>
          <a:p>
            <a:pPr marL="342900" indent="-342900" algn="just">
              <a:buFont typeface="Wingdings" panose="05000000000000000000" pitchFamily="2" charset="2"/>
              <a:buChar char="v"/>
            </a:pPr>
            <a:r>
              <a:rPr lang="en-US" altLang="ro-RO" sz="1200" spc="195" dirty="0">
                <a:solidFill>
                  <a:schemeClr val="bg1"/>
                </a:solidFill>
              </a:rPr>
              <a:t>De </a:t>
            </a:r>
            <a:r>
              <a:rPr lang="en-US" altLang="ro-RO" sz="1200" spc="195" dirty="0" err="1">
                <a:solidFill>
                  <a:schemeClr val="bg1"/>
                </a:solidFill>
              </a:rPr>
              <a:t>asemenea</a:t>
            </a:r>
            <a:r>
              <a:rPr lang="en-US" altLang="ro-RO" sz="1200" spc="195" dirty="0">
                <a:solidFill>
                  <a:schemeClr val="bg1"/>
                </a:solidFill>
              </a:rPr>
              <a:t> </a:t>
            </a:r>
            <a:r>
              <a:rPr lang="ro-RO" altLang="ro-RO" sz="1200" spc="195" dirty="0">
                <a:solidFill>
                  <a:schemeClr val="bg1"/>
                </a:solidFill>
              </a:rPr>
              <a:t> au fost </a:t>
            </a:r>
            <a:r>
              <a:rPr lang="en-US" altLang="ro-RO" sz="1200" spc="195" dirty="0" err="1">
                <a:solidFill>
                  <a:schemeClr val="bg1"/>
                </a:solidFill>
              </a:rPr>
              <a:t>instrumentate</a:t>
            </a:r>
            <a:r>
              <a:rPr lang="en-US" altLang="ro-RO" sz="1200" spc="195" dirty="0">
                <a:solidFill>
                  <a:schemeClr val="bg1"/>
                </a:solidFill>
              </a:rPr>
              <a:t> un num</a:t>
            </a:r>
            <a:r>
              <a:rPr lang="ro-RO" altLang="ro-RO" sz="1200" spc="195" dirty="0">
                <a:solidFill>
                  <a:schemeClr val="bg1"/>
                </a:solidFill>
              </a:rPr>
              <a:t>ă</a:t>
            </a:r>
            <a:r>
              <a:rPr lang="en-US" altLang="ro-RO" sz="1200" spc="195" dirty="0">
                <a:solidFill>
                  <a:schemeClr val="bg1"/>
                </a:solidFill>
              </a:rPr>
              <a:t>r de 31 </a:t>
            </a:r>
            <a:r>
              <a:rPr lang="en-US" altLang="ro-RO" sz="1200" spc="195" dirty="0" err="1">
                <a:solidFill>
                  <a:schemeClr val="bg1"/>
                </a:solidFill>
              </a:rPr>
              <a:t>dosare</a:t>
            </a:r>
            <a:r>
              <a:rPr lang="ro-RO" altLang="ro-RO" sz="1200" spc="195" dirty="0">
                <a:solidFill>
                  <a:schemeClr val="bg1"/>
                </a:solidFill>
              </a:rPr>
              <a:t> pentru </a:t>
            </a:r>
            <a:r>
              <a:rPr lang="en-US" altLang="ro-RO" sz="1200" spc="195" dirty="0" err="1">
                <a:solidFill>
                  <a:schemeClr val="bg1"/>
                </a:solidFill>
              </a:rPr>
              <a:t>ajutor</a:t>
            </a:r>
            <a:r>
              <a:rPr lang="en-US" altLang="ro-RO" sz="1200" spc="195" dirty="0">
                <a:solidFill>
                  <a:schemeClr val="bg1"/>
                </a:solidFill>
              </a:rPr>
              <a:t> </a:t>
            </a:r>
            <a:r>
              <a:rPr lang="en-US" altLang="ro-RO" sz="1200" spc="195" dirty="0" err="1">
                <a:solidFill>
                  <a:schemeClr val="bg1"/>
                </a:solidFill>
              </a:rPr>
              <a:t>guvernamental</a:t>
            </a:r>
            <a:r>
              <a:rPr lang="ro-RO" altLang="ro-RO" sz="1200" spc="195" dirty="0">
                <a:solidFill>
                  <a:schemeClr val="bg1"/>
                </a:solidFill>
              </a:rPr>
              <a:t>, pentru care </a:t>
            </a:r>
            <a:r>
              <a:rPr lang="en-US" altLang="ro-RO" sz="1200" spc="195" dirty="0">
                <a:solidFill>
                  <a:schemeClr val="bg1"/>
                </a:solidFill>
              </a:rPr>
              <a:t>s-au </a:t>
            </a:r>
            <a:r>
              <a:rPr lang="en-US" altLang="ro-RO" sz="1200" spc="195" dirty="0" err="1">
                <a:solidFill>
                  <a:schemeClr val="bg1"/>
                </a:solidFill>
              </a:rPr>
              <a:t>efectuat</a:t>
            </a:r>
            <a:r>
              <a:rPr lang="ro-RO" altLang="ro-RO" sz="1200" spc="195" dirty="0">
                <a:solidFill>
                  <a:schemeClr val="bg1"/>
                </a:solidFill>
              </a:rPr>
              <a:t> </a:t>
            </a:r>
            <a:r>
              <a:rPr lang="en-US" altLang="ro-RO" sz="1200" spc="195" dirty="0" err="1">
                <a:solidFill>
                  <a:schemeClr val="bg1"/>
                </a:solidFill>
              </a:rPr>
              <a:t>anchete</a:t>
            </a:r>
            <a:r>
              <a:rPr lang="en-US" altLang="ro-RO" sz="1200" spc="195" dirty="0">
                <a:solidFill>
                  <a:schemeClr val="bg1"/>
                </a:solidFill>
              </a:rPr>
              <a:t> </a:t>
            </a:r>
            <a:r>
              <a:rPr lang="en-US" altLang="ro-RO" sz="1200" spc="195" dirty="0" err="1">
                <a:solidFill>
                  <a:schemeClr val="bg1"/>
                </a:solidFill>
              </a:rPr>
              <a:t>sociale</a:t>
            </a:r>
            <a:r>
              <a:rPr lang="en-US" altLang="ro-RO" sz="1200" spc="195" dirty="0">
                <a:solidFill>
                  <a:schemeClr val="bg1"/>
                </a:solidFill>
              </a:rPr>
              <a:t>.</a:t>
            </a:r>
            <a:r>
              <a:rPr lang="ro-RO" altLang="ro-RO" sz="1200" spc="195" dirty="0">
                <a:solidFill>
                  <a:schemeClr val="bg1"/>
                </a:solidFill>
              </a:rPr>
              <a:t> </a:t>
            </a:r>
            <a:r>
              <a:rPr lang="en-US" altLang="ro-RO" sz="1200" spc="195" dirty="0">
                <a:solidFill>
                  <a:schemeClr val="bg1"/>
                </a:solidFill>
              </a:rPr>
              <a:t>Un num</a:t>
            </a:r>
            <a:r>
              <a:rPr lang="ro-RO" altLang="ro-RO" sz="1200" spc="195" dirty="0">
                <a:solidFill>
                  <a:schemeClr val="bg1"/>
                </a:solidFill>
              </a:rPr>
              <a:t>ă</a:t>
            </a:r>
            <a:r>
              <a:rPr lang="en-US" altLang="ro-RO" sz="1200" spc="195" dirty="0">
                <a:solidFill>
                  <a:schemeClr val="bg1"/>
                </a:solidFill>
              </a:rPr>
              <a:t>r de 20  </a:t>
            </a:r>
            <a:r>
              <a:rPr lang="en-US" altLang="ro-RO" sz="1200" spc="195" dirty="0" err="1">
                <a:solidFill>
                  <a:schemeClr val="bg1"/>
                </a:solidFill>
              </a:rPr>
              <a:t>familii</a:t>
            </a:r>
            <a:r>
              <a:rPr lang="ro-RO" altLang="ro-RO" sz="1200" spc="195" dirty="0">
                <a:solidFill>
                  <a:schemeClr val="bg1"/>
                </a:solidFill>
              </a:rPr>
              <a:t> </a:t>
            </a:r>
            <a:r>
              <a:rPr lang="en-US" altLang="ro-RO" sz="1200" spc="195" dirty="0">
                <a:solidFill>
                  <a:schemeClr val="bg1"/>
                </a:solidFill>
              </a:rPr>
              <a:t>au </a:t>
            </a:r>
            <a:r>
              <a:rPr lang="en-US" altLang="ro-RO" sz="1200" spc="195" dirty="0" err="1">
                <a:solidFill>
                  <a:schemeClr val="bg1"/>
                </a:solidFill>
              </a:rPr>
              <a:t>primit</a:t>
            </a:r>
            <a:r>
              <a:rPr lang="en-US" altLang="ro-RO" sz="1200" spc="195" dirty="0">
                <a:solidFill>
                  <a:schemeClr val="bg1"/>
                </a:solidFill>
              </a:rPr>
              <a:t> </a:t>
            </a:r>
            <a:r>
              <a:rPr lang="ro-RO" altLang="ro-RO" sz="1200" spc="195" dirty="0">
                <a:solidFill>
                  <a:schemeClr val="bg1"/>
                </a:solidFill>
              </a:rPr>
              <a:t>deja</a:t>
            </a:r>
            <a:r>
              <a:rPr lang="en-US" altLang="ro-RO" sz="1200" spc="195" dirty="0">
                <a:solidFill>
                  <a:schemeClr val="bg1"/>
                </a:solidFill>
              </a:rPr>
              <a:t> </a:t>
            </a:r>
            <a:r>
              <a:rPr lang="en-US" altLang="ro-RO" sz="1200" spc="195" dirty="0" err="1">
                <a:solidFill>
                  <a:schemeClr val="bg1"/>
                </a:solidFill>
              </a:rPr>
              <a:t>ajutoare</a:t>
            </a:r>
            <a:r>
              <a:rPr lang="en-US" altLang="ro-RO" sz="1200" spc="195" dirty="0">
                <a:solidFill>
                  <a:schemeClr val="bg1"/>
                </a:solidFill>
              </a:rPr>
              <a:t> </a:t>
            </a:r>
            <a:r>
              <a:rPr lang="ro-RO" altLang="ro-RO" sz="1200" spc="195" dirty="0">
                <a:solidFill>
                  <a:schemeClr val="bg1"/>
                </a:solidFill>
              </a:rPr>
              <a:t>î</a:t>
            </a:r>
            <a:r>
              <a:rPr lang="en-US" altLang="ro-RO" sz="1200" spc="195" dirty="0">
                <a:solidFill>
                  <a:schemeClr val="bg1"/>
                </a:solidFill>
              </a:rPr>
              <a:t>n sum</a:t>
            </a:r>
            <a:r>
              <a:rPr lang="ro-RO" altLang="ro-RO" sz="1200" spc="195" dirty="0">
                <a:solidFill>
                  <a:schemeClr val="bg1"/>
                </a:solidFill>
              </a:rPr>
              <a:t>ă</a:t>
            </a:r>
            <a:r>
              <a:rPr lang="en-US" altLang="ro-RO" sz="1200" spc="195" dirty="0">
                <a:solidFill>
                  <a:schemeClr val="bg1"/>
                </a:solidFill>
              </a:rPr>
              <a:t> total</a:t>
            </a:r>
            <a:r>
              <a:rPr lang="ro-RO" altLang="ro-RO" sz="1200" spc="195" dirty="0">
                <a:solidFill>
                  <a:schemeClr val="bg1"/>
                </a:solidFill>
              </a:rPr>
              <a:t>ă</a:t>
            </a:r>
            <a:r>
              <a:rPr lang="en-US" altLang="ro-RO" sz="1200" spc="195" dirty="0">
                <a:solidFill>
                  <a:schemeClr val="bg1"/>
                </a:solidFill>
              </a:rPr>
              <a:t> de 5</a:t>
            </a:r>
            <a:r>
              <a:rPr lang="ro-RO" altLang="ro-RO" sz="1200" spc="195" dirty="0">
                <a:solidFill>
                  <a:schemeClr val="bg1"/>
                </a:solidFill>
              </a:rPr>
              <a:t>1</a:t>
            </a:r>
            <a:r>
              <a:rPr lang="en-US" altLang="ro-RO" sz="1200" spc="195" dirty="0">
                <a:solidFill>
                  <a:schemeClr val="bg1"/>
                </a:solidFill>
              </a:rPr>
              <a:t>.500 lei</a:t>
            </a:r>
            <a:r>
              <a:rPr lang="ro-RO" altLang="ro-RO" sz="1200" spc="195" dirty="0">
                <a:solidFill>
                  <a:schemeClr val="bg1"/>
                </a:solidFill>
              </a:rPr>
              <a:t>, celelalte fiind în curs de aprobare</a:t>
            </a:r>
            <a:r>
              <a:rPr lang="en-US" altLang="ro-RO" sz="1200" spc="195" dirty="0">
                <a:solidFill>
                  <a:schemeClr val="bg1"/>
                </a:solidFill>
              </a:rPr>
              <a:t>.</a:t>
            </a:r>
          </a:p>
          <a:p>
            <a:pPr marL="342900" indent="-342900" algn="just">
              <a:buFont typeface="Wingdings" panose="05000000000000000000" pitchFamily="2" charset="2"/>
              <a:buChar char="v"/>
            </a:pPr>
            <a:r>
              <a:rPr lang="en-US" altLang="ro-RO" sz="1200" spc="195" dirty="0">
                <a:solidFill>
                  <a:schemeClr val="bg1"/>
                </a:solidFill>
              </a:rPr>
              <a:t>S-a</a:t>
            </a:r>
            <a:r>
              <a:rPr lang="ro-RO" altLang="ro-RO" sz="1200" spc="195" dirty="0">
                <a:solidFill>
                  <a:schemeClr val="bg1"/>
                </a:solidFill>
              </a:rPr>
              <a:t>u întocmit un </a:t>
            </a:r>
            <a:r>
              <a:rPr lang="en-US" altLang="ro-RO" sz="1200" spc="195" dirty="0">
                <a:solidFill>
                  <a:schemeClr val="bg1"/>
                </a:solidFill>
              </a:rPr>
              <a:t>num</a:t>
            </a:r>
            <a:r>
              <a:rPr lang="ro-RO" altLang="ro-RO" sz="1200" spc="195" dirty="0" err="1">
                <a:solidFill>
                  <a:schemeClr val="bg1"/>
                </a:solidFill>
              </a:rPr>
              <a:t>ăr</a:t>
            </a:r>
            <a:r>
              <a:rPr lang="ro-RO" altLang="ro-RO" sz="1200" spc="195" dirty="0">
                <a:solidFill>
                  <a:schemeClr val="bg1"/>
                </a:solidFill>
              </a:rPr>
              <a:t> de </a:t>
            </a:r>
            <a:r>
              <a:rPr lang="en-US" altLang="ro-RO" sz="1200" spc="195" dirty="0">
                <a:solidFill>
                  <a:schemeClr val="bg1"/>
                </a:solidFill>
              </a:rPr>
              <a:t>120 </a:t>
            </a:r>
            <a:r>
              <a:rPr lang="en-US" altLang="ro-RO" sz="1200" spc="195" dirty="0" err="1">
                <a:solidFill>
                  <a:schemeClr val="bg1"/>
                </a:solidFill>
              </a:rPr>
              <a:t>comunic</a:t>
            </a:r>
            <a:r>
              <a:rPr lang="ro-RO" altLang="ro-RO" sz="1200" spc="195" dirty="0">
                <a:solidFill>
                  <a:schemeClr val="bg1"/>
                </a:solidFill>
              </a:rPr>
              <a:t>ă</a:t>
            </a:r>
            <a:r>
              <a:rPr lang="en-US" altLang="ro-RO" sz="1200" spc="195" dirty="0" err="1">
                <a:solidFill>
                  <a:schemeClr val="bg1"/>
                </a:solidFill>
              </a:rPr>
              <a:t>ri</a:t>
            </a:r>
            <a:r>
              <a:rPr lang="en-US" altLang="ro-RO" sz="1200" spc="195" dirty="0">
                <a:solidFill>
                  <a:schemeClr val="bg1"/>
                </a:solidFill>
              </a:rPr>
              <a:t> </a:t>
            </a:r>
            <a:r>
              <a:rPr lang="en-US" altLang="ro-RO" sz="1200" spc="195" dirty="0" err="1">
                <a:solidFill>
                  <a:schemeClr val="bg1"/>
                </a:solidFill>
              </a:rPr>
              <a:t>privind</a:t>
            </a:r>
            <a:r>
              <a:rPr lang="en-US" altLang="ro-RO" sz="1200" spc="195" dirty="0">
                <a:solidFill>
                  <a:schemeClr val="bg1"/>
                </a:solidFill>
              </a:rPr>
              <a:t> </a:t>
            </a:r>
            <a:r>
              <a:rPr lang="en-US" altLang="ro-RO" sz="1200" spc="195" dirty="0" err="1">
                <a:solidFill>
                  <a:schemeClr val="bg1"/>
                </a:solidFill>
              </a:rPr>
              <a:t>acordarea</a:t>
            </a:r>
            <a:r>
              <a:rPr lang="en-US" altLang="ro-RO" sz="1200" spc="195" dirty="0">
                <a:solidFill>
                  <a:schemeClr val="bg1"/>
                </a:solidFill>
              </a:rPr>
              <a:t> </a:t>
            </a:r>
            <a:r>
              <a:rPr lang="en-US" altLang="ro-RO" sz="1200" spc="195" dirty="0" err="1">
                <a:solidFill>
                  <a:schemeClr val="bg1"/>
                </a:solidFill>
              </a:rPr>
              <a:t>ajutoarelor</a:t>
            </a:r>
            <a:r>
              <a:rPr lang="en-US" altLang="ro-RO" sz="1200" spc="195" dirty="0">
                <a:solidFill>
                  <a:schemeClr val="bg1"/>
                </a:solidFill>
              </a:rPr>
              <a:t> </a:t>
            </a:r>
            <a:r>
              <a:rPr lang="ro-RO" altLang="ro-RO" sz="1200" spc="195" dirty="0">
                <a:solidFill>
                  <a:schemeClr val="bg1"/>
                </a:solidFill>
              </a:rPr>
              <a:t>și s-a</a:t>
            </a:r>
            <a:r>
              <a:rPr lang="en-US" altLang="ro-RO" sz="1200" spc="195" dirty="0">
                <a:solidFill>
                  <a:schemeClr val="bg1"/>
                </a:solidFill>
              </a:rPr>
              <a:t> </a:t>
            </a:r>
            <a:r>
              <a:rPr lang="en-US" altLang="ro-RO" sz="1200" spc="195" dirty="0" err="1">
                <a:solidFill>
                  <a:schemeClr val="bg1"/>
                </a:solidFill>
              </a:rPr>
              <a:t>expediat</a:t>
            </a:r>
            <a:r>
              <a:rPr lang="en-US" altLang="ro-RO" sz="1200" spc="195" dirty="0">
                <a:solidFill>
                  <a:schemeClr val="bg1"/>
                </a:solidFill>
              </a:rPr>
              <a:t> </a:t>
            </a:r>
            <a:r>
              <a:rPr lang="en-US" altLang="ro-RO" sz="1200" spc="195" dirty="0" err="1">
                <a:solidFill>
                  <a:schemeClr val="bg1"/>
                </a:solidFill>
              </a:rPr>
              <a:t>coresponden</a:t>
            </a:r>
            <a:r>
              <a:rPr lang="ro-RO" altLang="ro-RO" sz="1200" spc="195" dirty="0">
                <a:solidFill>
                  <a:schemeClr val="bg1"/>
                </a:solidFill>
              </a:rPr>
              <a:t>ț</a:t>
            </a:r>
            <a:r>
              <a:rPr lang="en-US" altLang="ro-RO" sz="1200" spc="195" dirty="0">
                <a:solidFill>
                  <a:schemeClr val="bg1"/>
                </a:solidFill>
              </a:rPr>
              <a:t>a la </a:t>
            </a:r>
            <a:r>
              <a:rPr lang="en-US" altLang="ro-RO" sz="1200" spc="195" dirty="0" err="1">
                <a:solidFill>
                  <a:schemeClr val="bg1"/>
                </a:solidFill>
              </a:rPr>
              <a:t>domiciliul</a:t>
            </a:r>
            <a:r>
              <a:rPr lang="en-US" altLang="ro-RO" sz="1200" spc="195" dirty="0">
                <a:solidFill>
                  <a:schemeClr val="bg1"/>
                </a:solidFill>
              </a:rPr>
              <a:t> </a:t>
            </a:r>
            <a:r>
              <a:rPr lang="ro-RO" altLang="ro-RO" sz="1200" spc="195" dirty="0">
                <a:solidFill>
                  <a:schemeClr val="bg1"/>
                </a:solidFill>
              </a:rPr>
              <a:t>beneficiarilor</a:t>
            </a:r>
            <a:r>
              <a:rPr lang="en-US" altLang="ro-RO" sz="1200" spc="195" dirty="0">
                <a:solidFill>
                  <a:schemeClr val="bg1"/>
                </a:solidFill>
              </a:rPr>
              <a:t>. </a:t>
            </a:r>
            <a:endParaRPr lang="ro-RO" altLang="ro-RO" sz="1200" spc="195" dirty="0">
              <a:solidFill>
                <a:schemeClr val="bg1"/>
              </a:solidFill>
            </a:endParaRPr>
          </a:p>
          <a:p>
            <a:pPr algn="just">
              <a:buFont typeface="Wingdings 2" panose="05020102010507070707" pitchFamily="18" charset="2"/>
              <a:buChar char=""/>
            </a:pPr>
            <a:endParaRPr lang="en-US" altLang="ro-RO" sz="1600" spc="195" dirty="0">
              <a:solidFill>
                <a:schemeClr val="bg1"/>
              </a:solidFill>
              <a:cs typeface="+mn-cs"/>
            </a:endParaRPr>
          </a:p>
        </p:txBody>
      </p:sp>
    </p:spTree>
    <p:extLst>
      <p:ext uri="{BB962C8B-B14F-4D97-AF65-F5344CB8AC3E}">
        <p14:creationId xmlns:p14="http://schemas.microsoft.com/office/powerpoint/2010/main" val="303367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9B71335-D211-4358-8210-7D3E229595DE}"/>
              </a:ext>
            </a:extLst>
          </p:cNvPr>
          <p:cNvSpPr>
            <a:spLocks noGrp="1"/>
          </p:cNvSpPr>
          <p:nvPr>
            <p:ph type="title"/>
          </p:nvPr>
        </p:nvSpPr>
        <p:spPr>
          <a:xfrm>
            <a:off x="723450" y="109091"/>
            <a:ext cx="7697100" cy="482400"/>
          </a:xfrm>
        </p:spPr>
        <p:txBody>
          <a:bodyPr/>
          <a:lstStyle/>
          <a:p>
            <a:r>
              <a:rPr lang="ro-RO" altLang="ro-RO" sz="2000" spc="195" dirty="0">
                <a:solidFill>
                  <a:schemeClr val="bg1"/>
                </a:solidFill>
                <a:latin typeface="Trebuchet MS" panose="020B0603020202020204" pitchFamily="34" charset="0"/>
                <a:cs typeface="+mn-cs"/>
              </a:rPr>
              <a:t>DOSARE BENEFICIARI CANTINA DE AJUTOR SOCIAL</a:t>
            </a:r>
            <a:endParaRPr lang="ro-RO" sz="2000" dirty="0">
              <a:solidFill>
                <a:schemeClr val="bg1"/>
              </a:solidFill>
              <a:latin typeface="Trebuchet MS" panose="020B0603020202020204" pitchFamily="34" charset="0"/>
            </a:endParaRPr>
          </a:p>
        </p:txBody>
      </p:sp>
      <p:sp>
        <p:nvSpPr>
          <p:cNvPr id="3" name="Content Placeholder 2">
            <a:extLst>
              <a:ext uri="{FF2B5EF4-FFF2-40B4-BE49-F238E27FC236}">
                <a16:creationId xmlns:a16="http://schemas.microsoft.com/office/drawing/2014/main" id="{6935A4AC-0BAD-4504-8D48-45CB8AC8F76E}"/>
              </a:ext>
            </a:extLst>
          </p:cNvPr>
          <p:cNvSpPr txBox="1">
            <a:spLocks/>
          </p:cNvSpPr>
          <p:nvPr/>
        </p:nvSpPr>
        <p:spPr>
          <a:xfrm>
            <a:off x="116183" y="959891"/>
            <a:ext cx="8911633" cy="3016210"/>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buFont typeface="Wingdings" panose="05000000000000000000" pitchFamily="2" charset="2"/>
              <a:buNone/>
            </a:pPr>
            <a:endParaRPr lang="en-US" altLang="ro-RO" sz="1600" kern="0" dirty="0">
              <a:solidFill>
                <a:schemeClr val="bg1"/>
              </a:solidFill>
              <a:latin typeface="Algerian" panose="04020705040A02060702" pitchFamily="82" charset="0"/>
              <a:cs typeface="Arial" panose="020B0604020202020204" pitchFamily="34" charset="0"/>
            </a:endParaRPr>
          </a:p>
          <a:p>
            <a:pPr marL="57150" indent="-342900" algn="just">
              <a:buFont typeface="Wingdings" panose="05000000000000000000" pitchFamily="2" charset="2"/>
              <a:buChar char="v"/>
            </a:pPr>
            <a:r>
              <a:rPr lang="ro-RO" altLang="ro-RO" sz="1200" spc="195" dirty="0">
                <a:solidFill>
                  <a:schemeClr val="bg1"/>
                </a:solidFill>
              </a:rPr>
              <a:t>În perioada 01 ianuarie</a:t>
            </a:r>
            <a:r>
              <a:rPr lang="en-US" altLang="ro-RO" sz="1200" spc="195" dirty="0">
                <a:solidFill>
                  <a:schemeClr val="bg1"/>
                </a:solidFill>
              </a:rPr>
              <a:t>-31</a:t>
            </a:r>
            <a:r>
              <a:rPr lang="ro-RO" altLang="ro-RO" sz="1200" spc="195" dirty="0">
                <a:solidFill>
                  <a:schemeClr val="bg1"/>
                </a:solidFill>
              </a:rPr>
              <a:t> </a:t>
            </a:r>
            <a:r>
              <a:rPr lang="en-US" altLang="ro-RO" sz="1200" spc="195" dirty="0" err="1">
                <a:solidFill>
                  <a:schemeClr val="bg1"/>
                </a:solidFill>
              </a:rPr>
              <a:t>decembrie</a:t>
            </a:r>
            <a:r>
              <a:rPr lang="en-US" altLang="ro-RO" sz="1200" spc="195" dirty="0">
                <a:solidFill>
                  <a:schemeClr val="bg1"/>
                </a:solidFill>
              </a:rPr>
              <a:t> </a:t>
            </a:r>
            <a:r>
              <a:rPr lang="ro-RO" altLang="ro-RO" sz="1200" spc="195" dirty="0">
                <a:solidFill>
                  <a:schemeClr val="bg1"/>
                </a:solidFill>
              </a:rPr>
              <a:t>2024 </a:t>
            </a:r>
            <a:r>
              <a:rPr lang="vi-VN" altLang="ro-RO" sz="1200" spc="195" dirty="0">
                <a:solidFill>
                  <a:schemeClr val="bg1"/>
                </a:solidFill>
              </a:rPr>
              <a:t>s-a</a:t>
            </a:r>
            <a:r>
              <a:rPr lang="en-US" altLang="ro-RO" sz="1200" spc="195" dirty="0">
                <a:solidFill>
                  <a:schemeClr val="bg1"/>
                </a:solidFill>
              </a:rPr>
              <a:t>u</a:t>
            </a:r>
            <a:r>
              <a:rPr lang="vi-VN" altLang="ro-RO" sz="1200" spc="195" dirty="0">
                <a:solidFill>
                  <a:schemeClr val="bg1"/>
                </a:solidFill>
              </a:rPr>
              <a:t> înregistrat un număr de </a:t>
            </a:r>
            <a:r>
              <a:rPr lang="en-US" altLang="ro-RO" sz="1200" spc="195" dirty="0">
                <a:solidFill>
                  <a:schemeClr val="bg1"/>
                </a:solidFill>
              </a:rPr>
              <a:t>52 </a:t>
            </a:r>
            <a:r>
              <a:rPr lang="vi-VN" altLang="ro-RO" sz="1200" spc="195" dirty="0">
                <a:solidFill>
                  <a:schemeClr val="bg1"/>
                </a:solidFill>
              </a:rPr>
              <a:t>de cereri pentru </a:t>
            </a:r>
            <a:r>
              <a:rPr lang="en-US" altLang="ro-RO" sz="1200" spc="195" dirty="0">
                <a:solidFill>
                  <a:schemeClr val="bg1"/>
                </a:solidFill>
              </a:rPr>
              <a:t>52</a:t>
            </a:r>
            <a:r>
              <a:rPr lang="vi-VN" altLang="ro-RO" sz="1200" spc="195" dirty="0">
                <a:solidFill>
                  <a:schemeClr val="bg1"/>
                </a:solidFill>
              </a:rPr>
              <a:t> familii. S-a </a:t>
            </a:r>
            <a:r>
              <a:rPr lang="ro-RO" altLang="ro-RO" sz="1200" spc="195" dirty="0">
                <a:solidFill>
                  <a:schemeClr val="bg1"/>
                </a:solidFill>
              </a:rPr>
              <a:t>aprobat</a:t>
            </a:r>
            <a:r>
              <a:rPr lang="vi-VN" altLang="ro-RO" sz="1200" spc="195" dirty="0">
                <a:solidFill>
                  <a:schemeClr val="bg1"/>
                </a:solidFill>
              </a:rPr>
              <a:t> </a:t>
            </a:r>
            <a:r>
              <a:rPr lang="ro-RO" altLang="ro-RO" sz="1200" spc="195" dirty="0">
                <a:solidFill>
                  <a:schemeClr val="bg1"/>
                </a:solidFill>
              </a:rPr>
              <a:t>masă caldă prin cantina de ajutor social </a:t>
            </a:r>
            <a:r>
              <a:rPr lang="vi-VN" altLang="ro-RO" sz="1200" spc="195" dirty="0">
                <a:solidFill>
                  <a:schemeClr val="bg1"/>
                </a:solidFill>
              </a:rPr>
              <a:t>pentru </a:t>
            </a:r>
            <a:r>
              <a:rPr lang="ro-RO" altLang="ro-RO" sz="1200" spc="195" dirty="0">
                <a:solidFill>
                  <a:schemeClr val="bg1"/>
                </a:solidFill>
              </a:rPr>
              <a:t>aproximativ 72</a:t>
            </a:r>
            <a:r>
              <a:rPr lang="en-US" altLang="ro-RO" sz="1200" spc="195" dirty="0">
                <a:solidFill>
                  <a:schemeClr val="bg1"/>
                </a:solidFill>
              </a:rPr>
              <a:t> </a:t>
            </a:r>
            <a:r>
              <a:rPr lang="ro-RO" altLang="ro-RO" sz="1200" spc="195" dirty="0">
                <a:solidFill>
                  <a:schemeClr val="bg1"/>
                </a:solidFill>
              </a:rPr>
              <a:t>asistați lunar, din care 60</a:t>
            </a:r>
            <a:r>
              <a:rPr lang="vi-VN" altLang="ro-RO" sz="1200" spc="195" dirty="0">
                <a:solidFill>
                  <a:schemeClr val="bg1"/>
                </a:solidFill>
              </a:rPr>
              <a:t> copi</a:t>
            </a:r>
            <a:r>
              <a:rPr lang="ro-RO" altLang="ro-RO" sz="1200" spc="195" dirty="0">
                <a:solidFill>
                  <a:schemeClr val="bg1"/>
                </a:solidFill>
              </a:rPr>
              <a:t>i, </a:t>
            </a:r>
            <a:r>
              <a:rPr lang="en-US" altLang="ro-RO" sz="1200" spc="195" dirty="0">
                <a:solidFill>
                  <a:schemeClr val="bg1"/>
                </a:solidFill>
              </a:rPr>
              <a:t>9</a:t>
            </a:r>
            <a:r>
              <a:rPr lang="ro-RO" altLang="ro-RO" sz="1200" spc="195" dirty="0">
                <a:solidFill>
                  <a:schemeClr val="bg1"/>
                </a:solidFill>
              </a:rPr>
              <a:t> persoane bolnave cronic și </a:t>
            </a:r>
            <a:r>
              <a:rPr lang="en-US" altLang="ro-RO" sz="1200" spc="195" dirty="0">
                <a:solidFill>
                  <a:schemeClr val="bg1"/>
                </a:solidFill>
              </a:rPr>
              <a:t>3</a:t>
            </a:r>
            <a:r>
              <a:rPr lang="ro-RO" altLang="ro-RO" sz="1200" spc="195" dirty="0">
                <a:solidFill>
                  <a:schemeClr val="bg1"/>
                </a:solidFill>
              </a:rPr>
              <a:t> persoane temporar fără venituri.</a:t>
            </a:r>
            <a:r>
              <a:rPr lang="vi-VN" altLang="ro-RO" sz="1200" spc="195" dirty="0">
                <a:solidFill>
                  <a:schemeClr val="bg1"/>
                </a:solidFill>
              </a:rPr>
              <a:t> S-a instrumentat dosare</a:t>
            </a:r>
            <a:r>
              <a:rPr lang="ro-RO" altLang="ro-RO" sz="1200" spc="195" dirty="0">
                <a:solidFill>
                  <a:schemeClr val="bg1"/>
                </a:solidFill>
              </a:rPr>
              <a:t> lunar</a:t>
            </a:r>
            <a:r>
              <a:rPr lang="vi-VN" altLang="ro-RO" sz="1200" spc="195" dirty="0">
                <a:solidFill>
                  <a:schemeClr val="bg1"/>
                </a:solidFill>
              </a:rPr>
              <a:t>, întocmindu-se referate și dispoziții de acordare, modificare</a:t>
            </a:r>
            <a:r>
              <a:rPr lang="ro-RO" altLang="ro-RO" sz="1200" spc="195" dirty="0">
                <a:solidFill>
                  <a:schemeClr val="bg1"/>
                </a:solidFill>
              </a:rPr>
              <a:t>, </a:t>
            </a:r>
            <a:r>
              <a:rPr lang="vi-VN" altLang="ro-RO" sz="1200" spc="195" dirty="0">
                <a:solidFill>
                  <a:schemeClr val="bg1"/>
                </a:solidFill>
              </a:rPr>
              <a:t>de </a:t>
            </a:r>
            <a:r>
              <a:rPr lang="ro-RO" altLang="ro-RO" sz="1200" spc="195" dirty="0">
                <a:solidFill>
                  <a:schemeClr val="bg1"/>
                </a:solidFill>
              </a:rPr>
              <a:t>menținere</a:t>
            </a:r>
            <a:r>
              <a:rPr lang="vi-VN" altLang="ro-RO" sz="1200" spc="195" dirty="0">
                <a:solidFill>
                  <a:schemeClr val="bg1"/>
                </a:solidFill>
              </a:rPr>
              <a:t>, încetare a acestui drept, și totodata s-a</a:t>
            </a:r>
            <a:r>
              <a:rPr lang="ro-RO" altLang="ro-RO" sz="1200" spc="195" dirty="0">
                <a:solidFill>
                  <a:schemeClr val="bg1"/>
                </a:solidFill>
              </a:rPr>
              <a:t>u</a:t>
            </a:r>
            <a:r>
              <a:rPr lang="vi-VN" altLang="ro-RO" sz="1200" spc="195" dirty="0">
                <a:solidFill>
                  <a:schemeClr val="bg1"/>
                </a:solidFill>
              </a:rPr>
              <a:t> efectuat comunicări cu dispoziții pentru persoanele beneficiare și s-a expediat corespondența la domiciliu. </a:t>
            </a:r>
            <a:endParaRPr lang="ro-RO" altLang="ro-RO" sz="1200" spc="195" dirty="0">
              <a:solidFill>
                <a:schemeClr val="bg1"/>
              </a:solidFill>
            </a:endParaRPr>
          </a:p>
          <a:p>
            <a:pPr marL="57150" indent="-342900" algn="just">
              <a:buFont typeface="Wingdings" panose="05000000000000000000" pitchFamily="2" charset="2"/>
              <a:buChar char="v"/>
            </a:pPr>
            <a:r>
              <a:rPr lang="ro-RO" altLang="ro-RO" sz="1200" spc="195" dirty="0">
                <a:solidFill>
                  <a:schemeClr val="bg1"/>
                </a:solidFill>
              </a:rPr>
              <a:t>V</a:t>
            </a:r>
            <a:r>
              <a:rPr lang="vi-VN" altLang="ro-RO" sz="1200" spc="195" dirty="0">
                <a:solidFill>
                  <a:schemeClr val="bg1"/>
                </a:solidFill>
              </a:rPr>
              <a:t>eridici</a:t>
            </a:r>
            <a:r>
              <a:rPr lang="ro-RO" altLang="ro-RO" sz="1200" spc="195" dirty="0" err="1">
                <a:solidFill>
                  <a:schemeClr val="bg1"/>
                </a:solidFill>
              </a:rPr>
              <a:t>tatea</a:t>
            </a:r>
            <a:r>
              <a:rPr lang="vi-VN" altLang="ro-RO" sz="1200" spc="195" dirty="0">
                <a:solidFill>
                  <a:schemeClr val="bg1"/>
                </a:solidFill>
              </a:rPr>
              <a:t> datelor privind componența familiei și veniturile acest</a:t>
            </a:r>
            <a:r>
              <a:rPr lang="ro-RO" altLang="ro-RO" sz="1200" spc="195" dirty="0">
                <a:solidFill>
                  <a:schemeClr val="bg1"/>
                </a:solidFill>
              </a:rPr>
              <a:t>ora au fost verificate periodic, la 3 luni, prin:</a:t>
            </a:r>
          </a:p>
          <a:p>
            <a:pPr algn="just"/>
            <a:r>
              <a:rPr lang="ro-RO" altLang="ro-RO" sz="1200" spc="195" dirty="0">
                <a:solidFill>
                  <a:schemeClr val="bg1"/>
                </a:solidFill>
              </a:rPr>
              <a:t>  - documente justificative depuse la dosar de către beneficiar</a:t>
            </a:r>
          </a:p>
          <a:p>
            <a:pPr algn="just"/>
            <a:r>
              <a:rPr lang="ro-RO" altLang="ro-RO" sz="1200" spc="195" dirty="0">
                <a:solidFill>
                  <a:schemeClr val="bg1"/>
                </a:solidFill>
              </a:rPr>
              <a:t>  -  adeverințe de venit-PATRIMVEN</a:t>
            </a:r>
          </a:p>
          <a:p>
            <a:pPr algn="just"/>
            <a:r>
              <a:rPr lang="ro-RO" altLang="ro-RO" sz="1200" spc="195" dirty="0">
                <a:solidFill>
                  <a:schemeClr val="bg1"/>
                </a:solidFill>
              </a:rPr>
              <a:t>  -  anchete sociale.</a:t>
            </a:r>
          </a:p>
          <a:p>
            <a:pPr marL="57150" indent="-342900" algn="just">
              <a:buFont typeface="Wingdings" panose="05000000000000000000" pitchFamily="2" charset="2"/>
              <a:buChar char="v"/>
            </a:pPr>
            <a:r>
              <a:rPr lang="ro-RO" altLang="ro-RO" sz="1200" spc="195" dirty="0">
                <a:solidFill>
                  <a:schemeClr val="bg1"/>
                </a:solidFill>
              </a:rPr>
              <a:t>Ca urmare a verificărilor</a:t>
            </a:r>
            <a:r>
              <a:rPr lang="en-US" altLang="ro-RO" sz="1200" spc="195" dirty="0">
                <a:solidFill>
                  <a:schemeClr val="bg1"/>
                </a:solidFill>
              </a:rPr>
              <a:t> au </a:t>
            </a:r>
            <a:r>
              <a:rPr lang="en-US" altLang="ro-RO" sz="1200" spc="195" dirty="0" err="1">
                <a:solidFill>
                  <a:schemeClr val="bg1"/>
                </a:solidFill>
              </a:rPr>
              <a:t>fost</a:t>
            </a:r>
            <a:r>
              <a:rPr lang="en-US" altLang="ro-RO" sz="1200" spc="195" dirty="0">
                <a:solidFill>
                  <a:schemeClr val="bg1"/>
                </a:solidFill>
              </a:rPr>
              <a:t> </a:t>
            </a:r>
            <a:r>
              <a:rPr lang="en-US" altLang="ro-RO" sz="1200" spc="195" dirty="0" err="1">
                <a:solidFill>
                  <a:schemeClr val="bg1"/>
                </a:solidFill>
              </a:rPr>
              <a:t>întocmite</a:t>
            </a:r>
            <a:r>
              <a:rPr lang="fr-FR" altLang="ro-RO" sz="1200" spc="195" dirty="0">
                <a:solidFill>
                  <a:schemeClr val="bg1"/>
                </a:solidFill>
              </a:rPr>
              <a:t> </a:t>
            </a:r>
            <a:r>
              <a:rPr lang="ro-RO" altLang="ro-RO" sz="1200" spc="195" dirty="0">
                <a:solidFill>
                  <a:schemeClr val="bg1"/>
                </a:solidFill>
              </a:rPr>
              <a:t>154</a:t>
            </a:r>
            <a:r>
              <a:rPr lang="fr-FR" altLang="ro-RO" sz="1200" spc="195" dirty="0">
                <a:solidFill>
                  <a:schemeClr val="bg1"/>
                </a:solidFill>
              </a:rPr>
              <a:t> </a:t>
            </a:r>
            <a:r>
              <a:rPr lang="ro-RO" altLang="ro-RO" sz="1200" spc="195" dirty="0">
                <a:solidFill>
                  <a:schemeClr val="bg1"/>
                </a:solidFill>
              </a:rPr>
              <a:t>fișe de verificare în teren,</a:t>
            </a:r>
            <a:r>
              <a:rPr lang="en-US" altLang="ro-RO" sz="1200" spc="195" dirty="0">
                <a:solidFill>
                  <a:schemeClr val="bg1"/>
                </a:solidFill>
              </a:rPr>
              <a:t> </a:t>
            </a:r>
            <a:r>
              <a:rPr lang="ro-RO" altLang="ro-RO" sz="1200" spc="195" dirty="0">
                <a:solidFill>
                  <a:schemeClr val="bg1"/>
                </a:solidFill>
              </a:rPr>
              <a:t>154</a:t>
            </a:r>
            <a:r>
              <a:rPr lang="en-US" altLang="ro-RO" sz="1200" spc="195" dirty="0">
                <a:solidFill>
                  <a:schemeClr val="bg1"/>
                </a:solidFill>
              </a:rPr>
              <a:t> fi</a:t>
            </a:r>
            <a:r>
              <a:rPr lang="ro-RO" altLang="ro-RO" sz="1200" spc="195" dirty="0">
                <a:solidFill>
                  <a:schemeClr val="bg1"/>
                </a:solidFill>
              </a:rPr>
              <a:t>ș</a:t>
            </a:r>
            <a:r>
              <a:rPr lang="en-US" altLang="ro-RO" sz="1200" spc="195" dirty="0">
                <a:solidFill>
                  <a:schemeClr val="bg1"/>
                </a:solidFill>
              </a:rPr>
              <a:t>e de </a:t>
            </a:r>
            <a:r>
              <a:rPr lang="en-US" altLang="ro-RO" sz="1200" spc="195" dirty="0" err="1">
                <a:solidFill>
                  <a:schemeClr val="bg1"/>
                </a:solidFill>
              </a:rPr>
              <a:t>informare</a:t>
            </a:r>
            <a:r>
              <a:rPr lang="en-US" altLang="ro-RO" sz="1200" spc="195" dirty="0">
                <a:solidFill>
                  <a:schemeClr val="bg1"/>
                </a:solidFill>
              </a:rPr>
              <a:t> </a:t>
            </a:r>
            <a:r>
              <a:rPr lang="en-US" altLang="ro-RO" sz="1200" spc="195" dirty="0" err="1">
                <a:solidFill>
                  <a:schemeClr val="bg1"/>
                </a:solidFill>
              </a:rPr>
              <a:t>și</a:t>
            </a:r>
            <a:r>
              <a:rPr lang="en-US" altLang="ro-RO" sz="1200" spc="195" dirty="0">
                <a:solidFill>
                  <a:schemeClr val="bg1"/>
                </a:solidFill>
              </a:rPr>
              <a:t> </a:t>
            </a:r>
            <a:r>
              <a:rPr lang="en-US" altLang="ro-RO" sz="1200" spc="195" dirty="0" err="1">
                <a:solidFill>
                  <a:schemeClr val="bg1"/>
                </a:solidFill>
              </a:rPr>
              <a:t>consiliere</a:t>
            </a:r>
            <a:r>
              <a:rPr lang="en-US" altLang="ro-RO" sz="1200" spc="195" dirty="0">
                <a:solidFill>
                  <a:schemeClr val="bg1"/>
                </a:solidFill>
              </a:rPr>
              <a:t>, </a:t>
            </a:r>
            <a:r>
              <a:rPr lang="ro-RO" altLang="ro-RO" sz="1200" spc="195" dirty="0">
                <a:solidFill>
                  <a:schemeClr val="bg1"/>
                </a:solidFill>
              </a:rPr>
              <a:t>154</a:t>
            </a:r>
            <a:r>
              <a:rPr lang="en-US" altLang="ro-RO" sz="1200" spc="195" dirty="0">
                <a:solidFill>
                  <a:schemeClr val="bg1"/>
                </a:solidFill>
              </a:rPr>
              <a:t> </a:t>
            </a:r>
            <a:r>
              <a:rPr lang="en-US" altLang="ro-RO" sz="1200" spc="195" dirty="0" err="1">
                <a:solidFill>
                  <a:schemeClr val="bg1"/>
                </a:solidFill>
              </a:rPr>
              <a:t>rapoarte</a:t>
            </a:r>
            <a:r>
              <a:rPr lang="en-US" altLang="ro-RO" sz="1200" spc="195" dirty="0">
                <a:solidFill>
                  <a:schemeClr val="bg1"/>
                </a:solidFill>
              </a:rPr>
              <a:t> </a:t>
            </a:r>
            <a:r>
              <a:rPr lang="en-US" altLang="ro-RO" sz="1200" spc="195" dirty="0" err="1">
                <a:solidFill>
                  <a:schemeClr val="bg1"/>
                </a:solidFill>
              </a:rPr>
              <a:t>bunuri</a:t>
            </a:r>
            <a:r>
              <a:rPr lang="en-US" altLang="ro-RO" sz="1200" spc="195" dirty="0">
                <a:solidFill>
                  <a:schemeClr val="bg1"/>
                </a:solidFill>
              </a:rPr>
              <a:t> mobile </a:t>
            </a:r>
            <a:r>
              <a:rPr lang="ro-RO" altLang="ro-RO" sz="1200" spc="195" dirty="0">
                <a:solidFill>
                  <a:schemeClr val="bg1"/>
                </a:solidFill>
              </a:rPr>
              <a:t>ș</a:t>
            </a:r>
            <a:r>
              <a:rPr lang="en-US" altLang="ro-RO" sz="1200" spc="195" dirty="0" err="1">
                <a:solidFill>
                  <a:schemeClr val="bg1"/>
                </a:solidFill>
              </a:rPr>
              <a:t>i</a:t>
            </a:r>
            <a:r>
              <a:rPr lang="en-US" altLang="ro-RO" sz="1200" spc="195" dirty="0">
                <a:solidFill>
                  <a:schemeClr val="bg1"/>
                </a:solidFill>
              </a:rPr>
              <a:t> </a:t>
            </a:r>
            <a:r>
              <a:rPr lang="en-US" altLang="ro-RO" sz="1200" spc="195" dirty="0" err="1">
                <a:solidFill>
                  <a:schemeClr val="bg1"/>
                </a:solidFill>
              </a:rPr>
              <a:t>imobile</a:t>
            </a:r>
            <a:r>
              <a:rPr lang="en-US" altLang="ro-RO" sz="1200" spc="195" dirty="0">
                <a:solidFill>
                  <a:schemeClr val="bg1"/>
                </a:solidFill>
              </a:rPr>
              <a:t>, </a:t>
            </a:r>
            <a:r>
              <a:rPr lang="ro-RO" altLang="ro-RO" sz="1200" spc="195" dirty="0">
                <a:solidFill>
                  <a:schemeClr val="bg1"/>
                </a:solidFill>
              </a:rPr>
              <a:t>154</a:t>
            </a:r>
            <a:r>
              <a:rPr lang="en-US" altLang="ro-RO" sz="1200" spc="195" dirty="0">
                <a:solidFill>
                  <a:schemeClr val="bg1"/>
                </a:solidFill>
              </a:rPr>
              <a:t> </a:t>
            </a:r>
            <a:r>
              <a:rPr lang="en-US" altLang="ro-RO" sz="1200" spc="195" dirty="0" err="1">
                <a:solidFill>
                  <a:schemeClr val="bg1"/>
                </a:solidFill>
              </a:rPr>
              <a:t>adeverinte</a:t>
            </a:r>
            <a:r>
              <a:rPr lang="en-US" altLang="ro-RO" sz="1200" spc="195" dirty="0">
                <a:solidFill>
                  <a:schemeClr val="bg1"/>
                </a:solidFill>
              </a:rPr>
              <a:t> de </a:t>
            </a:r>
            <a:r>
              <a:rPr lang="en-US" altLang="ro-RO" sz="1200" spc="195" dirty="0" err="1">
                <a:solidFill>
                  <a:schemeClr val="bg1"/>
                </a:solidFill>
              </a:rPr>
              <a:t>venit</a:t>
            </a:r>
            <a:r>
              <a:rPr lang="en-US" altLang="ro-RO" sz="1200" spc="195" dirty="0">
                <a:solidFill>
                  <a:schemeClr val="bg1"/>
                </a:solidFill>
              </a:rPr>
              <a:t> PATRIMVEN, </a:t>
            </a:r>
            <a:r>
              <a:rPr lang="ro-RO" altLang="ro-RO" sz="1200" spc="195" dirty="0">
                <a:solidFill>
                  <a:schemeClr val="bg1"/>
                </a:solidFill>
              </a:rPr>
              <a:t>154</a:t>
            </a:r>
            <a:r>
              <a:rPr lang="en-US" altLang="ro-RO" sz="1200" spc="195" dirty="0">
                <a:solidFill>
                  <a:schemeClr val="bg1"/>
                </a:solidFill>
              </a:rPr>
              <a:t> plan de </a:t>
            </a:r>
            <a:r>
              <a:rPr lang="ro-RO" altLang="ro-RO" sz="1200" spc="195" dirty="0">
                <a:solidFill>
                  <a:schemeClr val="bg1"/>
                </a:solidFill>
              </a:rPr>
              <a:t>intervenții</a:t>
            </a:r>
            <a:r>
              <a:rPr lang="en-US" altLang="ro-RO" sz="1200" spc="195" dirty="0">
                <a:solidFill>
                  <a:schemeClr val="bg1"/>
                </a:solidFill>
              </a:rPr>
              <a:t>, </a:t>
            </a:r>
            <a:r>
              <a:rPr lang="ro-RO" altLang="ro-RO" sz="1200" spc="195" dirty="0">
                <a:solidFill>
                  <a:schemeClr val="bg1"/>
                </a:solidFill>
              </a:rPr>
              <a:t>154 </a:t>
            </a:r>
            <a:r>
              <a:rPr lang="en-US" altLang="ro-RO" sz="1200" spc="195" dirty="0">
                <a:solidFill>
                  <a:schemeClr val="bg1"/>
                </a:solidFill>
              </a:rPr>
              <a:t>fi</a:t>
            </a:r>
            <a:r>
              <a:rPr lang="ro-RO" altLang="ro-RO" sz="1200" spc="195" dirty="0">
                <a:solidFill>
                  <a:schemeClr val="bg1"/>
                </a:solidFill>
              </a:rPr>
              <a:t>ș</a:t>
            </a:r>
            <a:r>
              <a:rPr lang="en-US" altLang="ro-RO" sz="1200" spc="195" dirty="0">
                <a:solidFill>
                  <a:schemeClr val="bg1"/>
                </a:solidFill>
              </a:rPr>
              <a:t>e de </a:t>
            </a:r>
            <a:r>
              <a:rPr lang="en-US" altLang="ro-RO" sz="1200" spc="195" dirty="0" err="1">
                <a:solidFill>
                  <a:schemeClr val="bg1"/>
                </a:solidFill>
              </a:rPr>
              <a:t>supervizare</a:t>
            </a:r>
            <a:r>
              <a:rPr lang="en-US" altLang="ro-RO" sz="1200" spc="195" dirty="0">
                <a:solidFill>
                  <a:schemeClr val="bg1"/>
                </a:solidFill>
              </a:rPr>
              <a:t>, </a:t>
            </a:r>
            <a:r>
              <a:rPr lang="en-US" altLang="ro-RO" sz="1200" spc="195" dirty="0" err="1">
                <a:solidFill>
                  <a:schemeClr val="bg1"/>
                </a:solidFill>
              </a:rPr>
              <a:t>planuri</a:t>
            </a:r>
            <a:r>
              <a:rPr lang="en-US" altLang="ro-RO" sz="1200" spc="195" dirty="0">
                <a:solidFill>
                  <a:schemeClr val="bg1"/>
                </a:solidFill>
              </a:rPr>
              <a:t> de </a:t>
            </a:r>
            <a:r>
              <a:rPr lang="en-US" altLang="ro-RO" sz="1200" spc="195" dirty="0" err="1">
                <a:solidFill>
                  <a:schemeClr val="bg1"/>
                </a:solidFill>
              </a:rPr>
              <a:t>servicii</a:t>
            </a:r>
            <a:r>
              <a:rPr lang="en-US" altLang="ro-RO" sz="1200" spc="195" dirty="0">
                <a:solidFill>
                  <a:schemeClr val="bg1"/>
                </a:solidFill>
              </a:rPr>
              <a:t>,</a:t>
            </a:r>
            <a:r>
              <a:rPr lang="ro-RO" altLang="ro-RO" sz="1200" spc="195" dirty="0">
                <a:solidFill>
                  <a:schemeClr val="bg1"/>
                </a:solidFill>
              </a:rPr>
              <a:t> contracte de servicii și au fost aplicate beneficiarilor chestionare pentru evaluarea gradului de satisfacție a serviciilor sociale.</a:t>
            </a:r>
            <a:endParaRPr lang="en-US" altLang="ro-RO" sz="1200" dirty="0"/>
          </a:p>
        </p:txBody>
      </p:sp>
    </p:spTree>
    <p:extLst>
      <p:ext uri="{BB962C8B-B14F-4D97-AF65-F5344CB8AC3E}">
        <p14:creationId xmlns:p14="http://schemas.microsoft.com/office/powerpoint/2010/main" val="110930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DB748BA-A67C-4BEB-A083-39585D089A32}"/>
              </a:ext>
            </a:extLst>
          </p:cNvPr>
          <p:cNvSpPr>
            <a:spLocks noGrp="1"/>
          </p:cNvSpPr>
          <p:nvPr>
            <p:ph type="title"/>
          </p:nvPr>
        </p:nvSpPr>
        <p:spPr>
          <a:xfrm>
            <a:off x="723450" y="159333"/>
            <a:ext cx="7697100" cy="482400"/>
          </a:xfrm>
        </p:spPr>
        <p:txBody>
          <a:bodyPr/>
          <a:lstStyle/>
          <a:p>
            <a:r>
              <a:rPr lang="ro-RO" altLang="ro-RO" sz="2000" spc="195" dirty="0">
                <a:solidFill>
                  <a:schemeClr val="bg1"/>
                </a:solidFill>
                <a:latin typeface="Trebuchet MS" panose="020B0603020202020204" pitchFamily="34" charset="0"/>
                <a:cs typeface="+mn-cs"/>
              </a:rPr>
              <a:t>INFORMARE ȘI CONSILIERE</a:t>
            </a:r>
            <a:endParaRPr lang="ro-RO" sz="2000" dirty="0">
              <a:solidFill>
                <a:schemeClr val="bg1"/>
              </a:solidFill>
              <a:latin typeface="Trebuchet MS" panose="020B0603020202020204" pitchFamily="34" charset="0"/>
            </a:endParaRPr>
          </a:p>
        </p:txBody>
      </p:sp>
      <p:sp>
        <p:nvSpPr>
          <p:cNvPr id="3" name="Content Placeholder 2">
            <a:extLst>
              <a:ext uri="{FF2B5EF4-FFF2-40B4-BE49-F238E27FC236}">
                <a16:creationId xmlns:a16="http://schemas.microsoft.com/office/drawing/2014/main" id="{2125CC8D-96F3-4880-A81C-FB4C7DD6B58A}"/>
              </a:ext>
            </a:extLst>
          </p:cNvPr>
          <p:cNvSpPr txBox="1">
            <a:spLocks/>
          </p:cNvSpPr>
          <p:nvPr/>
        </p:nvSpPr>
        <p:spPr>
          <a:xfrm>
            <a:off x="156377" y="1326594"/>
            <a:ext cx="8831245" cy="3139321"/>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endParaRPr lang="ro-RO" altLang="ro-RO" sz="1200" spc="195" dirty="0">
              <a:solidFill>
                <a:schemeClr val="bg1"/>
              </a:solidFill>
            </a:endParaRPr>
          </a:p>
          <a:p>
            <a:pPr marL="57150" indent="-342900" algn="just">
              <a:buFont typeface="Wingdings" panose="05000000000000000000" pitchFamily="2" charset="2"/>
              <a:buChar char="v"/>
            </a:pPr>
            <a:r>
              <a:rPr lang="ro-RO" altLang="ro-RO" sz="1200" spc="195" dirty="0">
                <a:solidFill>
                  <a:schemeClr val="bg1"/>
                </a:solidFill>
              </a:rPr>
              <a:t>În această perioadă, în cadrul acest</a:t>
            </a:r>
            <a:r>
              <a:rPr lang="en-US" altLang="ro-RO" sz="1200" spc="195" dirty="0" err="1">
                <a:solidFill>
                  <a:schemeClr val="bg1"/>
                </a:solidFill>
              </a:rPr>
              <a:t>ui</a:t>
            </a:r>
            <a:r>
              <a:rPr lang="en-US" altLang="ro-RO" sz="1200" spc="195" dirty="0">
                <a:solidFill>
                  <a:schemeClr val="bg1"/>
                </a:solidFill>
              </a:rPr>
              <a:t> </a:t>
            </a:r>
            <a:r>
              <a:rPr lang="en-US" altLang="ro-RO" sz="1200" spc="195" dirty="0" err="1">
                <a:solidFill>
                  <a:schemeClr val="bg1"/>
                </a:solidFill>
              </a:rPr>
              <a:t>serviciu</a:t>
            </a:r>
            <a:r>
              <a:rPr lang="ro-RO" altLang="ro-RO" sz="1200" spc="195" dirty="0">
                <a:solidFill>
                  <a:schemeClr val="bg1"/>
                </a:solidFill>
              </a:rPr>
              <a:t>, s-a asigurat informare, consiliere </a:t>
            </a:r>
            <a:r>
              <a:rPr lang="ro-RO" altLang="ro-RO" sz="1200" spc="195" dirty="0" err="1">
                <a:solidFill>
                  <a:schemeClr val="bg1"/>
                </a:solidFill>
              </a:rPr>
              <a:t>şi</a:t>
            </a:r>
            <a:r>
              <a:rPr lang="ro-RO" altLang="ro-RO" sz="1200" spc="195" dirty="0">
                <a:solidFill>
                  <a:schemeClr val="bg1"/>
                </a:solidFill>
              </a:rPr>
              <a:t> formulare tipizate, primire </a:t>
            </a:r>
            <a:r>
              <a:rPr lang="ro-RO" altLang="ro-RO" sz="1200" spc="195" dirty="0" err="1">
                <a:solidFill>
                  <a:schemeClr val="bg1"/>
                </a:solidFill>
              </a:rPr>
              <a:t>şi</a:t>
            </a:r>
            <a:r>
              <a:rPr lang="ro-RO" altLang="ro-RO" sz="1200" spc="195" dirty="0">
                <a:solidFill>
                  <a:schemeClr val="bg1"/>
                </a:solidFill>
              </a:rPr>
              <a:t> verificare documente,  în vederea depunerii dosarelor pentru acordarea</a:t>
            </a:r>
            <a:r>
              <a:rPr lang="en-US" altLang="ro-RO" sz="1200" spc="195" dirty="0">
                <a:solidFill>
                  <a:schemeClr val="bg1"/>
                </a:solidFill>
              </a:rPr>
              <a:t> de </a:t>
            </a:r>
            <a:r>
              <a:rPr lang="en-US" altLang="ro-RO" sz="1200" spc="195" dirty="0" err="1">
                <a:solidFill>
                  <a:schemeClr val="bg1"/>
                </a:solidFill>
              </a:rPr>
              <a:t>beneficii</a:t>
            </a:r>
            <a:r>
              <a:rPr lang="en-US" altLang="ro-RO" sz="1200" spc="195" dirty="0">
                <a:solidFill>
                  <a:schemeClr val="bg1"/>
                </a:solidFill>
              </a:rPr>
              <a:t> </a:t>
            </a:r>
            <a:r>
              <a:rPr lang="en-US" altLang="ro-RO" sz="1200" spc="195" dirty="0" err="1">
                <a:solidFill>
                  <a:schemeClr val="bg1"/>
                </a:solidFill>
              </a:rPr>
              <a:t>sociale</a:t>
            </a:r>
            <a:r>
              <a:rPr lang="ro-RO" altLang="ro-RO" sz="1200" spc="195" dirty="0">
                <a:solidFill>
                  <a:schemeClr val="bg1"/>
                </a:solidFill>
              </a:rPr>
              <a:t>  și  masă la cantina de ajutor social,</a:t>
            </a:r>
            <a:r>
              <a:rPr lang="en-US" altLang="ro-RO" sz="1200" spc="195" dirty="0">
                <a:solidFill>
                  <a:schemeClr val="bg1"/>
                </a:solidFill>
              </a:rPr>
              <a:t> </a:t>
            </a:r>
            <a:r>
              <a:rPr lang="en-US" altLang="ro-RO" sz="1200" spc="195" dirty="0" err="1">
                <a:solidFill>
                  <a:schemeClr val="bg1"/>
                </a:solidFill>
              </a:rPr>
              <a:t>pentru</a:t>
            </a:r>
            <a:r>
              <a:rPr lang="en-US" altLang="ro-RO" sz="1200" spc="195" dirty="0">
                <a:solidFill>
                  <a:schemeClr val="bg1"/>
                </a:solidFill>
              </a:rPr>
              <a:t> un </a:t>
            </a:r>
            <a:r>
              <a:rPr lang="en-US" altLang="ro-RO" sz="1200" spc="195" dirty="0" err="1">
                <a:solidFill>
                  <a:schemeClr val="bg1"/>
                </a:solidFill>
              </a:rPr>
              <a:t>numar</a:t>
            </a:r>
            <a:r>
              <a:rPr lang="en-US" altLang="ro-RO" sz="1200" spc="195" dirty="0">
                <a:solidFill>
                  <a:schemeClr val="bg1"/>
                </a:solidFill>
              </a:rPr>
              <a:t> de 4577 </a:t>
            </a:r>
            <a:r>
              <a:rPr lang="en-US" altLang="ro-RO" sz="1200" spc="195" dirty="0" err="1">
                <a:solidFill>
                  <a:schemeClr val="bg1"/>
                </a:solidFill>
              </a:rPr>
              <a:t>beneficiari</a:t>
            </a:r>
            <a:r>
              <a:rPr lang="en-US" altLang="ro-RO" sz="1200" spc="195" dirty="0">
                <a:solidFill>
                  <a:schemeClr val="bg1"/>
                </a:solidFill>
              </a:rPr>
              <a:t>.</a:t>
            </a:r>
            <a:endParaRPr lang="ro-RO" altLang="ro-RO" sz="1200" spc="195" dirty="0">
              <a:solidFill>
                <a:schemeClr val="bg1"/>
              </a:solidFill>
            </a:endParaRPr>
          </a:p>
          <a:p>
            <a:pPr marL="57150" indent="-342900" algn="just">
              <a:buFont typeface="Wingdings" panose="05000000000000000000" pitchFamily="2" charset="2"/>
              <a:buChar char="v"/>
            </a:pPr>
            <a:r>
              <a:rPr lang="ro-RO" altLang="ro-RO" sz="1200" spc="195" dirty="0">
                <a:solidFill>
                  <a:schemeClr val="bg1"/>
                </a:solidFill>
              </a:rPr>
              <a:t>In cadrul compartimentului, facilităm </a:t>
            </a:r>
            <a:r>
              <a:rPr lang="ro-RO" altLang="ro-RO" sz="1200" spc="195" dirty="0" err="1">
                <a:solidFill>
                  <a:schemeClr val="bg1"/>
                </a:solidFill>
              </a:rPr>
              <a:t>obţinerea</a:t>
            </a:r>
            <a:r>
              <a:rPr lang="ro-RO" altLang="ro-RO" sz="1200" spc="195" dirty="0">
                <a:solidFill>
                  <a:schemeClr val="bg1"/>
                </a:solidFill>
              </a:rPr>
              <a:t> de </a:t>
            </a:r>
            <a:r>
              <a:rPr lang="ro-RO" altLang="ro-RO" sz="1200" spc="195" dirty="0" err="1">
                <a:solidFill>
                  <a:schemeClr val="bg1"/>
                </a:solidFill>
              </a:rPr>
              <a:t>adeverinţe</a:t>
            </a:r>
            <a:r>
              <a:rPr lang="ro-RO" altLang="ro-RO" sz="1200" spc="195" dirty="0">
                <a:solidFill>
                  <a:schemeClr val="bg1"/>
                </a:solidFill>
              </a:rPr>
              <a:t> privind beneficiile sociale (cu veniturile aferente, pentru perioada de </a:t>
            </a:r>
            <a:r>
              <a:rPr lang="ro-RO" altLang="ro-RO" sz="1200" spc="195" dirty="0" err="1">
                <a:solidFill>
                  <a:schemeClr val="bg1"/>
                </a:solidFill>
              </a:rPr>
              <a:t>exerciţiu</a:t>
            </a:r>
            <a:r>
              <a:rPr lang="ro-RO" altLang="ro-RO" sz="1200" spc="195" dirty="0">
                <a:solidFill>
                  <a:schemeClr val="bg1"/>
                </a:solidFill>
              </a:rPr>
              <a:t> a acestor drepturi), eliberate de AJPIS </a:t>
            </a:r>
            <a:r>
              <a:rPr lang="ro-RO" altLang="ro-RO" sz="1200" spc="195" dirty="0" err="1">
                <a:solidFill>
                  <a:schemeClr val="bg1"/>
                </a:solidFill>
              </a:rPr>
              <a:t>Botoşani</a:t>
            </a:r>
            <a:r>
              <a:rPr lang="ro-RO" altLang="ro-RO" sz="1200" spc="195" dirty="0">
                <a:solidFill>
                  <a:schemeClr val="bg1"/>
                </a:solidFill>
              </a:rPr>
              <a:t> </a:t>
            </a:r>
            <a:r>
              <a:rPr lang="ro-RO" altLang="ro-RO" sz="1200" spc="195" dirty="0" err="1">
                <a:solidFill>
                  <a:schemeClr val="bg1"/>
                </a:solidFill>
              </a:rPr>
              <a:t>şi</a:t>
            </a:r>
            <a:r>
              <a:rPr lang="ro-RO" altLang="ro-RO" sz="1200" spc="195" dirty="0">
                <a:solidFill>
                  <a:schemeClr val="bg1"/>
                </a:solidFill>
              </a:rPr>
              <a:t> transmise prin </a:t>
            </a:r>
            <a:r>
              <a:rPr lang="ro-RO" altLang="ro-RO" sz="1200" spc="195" dirty="0" err="1">
                <a:solidFill>
                  <a:schemeClr val="bg1"/>
                </a:solidFill>
              </a:rPr>
              <a:t>D.A.S.Dorohoi</a:t>
            </a:r>
            <a:r>
              <a:rPr lang="ro-RO" altLang="ro-RO" sz="1200" spc="195" dirty="0">
                <a:solidFill>
                  <a:schemeClr val="bg1"/>
                </a:solidFill>
              </a:rPr>
              <a:t>, la solicitarea scrisă a beneficiarilor, pentru rezolvarea unor probleme la serviciu, pentru cumpărarea de produse în rate,  pentru medicul de familie, pentru alte instituții.</a:t>
            </a:r>
          </a:p>
          <a:p>
            <a:pPr marL="57150" indent="-342900" algn="just">
              <a:buFont typeface="Wingdings" panose="05000000000000000000" pitchFamily="2" charset="2"/>
              <a:buChar char="v"/>
            </a:pPr>
            <a:r>
              <a:rPr lang="ro-RO" altLang="ro-RO" sz="1200" spc="195" dirty="0">
                <a:solidFill>
                  <a:schemeClr val="bg1"/>
                </a:solidFill>
              </a:rPr>
              <a:t>Tot în cadrul acestui compartiment s-au efectuat plățile și încasările prin casierie, s-au întocmit un număr de 65 registre de casă. </a:t>
            </a:r>
          </a:p>
          <a:p>
            <a:pPr marL="57150" indent="-342900" algn="just">
              <a:buFont typeface="Wingdings" panose="05000000000000000000" pitchFamily="2" charset="2"/>
              <a:buChar char="v"/>
            </a:pPr>
            <a:r>
              <a:rPr lang="ro-RO" altLang="ro-RO" sz="1200" spc="195" dirty="0">
                <a:solidFill>
                  <a:schemeClr val="bg1"/>
                </a:solidFill>
              </a:rPr>
              <a:t>S-a efectuat arhivarea documentelor serviciului de beneficii sociale, întocmindu-se liste de inventariere pentru </a:t>
            </a:r>
            <a:r>
              <a:rPr lang="en-US" altLang="ro-RO" sz="1200" spc="195" dirty="0">
                <a:solidFill>
                  <a:schemeClr val="bg1"/>
                </a:solidFill>
              </a:rPr>
              <a:t>626 </a:t>
            </a:r>
            <a:r>
              <a:rPr lang="ro-RO" altLang="ro-RO" sz="1200" spc="195" dirty="0">
                <a:solidFill>
                  <a:schemeClr val="bg1"/>
                </a:solidFill>
              </a:rPr>
              <a:t>dosare</a:t>
            </a:r>
          </a:p>
          <a:p>
            <a:pPr marL="57150" indent="-342900" algn="just">
              <a:buFont typeface="Wingdings" panose="05000000000000000000" pitchFamily="2" charset="2"/>
              <a:buChar char="v"/>
            </a:pPr>
            <a:r>
              <a:rPr lang="ro-RO" altLang="ro-RO" sz="1200" spc="195" dirty="0">
                <a:solidFill>
                  <a:schemeClr val="bg1"/>
                </a:solidFill>
              </a:rPr>
              <a:t>Pe parcursul anului 202</a:t>
            </a:r>
            <a:r>
              <a:rPr lang="en-US" altLang="ro-RO" sz="1200" spc="195" dirty="0">
                <a:solidFill>
                  <a:schemeClr val="bg1"/>
                </a:solidFill>
              </a:rPr>
              <a:t>4</a:t>
            </a:r>
            <a:r>
              <a:rPr lang="ro-RO" altLang="ro-RO" sz="1200" spc="195" dirty="0">
                <a:solidFill>
                  <a:schemeClr val="bg1"/>
                </a:solidFill>
              </a:rPr>
              <a:t> </a:t>
            </a:r>
            <a:r>
              <a:rPr lang="en-US" altLang="ro-RO" sz="1200" spc="195" dirty="0">
                <a:solidFill>
                  <a:schemeClr val="bg1"/>
                </a:solidFill>
              </a:rPr>
              <a:t>au </a:t>
            </a:r>
            <a:r>
              <a:rPr lang="en-US" altLang="ro-RO" sz="1200" spc="195" dirty="0" err="1">
                <a:solidFill>
                  <a:schemeClr val="bg1"/>
                </a:solidFill>
              </a:rPr>
              <a:t>fost</a:t>
            </a:r>
            <a:r>
              <a:rPr lang="en-US" altLang="ro-RO" sz="1200" spc="195" dirty="0">
                <a:solidFill>
                  <a:schemeClr val="bg1"/>
                </a:solidFill>
              </a:rPr>
              <a:t> </a:t>
            </a:r>
            <a:r>
              <a:rPr lang="en-US" altLang="ro-RO" sz="1200" spc="195" dirty="0" err="1">
                <a:solidFill>
                  <a:schemeClr val="bg1"/>
                </a:solidFill>
              </a:rPr>
              <a:t>supuse</a:t>
            </a:r>
            <a:r>
              <a:rPr lang="en-US" altLang="ro-RO" sz="1200" spc="195" dirty="0">
                <a:solidFill>
                  <a:schemeClr val="bg1"/>
                </a:solidFill>
              </a:rPr>
              <a:t> </a:t>
            </a:r>
            <a:r>
              <a:rPr lang="en-US" altLang="ro-RO" sz="1200" spc="195" dirty="0" err="1">
                <a:solidFill>
                  <a:schemeClr val="bg1"/>
                </a:solidFill>
              </a:rPr>
              <a:t>controlului</a:t>
            </a:r>
            <a:r>
              <a:rPr lang="en-US" altLang="ro-RO" sz="1200" spc="195" dirty="0">
                <a:solidFill>
                  <a:schemeClr val="bg1"/>
                </a:solidFill>
              </a:rPr>
              <a:t> </a:t>
            </a:r>
            <a:r>
              <a:rPr lang="en-US" altLang="ro-RO" sz="1200" spc="195" dirty="0" err="1">
                <a:solidFill>
                  <a:schemeClr val="bg1"/>
                </a:solidFill>
              </a:rPr>
              <a:t>financiar</a:t>
            </a:r>
            <a:r>
              <a:rPr lang="en-US" altLang="ro-RO" sz="1200" spc="195" dirty="0">
                <a:solidFill>
                  <a:schemeClr val="bg1"/>
                </a:solidFill>
              </a:rPr>
              <a:t> </a:t>
            </a:r>
            <a:r>
              <a:rPr lang="en-US" altLang="ro-RO" sz="1200" spc="195" dirty="0" err="1">
                <a:solidFill>
                  <a:schemeClr val="bg1"/>
                </a:solidFill>
              </a:rPr>
              <a:t>preventiv</a:t>
            </a:r>
            <a:r>
              <a:rPr lang="en-US" altLang="ro-RO" sz="1200" spc="195" dirty="0">
                <a:solidFill>
                  <a:schemeClr val="bg1"/>
                </a:solidFill>
              </a:rPr>
              <a:t>  fi</a:t>
            </a:r>
            <a:r>
              <a:rPr lang="ro-RO" altLang="ro-RO" sz="1200" spc="195" dirty="0">
                <a:solidFill>
                  <a:schemeClr val="bg1"/>
                </a:solidFill>
              </a:rPr>
              <a:t>ș</a:t>
            </a:r>
            <a:r>
              <a:rPr lang="en-US" altLang="ro-RO" sz="1200" spc="195" dirty="0">
                <a:solidFill>
                  <a:schemeClr val="bg1"/>
                </a:solidFill>
              </a:rPr>
              <a:t>e de </a:t>
            </a:r>
            <a:r>
              <a:rPr lang="en-US" altLang="ro-RO" sz="1200" spc="195" dirty="0" err="1">
                <a:solidFill>
                  <a:schemeClr val="bg1"/>
                </a:solidFill>
              </a:rPr>
              <a:t>calcul</a:t>
            </a:r>
            <a:r>
              <a:rPr lang="en-US" altLang="ro-RO" sz="1200" spc="195" dirty="0">
                <a:solidFill>
                  <a:schemeClr val="bg1"/>
                </a:solidFill>
              </a:rPr>
              <a:t> </a:t>
            </a:r>
            <a:r>
              <a:rPr lang="en-US" altLang="ro-RO" sz="1200" spc="195" dirty="0" err="1">
                <a:solidFill>
                  <a:schemeClr val="bg1"/>
                </a:solidFill>
              </a:rPr>
              <a:t>pentru</a:t>
            </a:r>
            <a:r>
              <a:rPr lang="en-US" altLang="ro-RO" sz="1200" spc="195" dirty="0">
                <a:solidFill>
                  <a:schemeClr val="bg1"/>
                </a:solidFill>
              </a:rPr>
              <a:t> </a:t>
            </a:r>
            <a:r>
              <a:rPr lang="en-US" altLang="ro-RO" sz="1200" spc="195" dirty="0" err="1">
                <a:solidFill>
                  <a:schemeClr val="bg1"/>
                </a:solidFill>
              </a:rPr>
              <a:t>dosarele</a:t>
            </a:r>
            <a:r>
              <a:rPr lang="en-US" altLang="ro-RO" sz="1200" spc="195" dirty="0">
                <a:solidFill>
                  <a:schemeClr val="bg1"/>
                </a:solidFill>
              </a:rPr>
              <a:t> de </a:t>
            </a:r>
            <a:r>
              <a:rPr lang="en-US" altLang="ro-RO" sz="1200" spc="195" dirty="0" err="1">
                <a:solidFill>
                  <a:schemeClr val="bg1"/>
                </a:solidFill>
              </a:rPr>
              <a:t>beneficii</a:t>
            </a:r>
            <a:r>
              <a:rPr lang="en-US" altLang="ro-RO" sz="1200" spc="195" dirty="0">
                <a:solidFill>
                  <a:schemeClr val="bg1"/>
                </a:solidFill>
              </a:rPr>
              <a:t> </a:t>
            </a:r>
            <a:r>
              <a:rPr lang="en-US" altLang="ro-RO" sz="1200" spc="195" dirty="0" err="1">
                <a:solidFill>
                  <a:schemeClr val="bg1"/>
                </a:solidFill>
              </a:rPr>
              <a:t>sociale</a:t>
            </a:r>
            <a:r>
              <a:rPr lang="en-US" altLang="ro-RO" sz="1200" spc="195" dirty="0">
                <a:solidFill>
                  <a:schemeClr val="bg1"/>
                </a:solidFill>
              </a:rPr>
              <a:t>, state de </a:t>
            </a:r>
            <a:r>
              <a:rPr lang="en-US" altLang="ro-RO" sz="1200" spc="195" dirty="0" err="1">
                <a:solidFill>
                  <a:schemeClr val="bg1"/>
                </a:solidFill>
              </a:rPr>
              <a:t>plata</a:t>
            </a:r>
            <a:r>
              <a:rPr lang="en-US" altLang="ro-RO" sz="1200" spc="195" dirty="0">
                <a:solidFill>
                  <a:schemeClr val="bg1"/>
                </a:solidFill>
              </a:rPr>
              <a:t> </a:t>
            </a:r>
            <a:r>
              <a:rPr lang="en-US" altLang="ro-RO" sz="1200" spc="195" dirty="0" err="1">
                <a:solidFill>
                  <a:schemeClr val="bg1"/>
                </a:solidFill>
              </a:rPr>
              <a:t>privind</a:t>
            </a:r>
            <a:r>
              <a:rPr lang="en-US" altLang="ro-RO" sz="1200" spc="195" dirty="0">
                <a:solidFill>
                  <a:schemeClr val="bg1"/>
                </a:solidFill>
              </a:rPr>
              <a:t> </a:t>
            </a:r>
            <a:r>
              <a:rPr lang="en-US" altLang="ro-RO" sz="1200" spc="195" dirty="0" err="1">
                <a:solidFill>
                  <a:schemeClr val="bg1"/>
                </a:solidFill>
              </a:rPr>
              <a:t>ajutoarele</a:t>
            </a:r>
            <a:r>
              <a:rPr lang="en-US" altLang="ro-RO" sz="1200" spc="195" dirty="0">
                <a:solidFill>
                  <a:schemeClr val="bg1"/>
                </a:solidFill>
              </a:rPr>
              <a:t> de </a:t>
            </a:r>
            <a:r>
              <a:rPr lang="en-US" altLang="ro-RO" sz="1200" spc="195" dirty="0" err="1">
                <a:solidFill>
                  <a:schemeClr val="bg1"/>
                </a:solidFill>
              </a:rPr>
              <a:t>urgen</a:t>
            </a:r>
            <a:r>
              <a:rPr lang="ro-RO" altLang="ro-RO" sz="1200" spc="195" dirty="0" err="1">
                <a:solidFill>
                  <a:schemeClr val="bg1"/>
                </a:solidFill>
              </a:rPr>
              <a:t>ță</a:t>
            </a:r>
            <a:r>
              <a:rPr lang="en-US" altLang="ro-RO" sz="1200" spc="195" dirty="0">
                <a:solidFill>
                  <a:schemeClr val="bg1"/>
                </a:solidFill>
              </a:rPr>
              <a:t> </a:t>
            </a:r>
            <a:r>
              <a:rPr lang="ro-RO" altLang="ro-RO" sz="1200" spc="195" dirty="0">
                <a:solidFill>
                  <a:schemeClr val="bg1"/>
                </a:solidFill>
              </a:rPr>
              <a:t>ș</a:t>
            </a:r>
            <a:r>
              <a:rPr lang="en-US" altLang="ro-RO" sz="1200" spc="195" dirty="0" err="1">
                <a:solidFill>
                  <a:schemeClr val="bg1"/>
                </a:solidFill>
              </a:rPr>
              <a:t>i</a:t>
            </a:r>
            <a:r>
              <a:rPr lang="en-US" altLang="ro-RO" sz="1200" spc="195" dirty="0">
                <a:solidFill>
                  <a:schemeClr val="bg1"/>
                </a:solidFill>
              </a:rPr>
              <a:t> </a:t>
            </a:r>
            <a:r>
              <a:rPr lang="en-US" altLang="ro-RO" sz="1200" spc="195" dirty="0" err="1">
                <a:solidFill>
                  <a:schemeClr val="bg1"/>
                </a:solidFill>
              </a:rPr>
              <a:t>ajutoare</a:t>
            </a:r>
            <a:r>
              <a:rPr lang="en-US" altLang="ro-RO" sz="1200" spc="195" dirty="0">
                <a:solidFill>
                  <a:schemeClr val="bg1"/>
                </a:solidFill>
              </a:rPr>
              <a:t> </a:t>
            </a:r>
            <a:r>
              <a:rPr lang="en-US" altLang="ro-RO" sz="1200" spc="195" dirty="0" err="1">
                <a:solidFill>
                  <a:schemeClr val="bg1"/>
                </a:solidFill>
              </a:rPr>
              <a:t>pentru</a:t>
            </a:r>
            <a:r>
              <a:rPr lang="en-US" altLang="ro-RO" sz="1200" spc="195" dirty="0">
                <a:solidFill>
                  <a:schemeClr val="bg1"/>
                </a:solidFill>
              </a:rPr>
              <a:t> </a:t>
            </a:r>
            <a:r>
              <a:rPr lang="ro-RO" altLang="ro-RO" sz="1200" spc="195" dirty="0">
                <a:solidFill>
                  <a:schemeClr val="bg1"/>
                </a:solidFill>
              </a:rPr>
              <a:t>î</a:t>
            </a:r>
            <a:r>
              <a:rPr lang="en-US" altLang="ro-RO" sz="1200" spc="195" dirty="0" err="1">
                <a:solidFill>
                  <a:schemeClr val="bg1"/>
                </a:solidFill>
              </a:rPr>
              <a:t>ncalzirea</a:t>
            </a:r>
            <a:r>
              <a:rPr lang="en-US" altLang="ro-RO" sz="1200" spc="195" dirty="0">
                <a:solidFill>
                  <a:schemeClr val="bg1"/>
                </a:solidFill>
              </a:rPr>
              <a:t> </a:t>
            </a:r>
            <a:r>
              <a:rPr lang="en-US" altLang="ro-RO" sz="1200" spc="195" dirty="0" err="1">
                <a:solidFill>
                  <a:schemeClr val="bg1"/>
                </a:solidFill>
              </a:rPr>
              <a:t>locuin</a:t>
            </a:r>
            <a:r>
              <a:rPr lang="ro-RO" altLang="ro-RO" sz="1200" spc="195" dirty="0">
                <a:solidFill>
                  <a:schemeClr val="bg1"/>
                </a:solidFill>
              </a:rPr>
              <a:t>ț</a:t>
            </a:r>
            <a:r>
              <a:rPr lang="en-US" altLang="ro-RO" sz="1200" spc="195" dirty="0" err="1">
                <a:solidFill>
                  <a:schemeClr val="bg1"/>
                </a:solidFill>
              </a:rPr>
              <a:t>ei</a:t>
            </a:r>
            <a:r>
              <a:rPr lang="en-US" altLang="ro-RO" sz="1200" spc="195" dirty="0">
                <a:solidFill>
                  <a:schemeClr val="bg1"/>
                </a:solidFill>
              </a:rPr>
              <a:t> cu </a:t>
            </a:r>
            <a:r>
              <a:rPr lang="en-US" altLang="ro-RO" sz="1200" spc="195" dirty="0" err="1">
                <a:solidFill>
                  <a:schemeClr val="bg1"/>
                </a:solidFill>
              </a:rPr>
              <a:t>lemne</a:t>
            </a:r>
            <a:r>
              <a:rPr lang="en-US" altLang="ro-RO" sz="1200" spc="195" dirty="0">
                <a:solidFill>
                  <a:schemeClr val="bg1"/>
                </a:solidFill>
              </a:rPr>
              <a:t>, </a:t>
            </a:r>
            <a:r>
              <a:rPr lang="en-US" altLang="ro-RO" sz="1200" spc="195" dirty="0" err="1">
                <a:solidFill>
                  <a:schemeClr val="bg1"/>
                </a:solidFill>
              </a:rPr>
              <a:t>carbuni</a:t>
            </a:r>
            <a:r>
              <a:rPr lang="en-US" altLang="ro-RO" sz="1200" spc="195" dirty="0">
                <a:solidFill>
                  <a:schemeClr val="bg1"/>
                </a:solidFill>
              </a:rPr>
              <a:t> </a:t>
            </a:r>
            <a:r>
              <a:rPr lang="ro-RO" altLang="ro-RO" sz="1200" spc="195" dirty="0">
                <a:solidFill>
                  <a:schemeClr val="bg1"/>
                </a:solidFill>
              </a:rPr>
              <a:t>ș</a:t>
            </a:r>
            <a:r>
              <a:rPr lang="en-US" altLang="ro-RO" sz="1200" spc="195" dirty="0" err="1">
                <a:solidFill>
                  <a:schemeClr val="bg1"/>
                </a:solidFill>
              </a:rPr>
              <a:t>i</a:t>
            </a:r>
            <a:r>
              <a:rPr lang="en-US" altLang="ro-RO" sz="1200" spc="195" dirty="0">
                <a:solidFill>
                  <a:schemeClr val="bg1"/>
                </a:solidFill>
              </a:rPr>
              <a:t> </a:t>
            </a:r>
            <a:r>
              <a:rPr lang="en-US" altLang="ro-RO" sz="1200" spc="195" dirty="0" err="1">
                <a:solidFill>
                  <a:schemeClr val="bg1"/>
                </a:solidFill>
              </a:rPr>
              <a:t>combustibili</a:t>
            </a:r>
            <a:r>
              <a:rPr lang="en-US" altLang="ro-RO" sz="1200" spc="195" dirty="0">
                <a:solidFill>
                  <a:schemeClr val="bg1"/>
                </a:solidFill>
              </a:rPr>
              <a:t> </a:t>
            </a:r>
            <a:r>
              <a:rPr lang="en-US" altLang="ro-RO" sz="1200" spc="195" dirty="0" err="1">
                <a:solidFill>
                  <a:schemeClr val="bg1"/>
                </a:solidFill>
              </a:rPr>
              <a:t>petrolieri</a:t>
            </a:r>
            <a:r>
              <a:rPr lang="en-US" altLang="ro-RO" sz="1200" spc="195" dirty="0">
                <a:solidFill>
                  <a:schemeClr val="bg1"/>
                </a:solidFill>
              </a:rPr>
              <a:t>, </a:t>
            </a:r>
            <a:r>
              <a:rPr lang="en-US" altLang="ro-RO" sz="1200" spc="195" dirty="0" err="1">
                <a:solidFill>
                  <a:schemeClr val="bg1"/>
                </a:solidFill>
              </a:rPr>
              <a:t>fiind</a:t>
            </a:r>
            <a:r>
              <a:rPr lang="en-US" altLang="ro-RO" sz="1200" spc="195" dirty="0">
                <a:solidFill>
                  <a:schemeClr val="bg1"/>
                </a:solidFill>
              </a:rPr>
              <a:t> </a:t>
            </a:r>
            <a:r>
              <a:rPr lang="en-US" altLang="ro-RO" sz="1200" spc="195" dirty="0" err="1">
                <a:solidFill>
                  <a:schemeClr val="bg1"/>
                </a:solidFill>
              </a:rPr>
              <a:t>înregistrate</a:t>
            </a:r>
            <a:r>
              <a:rPr lang="en-US" altLang="ro-RO" sz="1200" spc="195" dirty="0">
                <a:solidFill>
                  <a:schemeClr val="bg1"/>
                </a:solidFill>
              </a:rPr>
              <a:t> un </a:t>
            </a:r>
            <a:r>
              <a:rPr lang="en-US" altLang="ro-RO" sz="1200" spc="195" dirty="0" err="1">
                <a:solidFill>
                  <a:schemeClr val="bg1"/>
                </a:solidFill>
              </a:rPr>
              <a:t>număr</a:t>
            </a:r>
            <a:r>
              <a:rPr lang="en-US" altLang="ro-RO" sz="1200" spc="195" dirty="0">
                <a:solidFill>
                  <a:schemeClr val="bg1"/>
                </a:solidFill>
              </a:rPr>
              <a:t> de 268 </a:t>
            </a:r>
            <a:r>
              <a:rPr lang="en-US" altLang="ro-RO" sz="1200" spc="195" dirty="0" err="1">
                <a:solidFill>
                  <a:schemeClr val="bg1"/>
                </a:solidFill>
              </a:rPr>
              <a:t>vize</a:t>
            </a:r>
            <a:r>
              <a:rPr lang="ro-RO" altLang="ro-RO" sz="1200" spc="195" dirty="0">
                <a:solidFill>
                  <a:schemeClr val="bg1"/>
                </a:solidFill>
              </a:rPr>
              <a:t>.</a:t>
            </a:r>
            <a:endParaRPr lang="en-US" altLang="ro-RO" sz="1200" spc="195" dirty="0">
              <a:solidFill>
                <a:schemeClr val="bg1"/>
              </a:solidFill>
            </a:endParaRPr>
          </a:p>
        </p:txBody>
      </p:sp>
    </p:spTree>
    <p:extLst>
      <p:ext uri="{BB962C8B-B14F-4D97-AF65-F5344CB8AC3E}">
        <p14:creationId xmlns:p14="http://schemas.microsoft.com/office/powerpoint/2010/main" val="337810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C44F86-BFD0-4427-A3C3-92F41B9530E5}"/>
              </a:ext>
            </a:extLst>
          </p:cNvPr>
          <p:cNvSpPr>
            <a:spLocks noGrp="1"/>
          </p:cNvSpPr>
          <p:nvPr>
            <p:ph type="title"/>
          </p:nvPr>
        </p:nvSpPr>
        <p:spPr>
          <a:xfrm>
            <a:off x="150725" y="139236"/>
            <a:ext cx="8842549" cy="482400"/>
          </a:xfrm>
        </p:spPr>
        <p:txBody>
          <a:bodyPr/>
          <a:lstStyle/>
          <a:p>
            <a:r>
              <a:rPr lang="ro-RO" altLang="ro-RO" sz="2000" spc="195" dirty="0">
                <a:latin typeface="Trebuchet MS" panose="020B0603020202020204" pitchFamily="34" charset="0"/>
              </a:rPr>
              <a:t>BURSE SOCIALE,BANI DE LICEU,EURO 200 ȘI DIVERSE </a:t>
            </a:r>
            <a:r>
              <a:rPr lang="en-US" altLang="ro-RO" sz="2000" spc="195" dirty="0">
                <a:latin typeface="Trebuchet MS" panose="020B0603020202020204" pitchFamily="34" charset="0"/>
              </a:rPr>
              <a:t>ANCHETE</a:t>
            </a:r>
            <a:endParaRPr lang="ro-RO" sz="2000" dirty="0">
              <a:latin typeface="Trebuchet MS" panose="020B0603020202020204" pitchFamily="34" charset="0"/>
            </a:endParaRPr>
          </a:p>
        </p:txBody>
      </p:sp>
      <p:sp>
        <p:nvSpPr>
          <p:cNvPr id="5" name="CasetăText 4">
            <a:extLst>
              <a:ext uri="{FF2B5EF4-FFF2-40B4-BE49-F238E27FC236}">
                <a16:creationId xmlns:a16="http://schemas.microsoft.com/office/drawing/2014/main" id="{9D223D6A-35A8-49B7-8045-317D5B82917B}"/>
              </a:ext>
            </a:extLst>
          </p:cNvPr>
          <p:cNvSpPr txBox="1"/>
          <p:nvPr/>
        </p:nvSpPr>
        <p:spPr>
          <a:xfrm>
            <a:off x="260418" y="1544674"/>
            <a:ext cx="8623162" cy="2054152"/>
          </a:xfrm>
          <a:prstGeom prst="rect">
            <a:avLst/>
          </a:prstGeom>
          <a:noFill/>
        </p:spPr>
        <p:txBody>
          <a:bodyPr wrap="square">
            <a:spAutoFit/>
          </a:bodyPr>
          <a:lstStyle/>
          <a:p>
            <a:pPr indent="449580">
              <a:lnSpc>
                <a:spcPct val="107000"/>
              </a:lnSpc>
              <a:spcAft>
                <a:spcPts val="800"/>
              </a:spcAft>
            </a:pPr>
            <a:r>
              <a:rPr lang="ro-RO" altLang="ro-RO" sz="1200" dirty="0">
                <a:solidFill>
                  <a:schemeClr val="bg1"/>
                </a:solidFill>
                <a:latin typeface="Cambria" panose="02040503050406030204" pitchFamily="18" charset="0"/>
                <a:ea typeface="Cambria" panose="02040503050406030204" pitchFamily="18" charset="0"/>
              </a:rPr>
              <a:t>Î</a:t>
            </a:r>
            <a:r>
              <a:rPr lang="en-US" altLang="ro-RO" sz="1200" dirty="0">
                <a:solidFill>
                  <a:schemeClr val="bg1"/>
                </a:solidFill>
                <a:latin typeface="Cambria" panose="02040503050406030204" pitchFamily="18" charset="0"/>
                <a:ea typeface="Cambria" panose="02040503050406030204" pitchFamily="18" charset="0"/>
              </a:rPr>
              <a:t>n </a:t>
            </a:r>
            <a:r>
              <a:rPr lang="en-US" altLang="ro-RO" sz="1200" dirty="0" err="1">
                <a:solidFill>
                  <a:schemeClr val="bg1"/>
                </a:solidFill>
                <a:latin typeface="Cambria" panose="02040503050406030204" pitchFamily="18" charset="0"/>
                <a:ea typeface="Cambria" panose="02040503050406030204" pitchFamily="18" charset="0"/>
              </a:rPr>
              <a:t>perioada</a:t>
            </a:r>
            <a:r>
              <a:rPr lang="en-US" altLang="ro-RO" sz="1200" dirty="0">
                <a:solidFill>
                  <a:schemeClr val="bg1"/>
                </a:solidFill>
                <a:latin typeface="Cambria" panose="02040503050406030204" pitchFamily="18" charset="0"/>
                <a:ea typeface="Cambria" panose="02040503050406030204" pitchFamily="18" charset="0"/>
              </a:rPr>
              <a:t> 01 </a:t>
            </a:r>
            <a:r>
              <a:rPr lang="en-US" altLang="ro-RO" sz="1200" dirty="0" err="1">
                <a:solidFill>
                  <a:schemeClr val="bg1"/>
                </a:solidFill>
                <a:latin typeface="Cambria" panose="02040503050406030204" pitchFamily="18" charset="0"/>
                <a:ea typeface="Cambria" panose="02040503050406030204" pitchFamily="18" charset="0"/>
              </a:rPr>
              <a:t>ianuarie</a:t>
            </a:r>
            <a:r>
              <a:rPr lang="en-US" altLang="ro-RO" sz="1200" dirty="0">
                <a:solidFill>
                  <a:schemeClr val="bg1"/>
                </a:solidFill>
                <a:latin typeface="Cambria" panose="02040503050406030204" pitchFamily="18" charset="0"/>
                <a:ea typeface="Cambria" panose="02040503050406030204" pitchFamily="18" charset="0"/>
              </a:rPr>
              <a:t> -31 </a:t>
            </a:r>
            <a:r>
              <a:rPr lang="en-US" altLang="ro-RO" sz="1200" dirty="0" err="1">
                <a:solidFill>
                  <a:schemeClr val="bg1"/>
                </a:solidFill>
                <a:latin typeface="Cambria" panose="02040503050406030204" pitchFamily="18" charset="0"/>
                <a:ea typeface="Cambria" panose="02040503050406030204" pitchFamily="18" charset="0"/>
              </a:rPr>
              <a:t>decembrie</a:t>
            </a:r>
            <a:r>
              <a:rPr lang="en-US" altLang="ro-RO" sz="1200" dirty="0">
                <a:solidFill>
                  <a:schemeClr val="bg1"/>
                </a:solidFill>
                <a:latin typeface="Cambria" panose="02040503050406030204" pitchFamily="18" charset="0"/>
                <a:ea typeface="Cambria" panose="02040503050406030204" pitchFamily="18" charset="0"/>
              </a:rPr>
              <a:t> 2024 </a:t>
            </a:r>
            <a:r>
              <a:rPr lang="ro-RO" altLang="ro-RO" sz="1200" dirty="0">
                <a:solidFill>
                  <a:schemeClr val="bg1"/>
                </a:solidFill>
                <a:latin typeface="Cambria" panose="02040503050406030204" pitchFamily="18" charset="0"/>
                <a:ea typeface="Cambria" panose="02040503050406030204" pitchFamily="18" charset="0"/>
              </a:rPr>
              <a:t>s-au instrumentat </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un număr de </a:t>
            </a:r>
            <a:r>
              <a:rPr lang="en-US" altLang="ro-RO" sz="1200" dirty="0">
                <a:solidFill>
                  <a:schemeClr val="bg1"/>
                </a:solidFill>
                <a:latin typeface="Cambria" panose="02040503050406030204" pitchFamily="18" charset="0"/>
                <a:ea typeface="Cambria" panose="02040503050406030204" pitchFamily="18" charset="0"/>
              </a:rPr>
              <a:t>75</a:t>
            </a:r>
            <a:r>
              <a:rPr lang="ro-RO" altLang="ro-RO" sz="1200" dirty="0">
                <a:solidFill>
                  <a:schemeClr val="bg1"/>
                </a:solidFill>
                <a:latin typeface="Cambria" panose="02040503050406030204" pitchFamily="18" charset="0"/>
                <a:ea typeface="Cambria" panose="02040503050406030204" pitchFamily="18" charset="0"/>
              </a:rPr>
              <a:t> dosare și </a:t>
            </a:r>
            <a:r>
              <a:rPr lang="en-US" altLang="ro-RO" sz="1200" dirty="0" err="1">
                <a:solidFill>
                  <a:schemeClr val="bg1"/>
                </a:solidFill>
                <a:latin typeface="Cambria" panose="02040503050406030204" pitchFamily="18" charset="0"/>
                <a:ea typeface="Cambria" panose="02040503050406030204" pitchFamily="18" charset="0"/>
              </a:rPr>
              <a:t>anchete</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sociale</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în</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vederea</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acordări</a:t>
            </a:r>
            <a:r>
              <a:rPr lang="en-US" altLang="ro-RO" sz="1200" dirty="0" err="1">
                <a:solidFill>
                  <a:schemeClr val="bg1"/>
                </a:solidFill>
                <a:latin typeface="Cambria" panose="02040503050406030204" pitchFamily="18" charset="0"/>
                <a:ea typeface="Cambria" panose="02040503050406030204" pitchFamily="18" charset="0"/>
              </a:rPr>
              <a:t>i</a:t>
            </a:r>
            <a:r>
              <a:rPr lang="ro-RO" altLang="ro-RO" sz="1200" dirty="0">
                <a:solidFill>
                  <a:schemeClr val="bg1"/>
                </a:solidFill>
                <a:latin typeface="Cambria" panose="02040503050406030204" pitchFamily="18" charset="0"/>
                <a:ea typeface="Cambria" panose="02040503050406030204" pitchFamily="18" charset="0"/>
              </a:rPr>
              <a:t>  sprijinului financiar în cadrul Programului </a:t>
            </a:r>
            <a:r>
              <a:rPr lang="ro-RO" altLang="ro-RO" sz="1200" dirty="0" err="1">
                <a:solidFill>
                  <a:schemeClr val="bg1"/>
                </a:solidFill>
                <a:latin typeface="Cambria" panose="02040503050406030204" pitchFamily="18" charset="0"/>
                <a:ea typeface="Cambria" panose="02040503050406030204" pitchFamily="18" charset="0"/>
              </a:rPr>
              <a:t>naţional</a:t>
            </a:r>
            <a:r>
              <a:rPr lang="ro-RO" altLang="ro-RO" sz="1200" dirty="0">
                <a:solidFill>
                  <a:schemeClr val="bg1"/>
                </a:solidFill>
                <a:latin typeface="Cambria" panose="02040503050406030204" pitchFamily="18" charset="0"/>
                <a:ea typeface="Cambria" panose="02040503050406030204" pitchFamily="18" charset="0"/>
              </a:rPr>
              <a:t> de </a:t>
            </a:r>
            <a:r>
              <a:rPr lang="ro-RO" altLang="ro-RO" sz="1200" dirty="0" err="1">
                <a:solidFill>
                  <a:schemeClr val="bg1"/>
                </a:solidFill>
                <a:latin typeface="Cambria" panose="02040503050406030204" pitchFamily="18" charset="0"/>
                <a:ea typeface="Cambria" panose="02040503050406030204" pitchFamily="18" charset="0"/>
              </a:rPr>
              <a:t>protecţie</a:t>
            </a:r>
            <a:r>
              <a:rPr lang="ro-RO" altLang="ro-RO" sz="1200" dirty="0">
                <a:solidFill>
                  <a:schemeClr val="bg1"/>
                </a:solidFill>
                <a:latin typeface="Cambria" panose="02040503050406030204" pitchFamily="18" charset="0"/>
                <a:ea typeface="Cambria" panose="02040503050406030204" pitchFamily="18" charset="0"/>
              </a:rPr>
              <a:t> socială "Bani de liceu“</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acordare</a:t>
            </a:r>
            <a:r>
              <a:rPr lang="en-US" altLang="ro-RO" sz="1200" dirty="0">
                <a:solidFill>
                  <a:schemeClr val="bg1"/>
                </a:solidFill>
                <a:latin typeface="Cambria" panose="02040503050406030204" pitchFamily="18" charset="0"/>
                <a:ea typeface="Cambria" panose="02040503050406030204" pitchFamily="18" charset="0"/>
              </a:rPr>
              <a:t> a </a:t>
            </a:r>
            <a:r>
              <a:rPr lang="en-US" altLang="ro-RO" sz="1200" dirty="0" err="1">
                <a:solidFill>
                  <a:schemeClr val="bg1"/>
                </a:solidFill>
                <a:latin typeface="Cambria" panose="02040503050406030204" pitchFamily="18" charset="0"/>
                <a:ea typeface="Cambria" panose="02040503050406030204" pitchFamily="18" charset="0"/>
              </a:rPr>
              <a:t>burselor</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ș</a:t>
            </a:r>
            <a:r>
              <a:rPr lang="en-US" altLang="ro-RO" sz="1200" dirty="0" err="1">
                <a:solidFill>
                  <a:schemeClr val="bg1"/>
                </a:solidFill>
                <a:latin typeface="Cambria" panose="02040503050406030204" pitchFamily="18" charset="0"/>
                <a:ea typeface="Cambria" panose="02040503050406030204" pitchFamily="18" charset="0"/>
              </a:rPr>
              <a:t>i</a:t>
            </a:r>
            <a:r>
              <a:rPr lang="en-US" altLang="ro-RO" sz="1200" dirty="0">
                <a:solidFill>
                  <a:schemeClr val="bg1"/>
                </a:solidFill>
                <a:latin typeface="Cambria" panose="02040503050406030204" pitchFamily="18" charset="0"/>
                <a:ea typeface="Cambria" panose="02040503050406030204" pitchFamily="18" charset="0"/>
              </a:rPr>
              <a:t> a </a:t>
            </a:r>
            <a:r>
              <a:rPr lang="en-US" altLang="ro-RO" sz="1200" dirty="0" err="1">
                <a:solidFill>
                  <a:schemeClr val="bg1"/>
                </a:solidFill>
                <a:latin typeface="Cambria" panose="02040503050406030204" pitchFamily="18" charset="0"/>
                <a:ea typeface="Cambria" panose="02040503050406030204" pitchFamily="18" charset="0"/>
              </a:rPr>
              <a:t>altor</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forme</a:t>
            </a:r>
            <a:r>
              <a:rPr lang="en-US" altLang="ro-RO" sz="1200" dirty="0">
                <a:solidFill>
                  <a:schemeClr val="bg1"/>
                </a:solidFill>
                <a:latin typeface="Cambria" panose="02040503050406030204" pitchFamily="18" charset="0"/>
                <a:ea typeface="Cambria" panose="02040503050406030204" pitchFamily="18" charset="0"/>
              </a:rPr>
              <a:t> de </a:t>
            </a:r>
            <a:r>
              <a:rPr lang="en-US" altLang="ro-RO" sz="1200" dirty="0" err="1">
                <a:solidFill>
                  <a:schemeClr val="bg1"/>
                </a:solidFill>
                <a:latin typeface="Cambria" panose="02040503050406030204" pitchFamily="18" charset="0"/>
                <a:ea typeface="Cambria" panose="02040503050406030204" pitchFamily="18" charset="0"/>
              </a:rPr>
              <a:t>sprijin</a:t>
            </a:r>
            <a:r>
              <a:rPr lang="en-US" altLang="ro-RO" sz="1200" dirty="0">
                <a:solidFill>
                  <a:schemeClr val="bg1"/>
                </a:solidFill>
                <a:latin typeface="Cambria" panose="02040503050406030204" pitchFamily="18" charset="0"/>
                <a:ea typeface="Cambria" panose="02040503050406030204" pitchFamily="18" charset="0"/>
              </a:rPr>
              <a:t> material </a:t>
            </a:r>
            <a:r>
              <a:rPr lang="en-US" altLang="ro-RO" sz="1200" dirty="0" err="1">
                <a:solidFill>
                  <a:schemeClr val="bg1"/>
                </a:solidFill>
                <a:latin typeface="Cambria" panose="02040503050406030204" pitchFamily="18" charset="0"/>
                <a:ea typeface="Cambria" panose="02040503050406030204" pitchFamily="18" charset="0"/>
              </a:rPr>
              <a:t>pentru</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elevii</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studenţii</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şi</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cursanţii</a:t>
            </a:r>
            <a:r>
              <a:rPr lang="en-US" altLang="ro-RO" sz="1200" dirty="0">
                <a:solidFill>
                  <a:schemeClr val="bg1"/>
                </a:solidFill>
                <a:latin typeface="Cambria" panose="02040503050406030204" pitchFamily="18" charset="0"/>
                <a:ea typeface="Cambria" panose="02040503050406030204" pitchFamily="18" charset="0"/>
              </a:rPr>
              <a:t> din </a:t>
            </a:r>
            <a:r>
              <a:rPr lang="en-US" altLang="ro-RO" sz="1200" dirty="0" err="1">
                <a:solidFill>
                  <a:schemeClr val="bg1"/>
                </a:solidFill>
                <a:latin typeface="Cambria" panose="02040503050406030204" pitchFamily="18" charset="0"/>
                <a:ea typeface="Cambria" panose="02040503050406030204" pitchFamily="18" charset="0"/>
              </a:rPr>
              <a:t>învăţământul</a:t>
            </a:r>
            <a:r>
              <a:rPr lang="en-US" altLang="ro-RO" sz="1200" dirty="0">
                <a:solidFill>
                  <a:schemeClr val="bg1"/>
                </a:solidFill>
                <a:latin typeface="Cambria" panose="02040503050406030204" pitchFamily="18" charset="0"/>
                <a:ea typeface="Cambria" panose="02040503050406030204" pitchFamily="18" charset="0"/>
              </a:rPr>
              <a:t> de stat, </a:t>
            </a:r>
            <a:r>
              <a:rPr lang="en-US" altLang="ro-RO" sz="1200" dirty="0" err="1">
                <a:solidFill>
                  <a:schemeClr val="bg1"/>
                </a:solidFill>
                <a:latin typeface="Cambria" panose="02040503050406030204" pitchFamily="18" charset="0"/>
                <a:ea typeface="Cambria" panose="02040503050406030204" pitchFamily="18" charset="0"/>
              </a:rPr>
              <a:t>cursuri</a:t>
            </a:r>
            <a:r>
              <a:rPr lang="en-US" altLang="ro-RO" sz="1200" dirty="0">
                <a:solidFill>
                  <a:schemeClr val="bg1"/>
                </a:solidFill>
                <a:latin typeface="Cambria" panose="02040503050406030204" pitchFamily="18" charset="0"/>
                <a:ea typeface="Cambria" panose="02040503050406030204" pitchFamily="18" charset="0"/>
              </a:rPr>
              <a:t> de zi, </a:t>
            </a:r>
            <a:r>
              <a:rPr lang="ro-RO" altLang="ro-RO" sz="1200" dirty="0">
                <a:solidFill>
                  <a:schemeClr val="bg1"/>
                </a:solidFill>
                <a:latin typeface="Cambria" panose="02040503050406030204" pitchFamily="18" charset="0"/>
                <a:ea typeface="Cambria" panose="02040503050406030204" pitchFamily="18" charset="0"/>
              </a:rPr>
              <a:t>acordarea unui ajutor financiar în vederea </a:t>
            </a:r>
            <a:r>
              <a:rPr lang="ro-RO" altLang="ro-RO" sz="1200" dirty="0" err="1">
                <a:solidFill>
                  <a:schemeClr val="bg1"/>
                </a:solidFill>
                <a:latin typeface="Cambria" panose="02040503050406030204" pitchFamily="18" charset="0"/>
                <a:ea typeface="Cambria" panose="02040503050406030204" pitchFamily="18" charset="0"/>
              </a:rPr>
              <a:t>achizitionarii</a:t>
            </a:r>
            <a:r>
              <a:rPr lang="ro-RO" altLang="ro-RO" sz="1200" dirty="0">
                <a:solidFill>
                  <a:schemeClr val="bg1"/>
                </a:solidFill>
                <a:latin typeface="Cambria" panose="02040503050406030204" pitchFamily="18" charset="0"/>
                <a:ea typeface="Cambria" panose="02040503050406030204" pitchFamily="18" charset="0"/>
              </a:rPr>
              <a:t> de calculatoare de </a:t>
            </a:r>
            <a:r>
              <a:rPr lang="ro-RO" altLang="ro-RO" sz="1200" dirty="0" err="1">
                <a:solidFill>
                  <a:schemeClr val="bg1"/>
                </a:solidFill>
                <a:latin typeface="Cambria" panose="02040503050406030204" pitchFamily="18" charset="0"/>
                <a:ea typeface="Cambria" panose="02040503050406030204" pitchFamily="18" charset="0"/>
              </a:rPr>
              <a:t>catre</a:t>
            </a:r>
            <a:r>
              <a:rPr lang="ro-RO" altLang="ro-RO" sz="1200" dirty="0">
                <a:solidFill>
                  <a:schemeClr val="bg1"/>
                </a:solidFill>
                <a:latin typeface="Cambria" panose="02040503050406030204" pitchFamily="18" charset="0"/>
                <a:ea typeface="Cambria" panose="02040503050406030204" pitchFamily="18" charset="0"/>
              </a:rPr>
              <a:t> elevii și </a:t>
            </a:r>
            <a:r>
              <a:rPr lang="ro-RO" altLang="ro-RO" sz="1200" dirty="0" err="1">
                <a:solidFill>
                  <a:schemeClr val="bg1"/>
                </a:solidFill>
                <a:latin typeface="Cambria" panose="02040503050406030204" pitchFamily="18" charset="0"/>
                <a:ea typeface="Cambria" panose="02040503050406030204" pitchFamily="18" charset="0"/>
              </a:rPr>
              <a:t>studentii</a:t>
            </a:r>
            <a:r>
              <a:rPr lang="ro-RO" altLang="ro-RO" sz="1200" dirty="0">
                <a:solidFill>
                  <a:schemeClr val="bg1"/>
                </a:solidFill>
                <a:latin typeface="Cambria" panose="02040503050406030204" pitchFamily="18" charset="0"/>
                <a:ea typeface="Cambria" panose="02040503050406030204" pitchFamily="18" charset="0"/>
              </a:rPr>
              <a:t> </a:t>
            </a:r>
            <a:r>
              <a:rPr lang="ro-RO" altLang="ro-RO" sz="1200" dirty="0" err="1">
                <a:solidFill>
                  <a:schemeClr val="bg1"/>
                </a:solidFill>
                <a:latin typeface="Cambria" panose="02040503050406030204" pitchFamily="18" charset="0"/>
                <a:ea typeface="Cambria" panose="02040503050406030204" pitchFamily="18" charset="0"/>
              </a:rPr>
              <a:t>saraci</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prin</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Programul</a:t>
            </a:r>
            <a:r>
              <a:rPr lang="en-US" altLang="ro-RO" sz="1200" dirty="0">
                <a:solidFill>
                  <a:schemeClr val="bg1"/>
                </a:solidFill>
                <a:latin typeface="Cambria" panose="02040503050406030204" pitchFamily="18" charset="0"/>
                <a:ea typeface="Cambria" panose="02040503050406030204" pitchFamily="18" charset="0"/>
              </a:rPr>
              <a:t> EURO 200,</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a:solidFill>
                  <a:schemeClr val="bg1"/>
                </a:solidFill>
                <a:latin typeface="Cambria" panose="02040503050406030204" pitchFamily="18" charset="0"/>
                <a:ea typeface="Cambria" panose="02040503050406030204" pitchFamily="18" charset="0"/>
              </a:rPr>
              <a:t> precum </a:t>
            </a:r>
            <a:r>
              <a:rPr lang="ro-RO" altLang="ro-RO" sz="1200" dirty="0">
                <a:solidFill>
                  <a:schemeClr val="bg1"/>
                </a:solidFill>
                <a:latin typeface="Cambria" panose="02040503050406030204" pitchFamily="18" charset="0"/>
                <a:ea typeface="Cambria" panose="02040503050406030204" pitchFamily="18" charset="0"/>
              </a:rPr>
              <a:t>ș</a:t>
            </a:r>
            <a:r>
              <a:rPr lang="en-US" altLang="ro-RO" sz="1200" dirty="0" err="1">
                <a:solidFill>
                  <a:schemeClr val="bg1"/>
                </a:solidFill>
                <a:latin typeface="Cambria" panose="02040503050406030204" pitchFamily="18" charset="0"/>
                <a:ea typeface="Cambria" panose="02040503050406030204" pitchFamily="18" charset="0"/>
              </a:rPr>
              <a:t>i</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 diverse </a:t>
            </a:r>
            <a:r>
              <a:rPr lang="en-US" altLang="ro-RO" sz="1200" dirty="0" err="1">
                <a:solidFill>
                  <a:schemeClr val="bg1"/>
                </a:solidFill>
                <a:latin typeface="Cambria" panose="02040503050406030204" pitchFamily="18" charset="0"/>
                <a:ea typeface="Cambria" panose="02040503050406030204" pitchFamily="18" charset="0"/>
              </a:rPr>
              <a:t>anchete</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pentru</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locativ</a:t>
            </a:r>
            <a:r>
              <a:rPr lang="ro-RO" altLang="ro-RO" sz="1200" dirty="0">
                <a:solidFill>
                  <a:schemeClr val="bg1"/>
                </a:solidFill>
                <a:latin typeface="Cambria" panose="02040503050406030204" pitchFamily="18" charset="0"/>
                <a:ea typeface="Cambria" panose="02040503050406030204" pitchFamily="18" charset="0"/>
              </a:rPr>
              <a:t>, acordarea unei cantități de lemne pentru foc, scutire taxe și impozite, de</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err="1">
                <a:solidFill>
                  <a:schemeClr val="bg1"/>
                </a:solidFill>
                <a:latin typeface="Cambria" panose="02040503050406030204" pitchFamily="18" charset="0"/>
                <a:ea typeface="Cambria" panose="02040503050406030204" pitchFamily="18" charset="0"/>
              </a:rPr>
              <a:t>salubrizare,etc</a:t>
            </a:r>
            <a:r>
              <a:rPr lang="en-US" altLang="ro-RO" sz="1200" dirty="0">
                <a:solidFill>
                  <a:schemeClr val="bg1"/>
                </a:solidFill>
                <a:latin typeface="Cambria" panose="02040503050406030204" pitchFamily="18" charset="0"/>
                <a:ea typeface="Cambria" panose="02040503050406030204" pitchFamily="18" charset="0"/>
              </a:rPr>
              <a:t>.</a:t>
            </a:r>
            <a:r>
              <a:rPr lang="ro-RO" altLang="ro-RO" sz="1200" dirty="0">
                <a:solidFill>
                  <a:schemeClr val="bg1"/>
                </a:solidFill>
                <a:latin typeface="Cambria" panose="02040503050406030204" pitchFamily="18" charset="0"/>
                <a:ea typeface="Cambria" panose="02040503050406030204" pitchFamily="18" charset="0"/>
              </a:rPr>
              <a:t> </a:t>
            </a:r>
            <a:br>
              <a:rPr lang="en-US" altLang="ro-RO" sz="1200" dirty="0">
                <a:solidFill>
                  <a:schemeClr val="bg1"/>
                </a:solidFill>
                <a:latin typeface="Cambria" panose="02040503050406030204" pitchFamily="18" charset="0"/>
                <a:ea typeface="Cambria" panose="02040503050406030204" pitchFamily="18" charset="0"/>
              </a:rPr>
            </a:br>
            <a:br>
              <a:rPr lang="ro-RO" altLang="ro-RO" sz="1200" dirty="0">
                <a:solidFill>
                  <a:schemeClr val="bg1"/>
                </a:solidFill>
                <a:latin typeface="Cambria" panose="02040503050406030204" pitchFamily="18" charset="0"/>
                <a:ea typeface="Cambria" panose="02040503050406030204" pitchFamily="18" charset="0"/>
              </a:rPr>
            </a:b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Ca urmare a verificărilor</a:t>
            </a:r>
            <a:r>
              <a:rPr lang="en-US" altLang="ro-RO" sz="1200" dirty="0">
                <a:solidFill>
                  <a:schemeClr val="bg1"/>
                </a:solidFill>
                <a:latin typeface="Cambria" panose="02040503050406030204" pitchFamily="18" charset="0"/>
                <a:ea typeface="Cambria" panose="02040503050406030204" pitchFamily="18" charset="0"/>
              </a:rPr>
              <a:t> au </a:t>
            </a:r>
            <a:r>
              <a:rPr lang="en-US" altLang="ro-RO" sz="1200" dirty="0" err="1">
                <a:solidFill>
                  <a:schemeClr val="bg1"/>
                </a:solidFill>
                <a:latin typeface="Cambria" panose="02040503050406030204" pitchFamily="18" charset="0"/>
                <a:ea typeface="Cambria" panose="02040503050406030204" pitchFamily="18" charset="0"/>
              </a:rPr>
              <a:t>fost</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întocmite</a:t>
            </a:r>
            <a:r>
              <a:rPr lang="fr-FR" altLang="ro-RO" sz="1200" dirty="0">
                <a:solidFill>
                  <a:schemeClr val="bg1"/>
                </a:solidFill>
                <a:latin typeface="Cambria" panose="02040503050406030204" pitchFamily="18" charset="0"/>
                <a:ea typeface="Cambria" panose="02040503050406030204" pitchFamily="18" charset="0"/>
              </a:rPr>
              <a:t> 75</a:t>
            </a:r>
            <a:r>
              <a:rPr lang="ro-RO" altLang="ro-RO" sz="1200" dirty="0">
                <a:solidFill>
                  <a:schemeClr val="bg1"/>
                </a:solidFill>
                <a:latin typeface="Cambria" panose="02040503050406030204" pitchFamily="18" charset="0"/>
                <a:ea typeface="Cambria" panose="02040503050406030204" pitchFamily="18" charset="0"/>
              </a:rPr>
              <a:t> fișe de verificare în teren ,</a:t>
            </a:r>
            <a:r>
              <a:rPr lang="en-US" altLang="ro-RO" sz="1200" dirty="0">
                <a:solidFill>
                  <a:schemeClr val="bg1"/>
                </a:solidFill>
                <a:latin typeface="Cambria" panose="02040503050406030204" pitchFamily="18" charset="0"/>
                <a:ea typeface="Cambria" panose="02040503050406030204" pitchFamily="18" charset="0"/>
              </a:rPr>
              <a:t> 75 </a:t>
            </a:r>
            <a:r>
              <a:rPr lang="en-US" altLang="ro-RO" sz="1200" dirty="0" err="1">
                <a:solidFill>
                  <a:schemeClr val="bg1"/>
                </a:solidFill>
                <a:latin typeface="Cambria" panose="02040503050406030204" pitchFamily="18" charset="0"/>
                <a:ea typeface="Cambria" panose="02040503050406030204" pitchFamily="18" charset="0"/>
              </a:rPr>
              <a:t>rapoarte</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bunuri</a:t>
            </a:r>
            <a:r>
              <a:rPr lang="en-US" altLang="ro-RO" sz="1200" dirty="0">
                <a:solidFill>
                  <a:schemeClr val="bg1"/>
                </a:solidFill>
                <a:latin typeface="Cambria" panose="02040503050406030204" pitchFamily="18" charset="0"/>
                <a:ea typeface="Cambria" panose="02040503050406030204" pitchFamily="18" charset="0"/>
              </a:rPr>
              <a:t> mobile </a:t>
            </a:r>
            <a:r>
              <a:rPr lang="ro-RO" altLang="ro-RO" sz="1200" dirty="0">
                <a:solidFill>
                  <a:schemeClr val="bg1"/>
                </a:solidFill>
                <a:latin typeface="Cambria" panose="02040503050406030204" pitchFamily="18" charset="0"/>
                <a:ea typeface="Cambria" panose="02040503050406030204" pitchFamily="18" charset="0"/>
              </a:rPr>
              <a:t>ș</a:t>
            </a:r>
            <a:r>
              <a:rPr lang="en-US" altLang="ro-RO" sz="1200" dirty="0" err="1">
                <a:solidFill>
                  <a:schemeClr val="bg1"/>
                </a:solidFill>
                <a:latin typeface="Cambria" panose="02040503050406030204" pitchFamily="18" charset="0"/>
                <a:ea typeface="Cambria" panose="02040503050406030204" pitchFamily="18" charset="0"/>
              </a:rPr>
              <a:t>i</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imobile</a:t>
            </a:r>
            <a:r>
              <a:rPr lang="en-US" altLang="ro-RO" sz="1200" dirty="0">
                <a:solidFill>
                  <a:schemeClr val="bg1"/>
                </a:solidFill>
                <a:latin typeface="Cambria" panose="02040503050406030204" pitchFamily="18" charset="0"/>
                <a:ea typeface="Cambria" panose="02040503050406030204" pitchFamily="18" charset="0"/>
              </a:rPr>
              <a:t>, 75</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adeverinte</a:t>
            </a:r>
            <a:r>
              <a:rPr lang="en-US" altLang="ro-RO" sz="1200" dirty="0">
                <a:solidFill>
                  <a:schemeClr val="bg1"/>
                </a:solidFill>
                <a:latin typeface="Cambria" panose="02040503050406030204" pitchFamily="18" charset="0"/>
                <a:ea typeface="Cambria" panose="02040503050406030204" pitchFamily="18" charset="0"/>
              </a:rPr>
              <a:t> de </a:t>
            </a:r>
            <a:r>
              <a:rPr lang="en-US" altLang="ro-RO" sz="1200" dirty="0" err="1">
                <a:solidFill>
                  <a:schemeClr val="bg1"/>
                </a:solidFill>
                <a:latin typeface="Cambria" panose="02040503050406030204" pitchFamily="18" charset="0"/>
                <a:ea typeface="Cambria" panose="02040503050406030204" pitchFamily="18" charset="0"/>
              </a:rPr>
              <a:t>venit</a:t>
            </a:r>
            <a:r>
              <a:rPr lang="en-US" altLang="ro-RO" sz="1200" dirty="0">
                <a:solidFill>
                  <a:schemeClr val="bg1"/>
                </a:solidFill>
                <a:latin typeface="Cambria" panose="02040503050406030204" pitchFamily="18" charset="0"/>
                <a:ea typeface="Cambria" panose="02040503050406030204" pitchFamily="18" charset="0"/>
              </a:rPr>
              <a:t> PATRIMVEN</a:t>
            </a:r>
            <a:r>
              <a:rPr lang="ro-RO" altLang="ro-RO" sz="1200" dirty="0">
                <a:solidFill>
                  <a:schemeClr val="bg1"/>
                </a:solidFill>
                <a:latin typeface="Cambria" panose="02040503050406030204" pitchFamily="18" charset="0"/>
                <a:ea typeface="Cambria" panose="02040503050406030204" pitchFamily="18" charset="0"/>
              </a:rPr>
              <a:t>.</a:t>
            </a:r>
            <a:br>
              <a:rPr lang="ro-RO" altLang="ro-RO" sz="1200" dirty="0">
                <a:solidFill>
                  <a:schemeClr val="bg1"/>
                </a:solidFill>
                <a:latin typeface="Cambria" panose="02040503050406030204" pitchFamily="18" charset="0"/>
                <a:ea typeface="Cambria" panose="02040503050406030204" pitchFamily="18" charset="0"/>
              </a:rPr>
            </a:br>
            <a:r>
              <a:rPr lang="en-US" altLang="ro-RO" sz="1200" dirty="0">
                <a:solidFill>
                  <a:schemeClr val="bg1"/>
                </a:solidFill>
                <a:latin typeface="Cambria" panose="02040503050406030204" pitchFamily="18" charset="0"/>
                <a:ea typeface="Cambria" panose="02040503050406030204" pitchFamily="18" charset="0"/>
              </a:rPr>
              <a:t>   S-</a:t>
            </a:r>
            <a:r>
              <a:rPr lang="ro-RO" altLang="ro-RO" sz="1200" dirty="0">
                <a:solidFill>
                  <a:schemeClr val="bg1"/>
                </a:solidFill>
                <a:latin typeface="Cambria" panose="02040503050406030204" pitchFamily="18" charset="0"/>
                <a:ea typeface="Cambria" panose="02040503050406030204" pitchFamily="18" charset="0"/>
              </a:rPr>
              <a:t>au emis aproximativ </a:t>
            </a:r>
            <a:r>
              <a:rPr lang="en-US" altLang="ro-RO" sz="1200" dirty="0">
                <a:solidFill>
                  <a:schemeClr val="bg1"/>
                </a:solidFill>
                <a:latin typeface="Cambria" panose="02040503050406030204" pitchFamily="18" charset="0"/>
                <a:ea typeface="Cambria" panose="02040503050406030204" pitchFamily="18" charset="0"/>
              </a:rPr>
              <a:t>92</a:t>
            </a:r>
            <a:r>
              <a:rPr lang="ro-RO" altLang="ro-RO" sz="1200" dirty="0">
                <a:solidFill>
                  <a:schemeClr val="bg1"/>
                </a:solidFill>
                <a:latin typeface="Cambria" panose="02040503050406030204" pitchFamily="18" charset="0"/>
                <a:ea typeface="Cambria" panose="02040503050406030204" pitchFamily="18" charset="0"/>
              </a:rPr>
              <a:t> de </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adrese, făcând referire la diverse</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err="1">
                <a:solidFill>
                  <a:schemeClr val="bg1"/>
                </a:solidFill>
                <a:latin typeface="Cambria" panose="02040503050406030204" pitchFamily="18" charset="0"/>
                <a:ea typeface="Cambria" panose="02040503050406030204" pitchFamily="18" charset="0"/>
              </a:rPr>
              <a:t>situaţii</a:t>
            </a:r>
            <a:r>
              <a:rPr lang="ro-RO" altLang="ro-RO" sz="1200" dirty="0">
                <a:solidFill>
                  <a:schemeClr val="bg1"/>
                </a:solidFill>
                <a:latin typeface="Cambria" panose="02040503050406030204" pitchFamily="18" charset="0"/>
                <a:ea typeface="Cambria" panose="02040503050406030204" pitchFamily="18" charset="0"/>
              </a:rPr>
              <a:t>, răspunsuri la sesizarea persoanelor fizice, juridice, </a:t>
            </a:r>
            <a:r>
              <a:rPr lang="ro-RO" altLang="ro-RO" sz="1200" dirty="0" err="1">
                <a:solidFill>
                  <a:schemeClr val="bg1"/>
                </a:solidFill>
                <a:latin typeface="Cambria" panose="02040503050406030204" pitchFamily="18" charset="0"/>
                <a:ea typeface="Cambria" panose="02040503050406030204" pitchFamily="18" charset="0"/>
              </a:rPr>
              <a:t>instituţii</a:t>
            </a:r>
            <a:r>
              <a:rPr lang="ro-RO" altLang="ro-RO" sz="1200" dirty="0">
                <a:solidFill>
                  <a:schemeClr val="bg1"/>
                </a:solidFill>
                <a:latin typeface="Cambria" panose="02040503050406030204" pitchFamily="18" charset="0"/>
                <a:ea typeface="Cambria" panose="02040503050406030204" pitchFamily="18" charset="0"/>
              </a:rPr>
              <a:t> de stat publice.</a:t>
            </a:r>
            <a:endParaRPr lang="ro-RO" sz="1200" kern="1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84861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66E3E8E-4197-92BD-B95D-C0A5DF406C66}"/>
              </a:ext>
            </a:extLst>
          </p:cNvPr>
          <p:cNvSpPr>
            <a:spLocks noGrp="1"/>
          </p:cNvSpPr>
          <p:nvPr>
            <p:ph type="title"/>
          </p:nvPr>
        </p:nvSpPr>
        <p:spPr>
          <a:xfrm>
            <a:off x="723450" y="87442"/>
            <a:ext cx="7697100" cy="482400"/>
          </a:xfrm>
        </p:spPr>
        <p:txBody>
          <a:bodyPr/>
          <a:lstStyle/>
          <a:p>
            <a:r>
              <a:rPr lang="ro-RO" sz="2000" dirty="0">
                <a:latin typeface="Trebuchet MS" panose="020B0603020202020204" pitchFamily="34" charset="0"/>
              </a:rPr>
              <a:t>INDEMNIZAȚIA PENTRU CREȘTEREA COPILULUI</a:t>
            </a:r>
          </a:p>
        </p:txBody>
      </p:sp>
      <p:sp>
        <p:nvSpPr>
          <p:cNvPr id="3" name="Content Placeholder 2">
            <a:extLst>
              <a:ext uri="{FF2B5EF4-FFF2-40B4-BE49-F238E27FC236}">
                <a16:creationId xmlns:a16="http://schemas.microsoft.com/office/drawing/2014/main" id="{3684F865-2297-1434-AEEA-F7FC9F2F1213}"/>
              </a:ext>
            </a:extLst>
          </p:cNvPr>
          <p:cNvSpPr txBox="1">
            <a:spLocks/>
          </p:cNvSpPr>
          <p:nvPr/>
        </p:nvSpPr>
        <p:spPr>
          <a:xfrm>
            <a:off x="104775" y="859505"/>
            <a:ext cx="8934450" cy="3945567"/>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indent="449580" algn="just">
              <a:lnSpc>
                <a:spcPct val="107000"/>
              </a:lnSpc>
              <a:spcAft>
                <a:spcPts val="800"/>
              </a:spcAft>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În perioada 01 ianuarie -31 decembrie 2024, în cadrul  compartimentului de îndemnizații pentru creșterea și îngrijirea copilului, s-a asigurat  informare, consiliere,  formulare tipizate, primire și verificare documente, în vederea constituirii și depunerii dosarelor</a:t>
            </a:r>
            <a:r>
              <a:rPr lang="en-US"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a:t>
            </a: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au fost instrumentate un număr de 219 dosare,  din care:</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135 - dosare pentru acordarea îndemnizației pentru creșterea copilului până la respectiv  2 ani</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56- dosare privind acordarea  stimulentului de inserție</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16 - dosare pentru acordarea îndemnizației pentru creșterea copilului cu handicap, de la 3 la 7 ani</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9– dosare pentru acordarea îndemnizației pentru creșterea copilului cu handicap de la 2 la 3 ani</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3– dosare pentru acordarea sprijinului lunar pentru creșterea copilului  , pentru  persoane cu handicap sau care au în îngrijire și creștere copil cu handicap, dar care nu întrunesc condițiile de acordare a îndemnizației</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5 -  dosar supliment pentru creșterea celui de-al doilea, sau al treilea copil în perioada suprapunerii concediului</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38 – actualizări la dosarele existente în plată;</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   61 – adeverințe privind cuantumul lunar al îndemnizației și perioada de plată</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219- contracte</a:t>
            </a:r>
          </a:p>
          <a:p>
            <a:pPr marL="342900" lvl="0" indent="-342900" algn="just">
              <a:lnSpc>
                <a:spcPct val="107000"/>
              </a:lnSpc>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219- plan de intervenții</a:t>
            </a:r>
          </a:p>
          <a:p>
            <a:pPr marL="342900" lvl="0" indent="-342900" algn="just">
              <a:lnSpc>
                <a:spcPct val="107000"/>
              </a:lnSpc>
              <a:spcAft>
                <a:spcPts val="800"/>
              </a:spcAft>
              <a:buFont typeface="Wingdings" panose="05000000000000000000" pitchFamily="2" charset="2"/>
              <a:buChar char="v"/>
            </a:pPr>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438- declarații</a:t>
            </a:r>
          </a:p>
          <a:p>
            <a:pPr marL="342900" lvl="0" indent="-342900" algn="just">
              <a:lnSpc>
                <a:spcPct val="107000"/>
              </a:lnSpc>
              <a:spcAft>
                <a:spcPts val="800"/>
              </a:spcAft>
              <a:buFont typeface="Wingdings" panose="05000000000000000000" pitchFamily="2" charset="2"/>
              <a:buChar char="v"/>
            </a:pPr>
            <a:r>
              <a:rPr lang="ro-RO" sz="1200" dirty="0">
                <a:solidFill>
                  <a:schemeClr val="bg1"/>
                </a:solidFill>
                <a:latin typeface="Cambria" panose="02040503050406030204" pitchFamily="18" charset="0"/>
                <a:ea typeface="Cambria" panose="02040503050406030204" pitchFamily="18" charset="0"/>
                <a:cs typeface="Arial" panose="020B0604020202020204" pitchFamily="34" charset="0"/>
              </a:rPr>
              <a:t>s-a facilitat obținerea de adeverințe (cu veniturile aferente, pentru perioada de exercițiu a acestor drepturi), eliberate de AJPIS Botoșani și transmise prin D.A.S. Dorohoi, la solicitarea scrisă a beneficiarilor, pentru rezolvarea unor probleme la serviciu, pentru cumpărarea de produse în rate,  pentru medicul de familie, pentru internare la spital, pentru deducere impozit pe venit. Până pe data de 5 a fiecărei luni au fost predate la A.J.P.I.S. Botoșani, dosarele și situația aferentă, pentru punerea în plată a acestora.</a:t>
            </a:r>
            <a:endParaRPr lang="ro-RO" altLang="ro-RO" sz="1200" spc="195"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0003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D06EB26-63A2-4E06-C074-9DBF1810B869}"/>
              </a:ext>
            </a:extLst>
          </p:cNvPr>
          <p:cNvSpPr>
            <a:spLocks noGrp="1"/>
          </p:cNvSpPr>
          <p:nvPr>
            <p:ph type="title"/>
          </p:nvPr>
        </p:nvSpPr>
        <p:spPr>
          <a:xfrm>
            <a:off x="723450" y="91925"/>
            <a:ext cx="7697100" cy="482400"/>
          </a:xfrm>
        </p:spPr>
        <p:txBody>
          <a:bodyPr/>
          <a:lstStyle/>
          <a:p>
            <a:r>
              <a:rPr lang="fr-FR" sz="2000" dirty="0">
                <a:latin typeface="Trebuchet MS" panose="020B0603020202020204" pitchFamily="34" charset="0"/>
                <a:ea typeface="Cambria" panose="02040503050406030204" pitchFamily="18" charset="0"/>
              </a:rPr>
              <a:t>ALOCAȚIA DE STAT PENTRU COPII </a:t>
            </a:r>
            <a:br>
              <a:rPr lang="ro-RO" sz="2400" dirty="0">
                <a:latin typeface="+mj-lt"/>
                <a:ea typeface="Cambria" panose="02040503050406030204" pitchFamily="18" charset="0"/>
              </a:rPr>
            </a:br>
            <a:endParaRPr lang="ro-RO" dirty="0"/>
          </a:p>
        </p:txBody>
      </p:sp>
      <p:sp>
        <p:nvSpPr>
          <p:cNvPr id="3" name="Content Placeholder 2">
            <a:extLst>
              <a:ext uri="{FF2B5EF4-FFF2-40B4-BE49-F238E27FC236}">
                <a16:creationId xmlns:a16="http://schemas.microsoft.com/office/drawing/2014/main" id="{C8DDC4F3-DF95-F66C-CBC5-C7AEB1141A84}"/>
              </a:ext>
            </a:extLst>
          </p:cNvPr>
          <p:cNvSpPr txBox="1">
            <a:spLocks/>
          </p:cNvSpPr>
          <p:nvPr/>
        </p:nvSpPr>
        <p:spPr>
          <a:xfrm>
            <a:off x="190500" y="933450"/>
            <a:ext cx="8763000" cy="3508653"/>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ro-RO" sz="1200" kern="100" dirty="0">
                <a:solidFill>
                  <a:schemeClr val="bg1"/>
                </a:solidFill>
                <a:latin typeface="Cambria" panose="02040503050406030204" pitchFamily="18" charset="0"/>
                <a:ea typeface="Cambria" panose="02040503050406030204" pitchFamily="18" charset="0"/>
                <a:cs typeface="Arial" panose="020B0604020202020204" pitchFamily="34" charset="0"/>
              </a:rPr>
              <a:t>În perioada 01 ianuarie -31 decembrie 2024</a:t>
            </a:r>
            <a:r>
              <a:rPr lang="ro-RO" altLang="ro-RO" sz="1200" spc="195" dirty="0">
                <a:solidFill>
                  <a:schemeClr val="bg1"/>
                </a:solidFill>
                <a:latin typeface="Cambria" panose="02040503050406030204" pitchFamily="18" charset="0"/>
                <a:ea typeface="Cambria" panose="02040503050406030204" pitchFamily="18" charset="0"/>
              </a:rPr>
              <a:t>, în cadrul acestei activități, s-a asigurat informare, consiliere </a:t>
            </a:r>
            <a:r>
              <a:rPr lang="ro-RO" altLang="ro-RO" sz="1200" spc="195" dirty="0" err="1">
                <a:solidFill>
                  <a:schemeClr val="bg1"/>
                </a:solidFill>
                <a:latin typeface="Cambria" panose="02040503050406030204" pitchFamily="18" charset="0"/>
                <a:ea typeface="Cambria" panose="02040503050406030204" pitchFamily="18" charset="0"/>
              </a:rPr>
              <a:t>şi</a:t>
            </a:r>
            <a:r>
              <a:rPr lang="ro-RO" altLang="ro-RO" sz="1200" spc="195" dirty="0">
                <a:solidFill>
                  <a:schemeClr val="bg1"/>
                </a:solidFill>
                <a:latin typeface="Cambria" panose="02040503050406030204" pitchFamily="18" charset="0"/>
                <a:ea typeface="Cambria" panose="02040503050406030204" pitchFamily="18" charset="0"/>
              </a:rPr>
              <a:t> formulare tipizate, primire </a:t>
            </a:r>
            <a:r>
              <a:rPr lang="ro-RO" altLang="ro-RO" sz="1200" spc="195" dirty="0" err="1">
                <a:solidFill>
                  <a:schemeClr val="bg1"/>
                </a:solidFill>
                <a:latin typeface="Cambria" panose="02040503050406030204" pitchFamily="18" charset="0"/>
                <a:ea typeface="Cambria" panose="02040503050406030204" pitchFamily="18" charset="0"/>
              </a:rPr>
              <a:t>şi</a:t>
            </a:r>
            <a:r>
              <a:rPr lang="ro-RO" altLang="ro-RO" sz="1200" spc="195" dirty="0">
                <a:solidFill>
                  <a:schemeClr val="bg1"/>
                </a:solidFill>
                <a:latin typeface="Cambria" panose="02040503050406030204" pitchFamily="18" charset="0"/>
                <a:ea typeface="Cambria" panose="02040503050406030204" pitchFamily="18" charset="0"/>
              </a:rPr>
              <a:t> verificare documente,  în vederea depunerii dosarelor pentru acordarea </a:t>
            </a:r>
            <a:r>
              <a:rPr lang="ro-RO" altLang="ro-RO" sz="1200" spc="195" dirty="0" err="1">
                <a:solidFill>
                  <a:schemeClr val="bg1"/>
                </a:solidFill>
                <a:latin typeface="Cambria" panose="02040503050406030204" pitchFamily="18" charset="0"/>
                <a:ea typeface="Cambria" panose="02040503050406030204" pitchFamily="18" charset="0"/>
              </a:rPr>
              <a:t>alocaţiei</a:t>
            </a:r>
            <a:r>
              <a:rPr lang="ro-RO" altLang="ro-RO" sz="1200" spc="195" dirty="0">
                <a:solidFill>
                  <a:schemeClr val="bg1"/>
                </a:solidFill>
                <a:latin typeface="Cambria" panose="02040503050406030204" pitchFamily="18" charset="0"/>
                <a:ea typeface="Cambria" panose="02040503050406030204" pitchFamily="18" charset="0"/>
              </a:rPr>
              <a:t> de stat pentru copii. Au fost instrumentate un număr total de 205 dosare de </a:t>
            </a:r>
            <a:r>
              <a:rPr lang="ro-RO" altLang="ro-RO" sz="1200" spc="195" dirty="0" err="1">
                <a:solidFill>
                  <a:schemeClr val="bg1"/>
                </a:solidFill>
                <a:latin typeface="Cambria" panose="02040503050406030204" pitchFamily="18" charset="0"/>
                <a:ea typeface="Cambria" panose="02040503050406030204" pitchFamily="18" charset="0"/>
              </a:rPr>
              <a:t>alocaţii</a:t>
            </a:r>
            <a:r>
              <a:rPr lang="ro-RO" altLang="ro-RO" sz="1200" spc="195" dirty="0">
                <a:solidFill>
                  <a:schemeClr val="bg1"/>
                </a:solidFill>
                <a:latin typeface="Cambria" panose="02040503050406030204" pitchFamily="18" charset="0"/>
                <a:ea typeface="Cambria" panose="02040503050406030204" pitchFamily="18" charset="0"/>
              </a:rPr>
              <a:t> de stat din care:</a:t>
            </a:r>
          </a:p>
          <a:p>
            <a:pPr algn="just"/>
            <a:r>
              <a:rPr lang="ro-RO" altLang="ro-RO" sz="1200" spc="195" dirty="0">
                <a:solidFill>
                  <a:schemeClr val="bg1"/>
                </a:solidFill>
                <a:latin typeface="Cambria" panose="02040503050406030204" pitchFamily="18" charset="0"/>
                <a:ea typeface="Cambria" panose="02040503050406030204" pitchFamily="18" charset="0"/>
              </a:rPr>
              <a:t>    -  </a:t>
            </a:r>
            <a:r>
              <a:rPr lang="en-US" altLang="ro-RO" sz="1200" spc="195" dirty="0">
                <a:solidFill>
                  <a:schemeClr val="bg1"/>
                </a:solidFill>
                <a:latin typeface="Cambria" panose="02040503050406030204" pitchFamily="18" charset="0"/>
                <a:ea typeface="Cambria" panose="02040503050406030204" pitchFamily="18" charset="0"/>
              </a:rPr>
              <a:t> </a:t>
            </a:r>
            <a:r>
              <a:rPr lang="ro-RO" altLang="ro-RO" sz="1200" spc="195" dirty="0">
                <a:solidFill>
                  <a:schemeClr val="bg1"/>
                </a:solidFill>
                <a:latin typeface="Cambria" panose="02040503050406030204" pitchFamily="18" charset="0"/>
                <a:ea typeface="Cambria" panose="02040503050406030204" pitchFamily="18" charset="0"/>
              </a:rPr>
              <a:t>156 dosare noi de alocații de stat pentru copii</a:t>
            </a:r>
          </a:p>
          <a:p>
            <a:pPr algn="just"/>
            <a:r>
              <a:rPr lang="ro-RO" altLang="ro-RO" sz="1200" spc="195" dirty="0">
                <a:solidFill>
                  <a:schemeClr val="bg1"/>
                </a:solidFill>
                <a:latin typeface="Cambria" panose="02040503050406030204" pitchFamily="18" charset="0"/>
                <a:ea typeface="Cambria" panose="02040503050406030204" pitchFamily="18" charset="0"/>
              </a:rPr>
              <a:t>    -   </a:t>
            </a:r>
            <a:r>
              <a:rPr lang="en-US" altLang="ro-RO" sz="1200" spc="195" dirty="0">
                <a:solidFill>
                  <a:schemeClr val="bg1"/>
                </a:solidFill>
                <a:latin typeface="Cambria" panose="02040503050406030204" pitchFamily="18" charset="0"/>
                <a:ea typeface="Cambria" panose="02040503050406030204" pitchFamily="18" charset="0"/>
              </a:rPr>
              <a:t>  </a:t>
            </a:r>
            <a:r>
              <a:rPr lang="ro-RO" altLang="ro-RO" sz="1200" spc="195" dirty="0">
                <a:solidFill>
                  <a:schemeClr val="bg1"/>
                </a:solidFill>
                <a:latin typeface="Cambria" panose="02040503050406030204" pitchFamily="18" charset="0"/>
                <a:ea typeface="Cambria" panose="02040503050406030204" pitchFamily="18" charset="0"/>
              </a:rPr>
              <a:t>49 actualizări privind dosarele în plată</a:t>
            </a:r>
            <a:endParaRPr lang="en-GB" altLang="ro-RO" sz="1200" spc="195" dirty="0">
              <a:solidFill>
                <a:schemeClr val="bg1"/>
              </a:solidFill>
              <a:latin typeface="Cambria" panose="02040503050406030204" pitchFamily="18" charset="0"/>
              <a:ea typeface="Cambria" panose="02040503050406030204" pitchFamily="18" charset="0"/>
            </a:endParaRPr>
          </a:p>
          <a:p>
            <a:pPr algn="just"/>
            <a:r>
              <a:rPr lang="en-GB" altLang="ro-RO" sz="1200" spc="195" dirty="0">
                <a:solidFill>
                  <a:schemeClr val="bg1"/>
                </a:solidFill>
                <a:latin typeface="Cambria" panose="02040503050406030204" pitchFamily="18" charset="0"/>
                <a:ea typeface="Cambria" panose="02040503050406030204" pitchFamily="18" charset="0"/>
              </a:rPr>
              <a:t>    -   </a:t>
            </a:r>
            <a:r>
              <a:rPr lang="ro-RO" altLang="ro-RO" sz="1200" spc="195" dirty="0">
                <a:solidFill>
                  <a:schemeClr val="bg1"/>
                </a:solidFill>
                <a:latin typeface="Cambria" panose="02040503050406030204" pitchFamily="18" charset="0"/>
                <a:ea typeface="Cambria" panose="02040503050406030204" pitchFamily="18" charset="0"/>
              </a:rPr>
              <a:t>156</a:t>
            </a:r>
            <a:r>
              <a:rPr lang="en-GB" altLang="ro-RO" sz="1200" spc="195" dirty="0">
                <a:solidFill>
                  <a:schemeClr val="bg1"/>
                </a:solidFill>
                <a:latin typeface="Cambria" panose="02040503050406030204" pitchFamily="18" charset="0"/>
                <a:ea typeface="Cambria" panose="02040503050406030204" pitchFamily="18" charset="0"/>
              </a:rPr>
              <a:t> </a:t>
            </a:r>
            <a:r>
              <a:rPr lang="en-GB" altLang="ro-RO" sz="1200" spc="195" dirty="0" err="1">
                <a:solidFill>
                  <a:schemeClr val="bg1"/>
                </a:solidFill>
                <a:latin typeface="Cambria" panose="02040503050406030204" pitchFamily="18" charset="0"/>
                <a:ea typeface="Cambria" panose="02040503050406030204" pitchFamily="18" charset="0"/>
              </a:rPr>
              <a:t>contracte</a:t>
            </a:r>
            <a:endParaRPr lang="en-GB" altLang="ro-RO" sz="1200" spc="195" dirty="0">
              <a:solidFill>
                <a:schemeClr val="bg1"/>
              </a:solidFill>
              <a:latin typeface="Cambria" panose="02040503050406030204" pitchFamily="18" charset="0"/>
              <a:ea typeface="Cambria" panose="02040503050406030204" pitchFamily="18" charset="0"/>
            </a:endParaRPr>
          </a:p>
          <a:p>
            <a:pPr algn="just"/>
            <a:r>
              <a:rPr lang="en-GB" altLang="ro-RO" sz="1200" spc="195" dirty="0">
                <a:solidFill>
                  <a:schemeClr val="bg1"/>
                </a:solidFill>
                <a:latin typeface="Cambria" panose="02040503050406030204" pitchFamily="18" charset="0"/>
                <a:ea typeface="Cambria" panose="02040503050406030204" pitchFamily="18" charset="0"/>
              </a:rPr>
              <a:t>    -   </a:t>
            </a:r>
            <a:r>
              <a:rPr lang="ro-RO" altLang="ro-RO" sz="1200" spc="195" dirty="0">
                <a:solidFill>
                  <a:schemeClr val="bg1"/>
                </a:solidFill>
                <a:latin typeface="Cambria" panose="02040503050406030204" pitchFamily="18" charset="0"/>
                <a:ea typeface="Cambria" panose="02040503050406030204" pitchFamily="18" charset="0"/>
              </a:rPr>
              <a:t>156</a:t>
            </a:r>
            <a:r>
              <a:rPr lang="en-GB" altLang="ro-RO" sz="1200" spc="195" dirty="0">
                <a:solidFill>
                  <a:schemeClr val="bg1"/>
                </a:solidFill>
                <a:latin typeface="Cambria" panose="02040503050406030204" pitchFamily="18" charset="0"/>
                <a:ea typeface="Cambria" panose="02040503050406030204" pitchFamily="18" charset="0"/>
              </a:rPr>
              <a:t> plan de </a:t>
            </a:r>
            <a:r>
              <a:rPr lang="en-GB" altLang="ro-RO" sz="1200" spc="195" dirty="0" err="1">
                <a:solidFill>
                  <a:schemeClr val="bg1"/>
                </a:solidFill>
                <a:latin typeface="Cambria" panose="02040503050406030204" pitchFamily="18" charset="0"/>
                <a:ea typeface="Cambria" panose="02040503050406030204" pitchFamily="18" charset="0"/>
              </a:rPr>
              <a:t>interventii</a:t>
            </a:r>
            <a:endParaRPr lang="en-GB" altLang="ro-RO" sz="1200" spc="195" dirty="0">
              <a:solidFill>
                <a:schemeClr val="bg1"/>
              </a:solidFill>
              <a:latin typeface="Cambria" panose="02040503050406030204" pitchFamily="18" charset="0"/>
              <a:ea typeface="Cambria" panose="02040503050406030204" pitchFamily="18" charset="0"/>
            </a:endParaRPr>
          </a:p>
          <a:p>
            <a:pPr algn="just"/>
            <a:r>
              <a:rPr lang="en-GB" altLang="ro-RO" sz="1200" spc="195" dirty="0">
                <a:solidFill>
                  <a:schemeClr val="bg1"/>
                </a:solidFill>
                <a:latin typeface="Cambria" panose="02040503050406030204" pitchFamily="18" charset="0"/>
                <a:ea typeface="Cambria" panose="02040503050406030204" pitchFamily="18" charset="0"/>
              </a:rPr>
              <a:t>    -   </a:t>
            </a:r>
            <a:r>
              <a:rPr lang="ro-RO" altLang="ro-RO" sz="1200" spc="195" dirty="0">
                <a:solidFill>
                  <a:schemeClr val="bg1"/>
                </a:solidFill>
                <a:latin typeface="Cambria" panose="02040503050406030204" pitchFamily="18" charset="0"/>
                <a:ea typeface="Cambria" panose="02040503050406030204" pitchFamily="18" charset="0"/>
              </a:rPr>
              <a:t>312</a:t>
            </a:r>
            <a:r>
              <a:rPr lang="en-GB" altLang="ro-RO" sz="1200" spc="195" dirty="0">
                <a:solidFill>
                  <a:schemeClr val="bg1"/>
                </a:solidFill>
                <a:latin typeface="Cambria" panose="02040503050406030204" pitchFamily="18" charset="0"/>
                <a:ea typeface="Cambria" panose="02040503050406030204" pitchFamily="18" charset="0"/>
              </a:rPr>
              <a:t> </a:t>
            </a:r>
            <a:r>
              <a:rPr lang="en-GB" altLang="ro-RO" sz="1200" spc="195" dirty="0" err="1">
                <a:solidFill>
                  <a:schemeClr val="bg1"/>
                </a:solidFill>
                <a:latin typeface="Cambria" panose="02040503050406030204" pitchFamily="18" charset="0"/>
                <a:ea typeface="Cambria" panose="02040503050406030204" pitchFamily="18" charset="0"/>
              </a:rPr>
              <a:t>declaratii</a:t>
            </a:r>
            <a:r>
              <a:rPr lang="en-GB" altLang="ro-RO" sz="1200" spc="195" dirty="0">
                <a:solidFill>
                  <a:schemeClr val="bg1"/>
                </a:solidFill>
                <a:latin typeface="Cambria" panose="02040503050406030204" pitchFamily="18" charset="0"/>
                <a:ea typeface="Cambria" panose="02040503050406030204" pitchFamily="18" charset="0"/>
              </a:rPr>
              <a:t> </a:t>
            </a:r>
            <a:endParaRPr lang="ro-RO" altLang="ro-RO" sz="1200" spc="195" dirty="0">
              <a:solidFill>
                <a:schemeClr val="bg1"/>
              </a:solidFill>
              <a:latin typeface="Cambria" panose="02040503050406030204" pitchFamily="18" charset="0"/>
              <a:ea typeface="Cambria" panose="02040503050406030204" pitchFamily="18" charset="0"/>
            </a:endParaRPr>
          </a:p>
          <a:p>
            <a:pPr algn="just"/>
            <a:r>
              <a:rPr lang="ro-RO" altLang="ro-RO" sz="1200" spc="195" dirty="0">
                <a:solidFill>
                  <a:schemeClr val="bg1"/>
                </a:solidFill>
                <a:latin typeface="Cambria" panose="02040503050406030204" pitchFamily="18" charset="0"/>
                <a:ea typeface="Cambria" panose="02040503050406030204" pitchFamily="18" charset="0"/>
              </a:rPr>
              <a:t>    - s-au facilitat transferurile electronice </a:t>
            </a:r>
            <a:r>
              <a:rPr lang="ro-RO" altLang="ro-RO" sz="1200" spc="195" dirty="0" err="1">
                <a:solidFill>
                  <a:schemeClr val="bg1"/>
                </a:solidFill>
                <a:latin typeface="Cambria" panose="02040503050406030204" pitchFamily="18" charset="0"/>
                <a:ea typeface="Cambria" panose="02040503050406030204" pitchFamily="18" charset="0"/>
              </a:rPr>
              <a:t>şi</a:t>
            </a:r>
            <a:r>
              <a:rPr lang="ro-RO" altLang="ro-RO" sz="1200" spc="195" dirty="0">
                <a:solidFill>
                  <a:schemeClr val="bg1"/>
                </a:solidFill>
                <a:latin typeface="Cambria" panose="02040503050406030204" pitchFamily="18" charset="0"/>
                <a:ea typeface="Cambria" panose="02040503050406030204" pitchFamily="18" charset="0"/>
              </a:rPr>
              <a:t> fizice a dosarelor de </a:t>
            </a:r>
            <a:r>
              <a:rPr lang="ro-RO" altLang="ro-RO" sz="1200" spc="195" dirty="0" err="1">
                <a:solidFill>
                  <a:schemeClr val="bg1"/>
                </a:solidFill>
                <a:latin typeface="Cambria" panose="02040503050406030204" pitchFamily="18" charset="0"/>
                <a:ea typeface="Cambria" panose="02040503050406030204" pitchFamily="18" charset="0"/>
              </a:rPr>
              <a:t>alocaţie</a:t>
            </a:r>
            <a:r>
              <a:rPr lang="ro-RO" altLang="ro-RO" sz="1200" spc="195" dirty="0">
                <a:solidFill>
                  <a:schemeClr val="bg1"/>
                </a:solidFill>
                <a:latin typeface="Cambria" panose="02040503050406030204" pitchFamily="18" charset="0"/>
                <a:ea typeface="Cambria" panose="02040503050406030204" pitchFamily="18" charset="0"/>
              </a:rPr>
              <a:t> de stat pentru familiile care </a:t>
            </a:r>
            <a:r>
              <a:rPr lang="ro-RO" altLang="ro-RO" sz="1200" spc="195" dirty="0" err="1">
                <a:solidFill>
                  <a:schemeClr val="bg1"/>
                </a:solidFill>
                <a:latin typeface="Cambria" panose="02040503050406030204" pitchFamily="18" charset="0"/>
                <a:ea typeface="Cambria" panose="02040503050406030204" pitchFamily="18" charset="0"/>
              </a:rPr>
              <a:t>şi</a:t>
            </a:r>
            <a:r>
              <a:rPr lang="ro-RO" altLang="ro-RO" sz="1200" spc="195" dirty="0">
                <a:solidFill>
                  <a:schemeClr val="bg1"/>
                </a:solidFill>
                <a:latin typeface="Cambria" panose="02040503050406030204" pitchFamily="18" charset="0"/>
                <a:ea typeface="Cambria" panose="02040503050406030204" pitchFamily="18" charset="0"/>
              </a:rPr>
              <a:t>-au schimbat domiciliul din alte </a:t>
            </a:r>
            <a:r>
              <a:rPr lang="ro-RO" altLang="ro-RO" sz="1200" spc="195" dirty="0" err="1">
                <a:solidFill>
                  <a:schemeClr val="bg1"/>
                </a:solidFill>
                <a:latin typeface="Cambria" panose="02040503050406030204" pitchFamily="18" charset="0"/>
                <a:ea typeface="Cambria" panose="02040503050406030204" pitchFamily="18" charset="0"/>
              </a:rPr>
              <a:t>localităţi</a:t>
            </a:r>
            <a:r>
              <a:rPr lang="ro-RO" altLang="ro-RO" sz="1200" spc="195" dirty="0">
                <a:solidFill>
                  <a:schemeClr val="bg1"/>
                </a:solidFill>
                <a:latin typeface="Cambria" panose="02040503050406030204" pitchFamily="18" charset="0"/>
                <a:ea typeface="Cambria" panose="02040503050406030204" pitchFamily="18" charset="0"/>
              </a:rPr>
              <a:t> din </a:t>
            </a:r>
            <a:r>
              <a:rPr lang="ro-RO" altLang="ro-RO" sz="1200" spc="195" dirty="0" err="1">
                <a:solidFill>
                  <a:schemeClr val="bg1"/>
                </a:solidFill>
                <a:latin typeface="Cambria" panose="02040503050406030204" pitchFamily="18" charset="0"/>
                <a:ea typeface="Cambria" panose="02040503050406030204" pitchFamily="18" charset="0"/>
              </a:rPr>
              <a:t>ţară</a:t>
            </a:r>
            <a:r>
              <a:rPr lang="ro-RO" altLang="ro-RO" sz="1200" spc="195" dirty="0">
                <a:solidFill>
                  <a:schemeClr val="bg1"/>
                </a:solidFill>
                <a:latin typeface="Cambria" panose="02040503050406030204" pitchFamily="18" charset="0"/>
                <a:ea typeface="Cambria" panose="02040503050406030204" pitchFamily="18" charset="0"/>
              </a:rPr>
              <a:t> în municipiul Dorohoi. </a:t>
            </a:r>
          </a:p>
          <a:p>
            <a:pPr algn="just"/>
            <a:r>
              <a:rPr lang="ro-RO" altLang="ro-RO" sz="1200" spc="195" dirty="0">
                <a:solidFill>
                  <a:schemeClr val="bg1"/>
                </a:solidFill>
                <a:latin typeface="Cambria" panose="02040503050406030204" pitchFamily="18" charset="0"/>
                <a:ea typeface="Cambria" panose="02040503050406030204" pitchFamily="18" charset="0"/>
              </a:rPr>
              <a:t>    - s-a asigurat actualizarea dosarelor în plată, privind :</a:t>
            </a:r>
          </a:p>
          <a:p>
            <a:pPr algn="just">
              <a:buFont typeface="Wingdings" panose="05000000000000000000" pitchFamily="2" charset="2"/>
              <a:buChar char="v"/>
            </a:pPr>
            <a:r>
              <a:rPr lang="ro-RO" altLang="ro-RO" sz="1200" spc="195" dirty="0">
                <a:solidFill>
                  <a:schemeClr val="bg1"/>
                </a:solidFill>
                <a:latin typeface="Cambria" panose="02040503050406030204" pitchFamily="18" charset="0"/>
                <a:ea typeface="Cambria" panose="02040503050406030204" pitchFamily="18" charset="0"/>
              </a:rPr>
              <a:t> Modificarea </a:t>
            </a:r>
            <a:r>
              <a:rPr lang="ro-RO" altLang="ro-RO" sz="1200" spc="195" dirty="0" err="1">
                <a:solidFill>
                  <a:schemeClr val="bg1"/>
                </a:solidFill>
                <a:latin typeface="Cambria" panose="02040503050406030204" pitchFamily="18" charset="0"/>
                <a:ea typeface="Cambria" panose="02040503050406030204" pitchFamily="18" charset="0"/>
              </a:rPr>
              <a:t>reprezentului</a:t>
            </a:r>
            <a:r>
              <a:rPr lang="ro-RO" altLang="ro-RO" sz="1200" spc="195" dirty="0">
                <a:solidFill>
                  <a:schemeClr val="bg1"/>
                </a:solidFill>
                <a:latin typeface="Cambria" panose="02040503050406030204" pitchFamily="18" charset="0"/>
                <a:ea typeface="Cambria" panose="02040503050406030204" pitchFamily="18" charset="0"/>
              </a:rPr>
              <a:t> legal pentru </a:t>
            </a:r>
            <a:r>
              <a:rPr lang="ro-RO" altLang="ro-RO" sz="1200" spc="195" dirty="0" err="1">
                <a:solidFill>
                  <a:schemeClr val="bg1"/>
                </a:solidFill>
                <a:latin typeface="Cambria" panose="02040503050406030204" pitchFamily="18" charset="0"/>
                <a:ea typeface="Cambria" panose="02040503050406030204" pitchFamily="18" charset="0"/>
              </a:rPr>
              <a:t>alocatia</a:t>
            </a:r>
            <a:r>
              <a:rPr lang="ro-RO" altLang="ro-RO" sz="1200" spc="195" dirty="0">
                <a:solidFill>
                  <a:schemeClr val="bg1"/>
                </a:solidFill>
                <a:latin typeface="Cambria" panose="02040503050406030204" pitchFamily="18" charset="0"/>
                <a:ea typeface="Cambria" panose="02040503050406030204" pitchFamily="18" charset="0"/>
              </a:rPr>
              <a:t> de stat</a:t>
            </a:r>
          </a:p>
          <a:p>
            <a:pPr algn="just">
              <a:buFont typeface="Wingdings" panose="05000000000000000000" pitchFamily="2" charset="2"/>
              <a:buChar char="v"/>
            </a:pPr>
            <a:r>
              <a:rPr lang="ro-RO" altLang="ro-RO" sz="1200" spc="195" dirty="0">
                <a:solidFill>
                  <a:schemeClr val="bg1"/>
                </a:solidFill>
                <a:latin typeface="Cambria" panose="02040503050406030204" pitchFamily="18" charset="0"/>
                <a:ea typeface="Cambria" panose="02040503050406030204" pitchFamily="18" charset="0"/>
              </a:rPr>
              <a:t> schimbarea </a:t>
            </a:r>
            <a:r>
              <a:rPr lang="ro-RO" altLang="ro-RO" sz="1200" spc="195" dirty="0" err="1">
                <a:solidFill>
                  <a:schemeClr val="bg1"/>
                </a:solidFill>
                <a:latin typeface="Cambria" panose="02040503050406030204" pitchFamily="18" charset="0"/>
                <a:ea typeface="Cambria" panose="02040503050406030204" pitchFamily="18" charset="0"/>
              </a:rPr>
              <a:t>modalităţii</a:t>
            </a:r>
            <a:r>
              <a:rPr lang="ro-RO" altLang="ro-RO" sz="1200" spc="195" dirty="0">
                <a:solidFill>
                  <a:schemeClr val="bg1"/>
                </a:solidFill>
                <a:latin typeface="Cambria" panose="02040503050406030204" pitchFamily="18" charset="0"/>
                <a:ea typeface="Cambria" panose="02040503050406030204" pitchFamily="18" charset="0"/>
              </a:rPr>
              <a:t> de plată a </a:t>
            </a:r>
            <a:r>
              <a:rPr lang="ro-RO" altLang="ro-RO" sz="1200" spc="195" dirty="0" err="1">
                <a:solidFill>
                  <a:schemeClr val="bg1"/>
                </a:solidFill>
                <a:latin typeface="Cambria" panose="02040503050406030204" pitchFamily="18" charset="0"/>
                <a:ea typeface="Cambria" panose="02040503050406030204" pitchFamily="18" charset="0"/>
              </a:rPr>
              <a:t>alocaţiei</a:t>
            </a:r>
            <a:r>
              <a:rPr lang="ro-RO" altLang="ro-RO" sz="1200" spc="195" dirty="0">
                <a:solidFill>
                  <a:schemeClr val="bg1"/>
                </a:solidFill>
                <a:latin typeface="Cambria" panose="02040503050406030204" pitchFamily="18" charset="0"/>
                <a:ea typeface="Cambria" panose="02040503050406030204" pitchFamily="18" charset="0"/>
              </a:rPr>
              <a:t> de stat;</a:t>
            </a:r>
          </a:p>
          <a:p>
            <a:pPr algn="just">
              <a:buFont typeface="Wingdings" panose="05000000000000000000" pitchFamily="2" charset="2"/>
              <a:buChar char="v"/>
            </a:pPr>
            <a:r>
              <a:rPr lang="ro-RO" altLang="ro-RO" sz="1200" spc="195" dirty="0">
                <a:solidFill>
                  <a:schemeClr val="bg1"/>
                </a:solidFill>
                <a:latin typeface="Cambria" panose="02040503050406030204" pitchFamily="18" charset="0"/>
                <a:ea typeface="Cambria" panose="02040503050406030204" pitchFamily="18" charset="0"/>
              </a:rPr>
              <a:t> modificări privind schimbarea domiciliului familiei beneficiare;</a:t>
            </a:r>
          </a:p>
          <a:p>
            <a:pPr algn="just">
              <a:buFont typeface="Wingdings" panose="05000000000000000000" pitchFamily="2" charset="2"/>
              <a:buChar char="v"/>
            </a:pPr>
            <a:r>
              <a:rPr lang="ro-RO" altLang="ro-RO" sz="1200" spc="195" dirty="0">
                <a:solidFill>
                  <a:schemeClr val="bg1"/>
                </a:solidFill>
                <a:latin typeface="Cambria" panose="02040503050406030204" pitchFamily="18" charset="0"/>
                <a:ea typeface="Cambria" panose="02040503050406030204" pitchFamily="18" charset="0"/>
              </a:rPr>
              <a:t> încetarea </a:t>
            </a:r>
            <a:r>
              <a:rPr lang="ro-RO" altLang="ro-RO" sz="1200" spc="195" dirty="0" err="1">
                <a:solidFill>
                  <a:schemeClr val="bg1"/>
                </a:solidFill>
                <a:latin typeface="Cambria" panose="02040503050406030204" pitchFamily="18" charset="0"/>
                <a:ea typeface="Cambria" panose="02040503050406030204" pitchFamily="18" charset="0"/>
              </a:rPr>
              <a:t>plăţii</a:t>
            </a:r>
            <a:r>
              <a:rPr lang="ro-RO" altLang="ro-RO" sz="1200" spc="195" dirty="0">
                <a:solidFill>
                  <a:schemeClr val="bg1"/>
                </a:solidFill>
                <a:latin typeface="Cambria" panose="02040503050406030204" pitchFamily="18" charset="0"/>
                <a:ea typeface="Cambria" panose="02040503050406030204" pitchFamily="18" charset="0"/>
              </a:rPr>
              <a:t> </a:t>
            </a:r>
            <a:r>
              <a:rPr lang="ro-RO" altLang="ro-RO" sz="1200" spc="195" dirty="0" err="1">
                <a:solidFill>
                  <a:schemeClr val="bg1"/>
                </a:solidFill>
                <a:latin typeface="Cambria" panose="02040503050406030204" pitchFamily="18" charset="0"/>
                <a:ea typeface="Cambria" panose="02040503050406030204" pitchFamily="18" charset="0"/>
              </a:rPr>
              <a:t>alocaţiei</a:t>
            </a:r>
            <a:r>
              <a:rPr lang="ro-RO" altLang="ro-RO" sz="1200" spc="195" dirty="0">
                <a:solidFill>
                  <a:schemeClr val="bg1"/>
                </a:solidFill>
                <a:latin typeface="Cambria" panose="02040503050406030204" pitchFamily="18" charset="0"/>
                <a:ea typeface="Cambria" panose="02040503050406030204" pitchFamily="18" charset="0"/>
              </a:rPr>
              <a:t> de stat pentru copii;</a:t>
            </a:r>
          </a:p>
          <a:p>
            <a:pPr algn="just">
              <a:buFont typeface="Wingdings" panose="05000000000000000000" pitchFamily="2" charset="2"/>
              <a:buChar char="v"/>
            </a:pPr>
            <a:r>
              <a:rPr lang="ro-RO" altLang="ro-RO" sz="1200" spc="195" dirty="0">
                <a:solidFill>
                  <a:schemeClr val="bg1"/>
                </a:solidFill>
                <a:latin typeface="Cambria" panose="02040503050406030204" pitchFamily="18" charset="0"/>
                <a:ea typeface="Cambria" panose="02040503050406030204" pitchFamily="18" charset="0"/>
              </a:rPr>
              <a:t> reluarea </a:t>
            </a:r>
            <a:r>
              <a:rPr lang="ro-RO" altLang="ro-RO" sz="1200" spc="195" dirty="0" err="1">
                <a:solidFill>
                  <a:schemeClr val="bg1"/>
                </a:solidFill>
                <a:latin typeface="Cambria" panose="02040503050406030204" pitchFamily="18" charset="0"/>
                <a:ea typeface="Cambria" panose="02040503050406030204" pitchFamily="18" charset="0"/>
              </a:rPr>
              <a:t>plăţii</a:t>
            </a:r>
            <a:r>
              <a:rPr lang="ro-RO" altLang="ro-RO" sz="1200" spc="195" dirty="0">
                <a:solidFill>
                  <a:schemeClr val="bg1"/>
                </a:solidFill>
                <a:latin typeface="Cambria" panose="02040503050406030204" pitchFamily="18" charset="0"/>
                <a:ea typeface="Cambria" panose="02040503050406030204" pitchFamily="18" charset="0"/>
              </a:rPr>
              <a:t> . </a:t>
            </a:r>
          </a:p>
          <a:p>
            <a:pPr algn="just"/>
            <a:r>
              <a:rPr lang="ro-RO" altLang="ro-RO" sz="1200" spc="195" dirty="0">
                <a:solidFill>
                  <a:schemeClr val="bg1"/>
                </a:solidFill>
                <a:latin typeface="Cambria" panose="02040503050406030204" pitchFamily="18" charset="0"/>
                <a:ea typeface="Cambria" panose="02040503050406030204" pitchFamily="18" charset="0"/>
              </a:rPr>
              <a:t>      S-au efectuat anchete sociale la domiciliul familiilor cu situații deosebite, care depun dosare pentru </a:t>
            </a:r>
            <a:r>
              <a:rPr lang="ro-RO" altLang="ro-RO" sz="1200" spc="195" dirty="0" err="1">
                <a:solidFill>
                  <a:schemeClr val="bg1"/>
                </a:solidFill>
                <a:latin typeface="Cambria" panose="02040503050406030204" pitchFamily="18" charset="0"/>
                <a:ea typeface="Cambria" panose="02040503050406030204" pitchFamily="18" charset="0"/>
              </a:rPr>
              <a:t>alocaţie</a:t>
            </a:r>
            <a:r>
              <a:rPr lang="ro-RO" altLang="ro-RO" sz="1200" spc="195" dirty="0">
                <a:solidFill>
                  <a:schemeClr val="bg1"/>
                </a:solidFill>
                <a:latin typeface="Cambria" panose="02040503050406030204" pitchFamily="18" charset="0"/>
                <a:ea typeface="Cambria" panose="02040503050406030204" pitchFamily="18" charset="0"/>
              </a:rPr>
              <a:t> de stat, pentru verificarea datelor înscrise în documentele depuse la dosar</a:t>
            </a:r>
            <a:r>
              <a:rPr lang="en-US" altLang="ro-RO" sz="1200" spc="195" dirty="0">
                <a:solidFill>
                  <a:schemeClr val="bg1"/>
                </a:solidFill>
                <a:latin typeface="Cambria" panose="02040503050406030204" pitchFamily="18" charset="0"/>
                <a:ea typeface="Cambria" panose="02040503050406030204" pitchFamily="18" charset="0"/>
              </a:rPr>
              <a:t>.</a:t>
            </a:r>
            <a:endParaRPr lang="ro-RO" altLang="ro-RO" sz="12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2154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4D96996-BA0E-51A4-1324-64DA39D3183A}"/>
              </a:ext>
            </a:extLst>
          </p:cNvPr>
          <p:cNvSpPr>
            <a:spLocks noGrp="1"/>
          </p:cNvSpPr>
          <p:nvPr>
            <p:ph type="title"/>
          </p:nvPr>
        </p:nvSpPr>
        <p:spPr>
          <a:xfrm>
            <a:off x="723450" y="44300"/>
            <a:ext cx="7697100" cy="482400"/>
          </a:xfrm>
        </p:spPr>
        <p:txBody>
          <a:bodyPr/>
          <a:lstStyle/>
          <a:p>
            <a:r>
              <a:rPr lang="it-IT" sz="2000" dirty="0">
                <a:latin typeface="Trebuchet MS" panose="020B0603020202020204" pitchFamily="34" charset="0"/>
              </a:rPr>
              <a:t>COMPARTIMENT DE SPRIJIN AL COMUNITĂȚII ROME</a:t>
            </a:r>
            <a:br>
              <a:rPr lang="it-IT" dirty="0"/>
            </a:br>
            <a:endParaRPr lang="ro-RO" dirty="0"/>
          </a:p>
        </p:txBody>
      </p:sp>
      <p:sp>
        <p:nvSpPr>
          <p:cNvPr id="3" name="Content Placeholder 2">
            <a:extLst>
              <a:ext uri="{FF2B5EF4-FFF2-40B4-BE49-F238E27FC236}">
                <a16:creationId xmlns:a16="http://schemas.microsoft.com/office/drawing/2014/main" id="{7EE386F7-5407-A590-CD66-E6EE6A3F9E0D}"/>
              </a:ext>
            </a:extLst>
          </p:cNvPr>
          <p:cNvSpPr txBox="1">
            <a:spLocks/>
          </p:cNvSpPr>
          <p:nvPr/>
        </p:nvSpPr>
        <p:spPr>
          <a:xfrm>
            <a:off x="218850" y="1279088"/>
            <a:ext cx="8706300" cy="2400657"/>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buFont typeface="Wingdings" panose="05000000000000000000" pitchFamily="2" charset="2"/>
              <a:buNone/>
            </a:pPr>
            <a:r>
              <a:rPr lang="ro-RO" altLang="ro-RO" sz="1200" dirty="0">
                <a:solidFill>
                  <a:schemeClr val="bg1"/>
                </a:solidFill>
                <a:cs typeface="+mn-cs"/>
              </a:rPr>
              <a:t> </a:t>
            </a:r>
            <a:r>
              <a:rPr lang="en-US" altLang="ro-RO" sz="1200" dirty="0">
                <a:solidFill>
                  <a:schemeClr val="bg1"/>
                </a:solidFill>
                <a:cs typeface="+mn-cs"/>
              </a:rPr>
              <a:t>   </a:t>
            </a:r>
            <a:r>
              <a:rPr lang="ro-RO" altLang="ro-RO" sz="1200" dirty="0">
                <a:solidFill>
                  <a:schemeClr val="bg1"/>
                </a:solidFill>
              </a:rPr>
              <a:t>Conform prevederilor HCL p</a:t>
            </a:r>
            <a:r>
              <a:rPr lang="en-US" altLang="ro-RO" sz="1200" dirty="0" err="1">
                <a:solidFill>
                  <a:schemeClr val="bg1"/>
                </a:solidFill>
              </a:rPr>
              <a:t>rivind</a:t>
            </a:r>
            <a:r>
              <a:rPr lang="en-US" altLang="ro-RO" sz="1200" dirty="0">
                <a:solidFill>
                  <a:schemeClr val="bg1"/>
                </a:solidFill>
              </a:rPr>
              <a:t> </a:t>
            </a:r>
            <a:r>
              <a:rPr lang="en-US" altLang="ro-RO" sz="1200" dirty="0" err="1">
                <a:solidFill>
                  <a:schemeClr val="bg1"/>
                </a:solidFill>
              </a:rPr>
              <a:t>aprobarea</a:t>
            </a:r>
            <a:r>
              <a:rPr lang="en-US" altLang="ro-RO" sz="1200" dirty="0">
                <a:solidFill>
                  <a:schemeClr val="bg1"/>
                </a:solidFill>
              </a:rPr>
              <a:t> </a:t>
            </a:r>
            <a:r>
              <a:rPr lang="en-US" altLang="ro-RO" sz="1200" dirty="0" err="1">
                <a:solidFill>
                  <a:schemeClr val="bg1"/>
                </a:solidFill>
              </a:rPr>
              <a:t>Grupului</a:t>
            </a:r>
            <a:r>
              <a:rPr lang="en-US" altLang="ro-RO" sz="1200" dirty="0">
                <a:solidFill>
                  <a:schemeClr val="bg1"/>
                </a:solidFill>
              </a:rPr>
              <a:t> de </a:t>
            </a:r>
            <a:r>
              <a:rPr lang="en-US" altLang="ro-RO" sz="1200" dirty="0" err="1">
                <a:solidFill>
                  <a:schemeClr val="bg1"/>
                </a:solidFill>
              </a:rPr>
              <a:t>Lucru</a:t>
            </a:r>
            <a:r>
              <a:rPr lang="en-US" altLang="ro-RO" sz="1200" dirty="0">
                <a:solidFill>
                  <a:schemeClr val="bg1"/>
                </a:solidFill>
              </a:rPr>
              <a:t> Local </a:t>
            </a:r>
            <a:r>
              <a:rPr lang="ro-RO" altLang="ro-RO" sz="1200" dirty="0">
                <a:solidFill>
                  <a:schemeClr val="bg1"/>
                </a:solidFill>
              </a:rPr>
              <a:t>(GLL)</a:t>
            </a:r>
            <a:r>
              <a:rPr lang="en-US" altLang="ro-RO" sz="1200" dirty="0">
                <a:solidFill>
                  <a:schemeClr val="bg1"/>
                </a:solidFill>
              </a:rPr>
              <a:t> </a:t>
            </a:r>
            <a:r>
              <a:rPr lang="en-US" altLang="ro-RO" sz="1200" dirty="0" err="1">
                <a:solidFill>
                  <a:schemeClr val="bg1"/>
                </a:solidFill>
              </a:rPr>
              <a:t>pentru</a:t>
            </a:r>
            <a:r>
              <a:rPr lang="en-US" altLang="ro-RO" sz="1200" dirty="0">
                <a:solidFill>
                  <a:schemeClr val="bg1"/>
                </a:solidFill>
              </a:rPr>
              <a:t> </a:t>
            </a:r>
            <a:r>
              <a:rPr lang="en-US" altLang="ro-RO" sz="1200" dirty="0" err="1">
                <a:solidFill>
                  <a:schemeClr val="bg1"/>
                </a:solidFill>
              </a:rPr>
              <a:t>romii</a:t>
            </a:r>
            <a:r>
              <a:rPr lang="en-US" altLang="ro-RO" sz="1200" dirty="0">
                <a:solidFill>
                  <a:schemeClr val="bg1"/>
                </a:solidFill>
              </a:rPr>
              <a:t> din </a:t>
            </a:r>
            <a:r>
              <a:rPr lang="en-US" altLang="ro-RO" sz="1200" dirty="0" err="1">
                <a:solidFill>
                  <a:schemeClr val="bg1"/>
                </a:solidFill>
              </a:rPr>
              <a:t>Municipiul</a:t>
            </a:r>
            <a:r>
              <a:rPr lang="en-US" altLang="ro-RO" sz="1200" dirty="0">
                <a:solidFill>
                  <a:schemeClr val="bg1"/>
                </a:solidFill>
              </a:rPr>
              <a:t> </a:t>
            </a:r>
            <a:r>
              <a:rPr lang="en-US" altLang="ro-RO" sz="1200" dirty="0" err="1">
                <a:solidFill>
                  <a:schemeClr val="bg1"/>
                </a:solidFill>
              </a:rPr>
              <a:t>Dorohoi</a:t>
            </a:r>
            <a:r>
              <a:rPr lang="en-US" altLang="ro-RO" sz="1200" dirty="0">
                <a:solidFill>
                  <a:schemeClr val="bg1"/>
                </a:solidFill>
              </a:rPr>
              <a:t> </a:t>
            </a:r>
            <a:r>
              <a:rPr lang="en-US" altLang="ro-RO" sz="1200" dirty="0" err="1">
                <a:solidFill>
                  <a:schemeClr val="bg1"/>
                </a:solidFill>
              </a:rPr>
              <a:t>si</a:t>
            </a:r>
            <a:r>
              <a:rPr lang="en-US" altLang="ro-RO" sz="1200" dirty="0">
                <a:solidFill>
                  <a:schemeClr val="bg1"/>
                </a:solidFill>
              </a:rPr>
              <a:t> a </a:t>
            </a:r>
            <a:r>
              <a:rPr lang="en-US" altLang="ro-RO" sz="1200" dirty="0" err="1">
                <a:solidFill>
                  <a:schemeClr val="bg1"/>
                </a:solidFill>
              </a:rPr>
              <a:t>Planului</a:t>
            </a:r>
            <a:r>
              <a:rPr lang="en-US" altLang="ro-RO" sz="1200" dirty="0">
                <a:solidFill>
                  <a:schemeClr val="bg1"/>
                </a:solidFill>
              </a:rPr>
              <a:t>  Local de </a:t>
            </a:r>
            <a:r>
              <a:rPr lang="en-US" altLang="ro-RO" sz="1200" dirty="0" err="1">
                <a:solidFill>
                  <a:schemeClr val="bg1"/>
                </a:solidFill>
              </a:rPr>
              <a:t>Actiune</a:t>
            </a:r>
            <a:r>
              <a:rPr lang="en-US" altLang="ro-RO" sz="1200" dirty="0">
                <a:solidFill>
                  <a:schemeClr val="bg1"/>
                </a:solidFill>
              </a:rPr>
              <a:t> ”</a:t>
            </a:r>
            <a:r>
              <a:rPr lang="en-US" altLang="ro-RO" sz="1200" dirty="0" err="1">
                <a:solidFill>
                  <a:schemeClr val="bg1"/>
                </a:solidFill>
              </a:rPr>
              <a:t>Romii</a:t>
            </a:r>
            <a:r>
              <a:rPr lang="en-US" altLang="ro-RO" sz="1200" dirty="0">
                <a:solidFill>
                  <a:schemeClr val="bg1"/>
                </a:solidFill>
              </a:rPr>
              <a:t> 202</a:t>
            </a:r>
            <a:r>
              <a:rPr lang="ro-RO" altLang="ro-RO" sz="1200" dirty="0">
                <a:solidFill>
                  <a:schemeClr val="bg1"/>
                </a:solidFill>
              </a:rPr>
              <a:t>4</a:t>
            </a:r>
            <a:r>
              <a:rPr lang="en-US" altLang="ro-RO" sz="1200" dirty="0">
                <a:solidFill>
                  <a:schemeClr val="bg1"/>
                </a:solidFill>
              </a:rPr>
              <a:t>”</a:t>
            </a:r>
            <a:r>
              <a:rPr lang="ro-RO" altLang="ro-RO" sz="1200" dirty="0">
                <a:solidFill>
                  <a:schemeClr val="bg1"/>
                </a:solidFill>
              </a:rPr>
              <a:t> î</a:t>
            </a:r>
            <a:r>
              <a:rPr lang="en-AU" altLang="ro-RO" sz="1200" dirty="0">
                <a:solidFill>
                  <a:schemeClr val="bg1"/>
                </a:solidFill>
              </a:rPr>
              <a:t>n </a:t>
            </a:r>
            <a:r>
              <a:rPr lang="en-AU" altLang="ro-RO" sz="1200" dirty="0" err="1">
                <a:solidFill>
                  <a:schemeClr val="bg1"/>
                </a:solidFill>
              </a:rPr>
              <a:t>perioada</a:t>
            </a:r>
            <a:r>
              <a:rPr lang="en-AU" altLang="ro-RO" sz="1200" dirty="0">
                <a:solidFill>
                  <a:schemeClr val="bg1"/>
                </a:solidFill>
              </a:rPr>
              <a:t> 01 </a:t>
            </a:r>
            <a:r>
              <a:rPr lang="en-AU" altLang="ro-RO" sz="1200" dirty="0" err="1">
                <a:solidFill>
                  <a:schemeClr val="bg1"/>
                </a:solidFill>
              </a:rPr>
              <a:t>ianuarie</a:t>
            </a:r>
            <a:r>
              <a:rPr lang="en-AU" altLang="ro-RO" sz="1200" dirty="0">
                <a:solidFill>
                  <a:schemeClr val="bg1"/>
                </a:solidFill>
              </a:rPr>
              <a:t> -</a:t>
            </a:r>
            <a:r>
              <a:rPr lang="en-US" altLang="ro-RO" sz="1200" dirty="0">
                <a:solidFill>
                  <a:schemeClr val="bg1"/>
                </a:solidFill>
              </a:rPr>
              <a:t>31 </a:t>
            </a:r>
            <a:r>
              <a:rPr lang="en-US" altLang="ro-RO" sz="1200" dirty="0" err="1">
                <a:solidFill>
                  <a:schemeClr val="bg1"/>
                </a:solidFill>
              </a:rPr>
              <a:t>decembrie</a:t>
            </a:r>
            <a:r>
              <a:rPr lang="en-US" altLang="ro-RO" sz="1200" dirty="0">
                <a:solidFill>
                  <a:schemeClr val="bg1"/>
                </a:solidFill>
              </a:rPr>
              <a:t> </a:t>
            </a:r>
            <a:r>
              <a:rPr lang="ro-RO" altLang="ro-RO" sz="1200" dirty="0">
                <a:solidFill>
                  <a:schemeClr val="bg1"/>
                </a:solidFill>
              </a:rPr>
              <a:t>2024</a:t>
            </a:r>
            <a:r>
              <a:rPr lang="en-AU" altLang="ro-RO" sz="1200" dirty="0">
                <a:solidFill>
                  <a:schemeClr val="bg1"/>
                </a:solidFill>
              </a:rPr>
              <a:t> au </a:t>
            </a:r>
            <a:r>
              <a:rPr lang="en-AU" altLang="ro-RO" sz="1200" dirty="0" err="1">
                <a:solidFill>
                  <a:schemeClr val="bg1"/>
                </a:solidFill>
              </a:rPr>
              <a:t>fost</a:t>
            </a:r>
            <a:r>
              <a:rPr lang="en-AU" altLang="ro-RO" sz="1200" dirty="0">
                <a:solidFill>
                  <a:schemeClr val="bg1"/>
                </a:solidFill>
              </a:rPr>
              <a:t> </a:t>
            </a:r>
            <a:r>
              <a:rPr lang="en-AU" altLang="ro-RO" sz="1200" dirty="0" err="1">
                <a:solidFill>
                  <a:schemeClr val="bg1"/>
                </a:solidFill>
              </a:rPr>
              <a:t>realizate</a:t>
            </a:r>
            <a:r>
              <a:rPr lang="en-AU" altLang="ro-RO" sz="1200" dirty="0">
                <a:solidFill>
                  <a:schemeClr val="bg1"/>
                </a:solidFill>
              </a:rPr>
              <a:t> </a:t>
            </a:r>
            <a:r>
              <a:rPr lang="en-AU" altLang="ro-RO" sz="1200" dirty="0" err="1">
                <a:solidFill>
                  <a:schemeClr val="bg1"/>
                </a:solidFill>
              </a:rPr>
              <a:t>urmatoarele</a:t>
            </a:r>
            <a:r>
              <a:rPr lang="en-AU" altLang="ro-RO" sz="1200" dirty="0">
                <a:solidFill>
                  <a:schemeClr val="bg1"/>
                </a:solidFill>
              </a:rPr>
              <a:t> </a:t>
            </a:r>
            <a:r>
              <a:rPr lang="en-AU" altLang="ro-RO" sz="1200" dirty="0" err="1">
                <a:solidFill>
                  <a:schemeClr val="bg1"/>
                </a:solidFill>
              </a:rPr>
              <a:t>activități</a:t>
            </a:r>
            <a:r>
              <a:rPr lang="en-AU" altLang="ro-RO" sz="1200" dirty="0">
                <a:solidFill>
                  <a:schemeClr val="bg1"/>
                </a:solidFill>
              </a:rPr>
              <a:t>:</a:t>
            </a:r>
            <a:endParaRPr lang="en-US" altLang="ro-RO" sz="1200" dirty="0">
              <a:solidFill>
                <a:schemeClr val="bg1"/>
              </a:solidFill>
            </a:endParaRPr>
          </a:p>
          <a:p>
            <a:pPr algn="just"/>
            <a:r>
              <a:rPr lang="en-AU" altLang="ro-RO" sz="1200" dirty="0">
                <a:solidFill>
                  <a:schemeClr val="bg1"/>
                </a:solidFill>
              </a:rPr>
              <a:t> </a:t>
            </a:r>
            <a:r>
              <a:rPr lang="ro-RO" altLang="ro-RO" sz="1200" dirty="0">
                <a:solidFill>
                  <a:schemeClr val="bg1"/>
                </a:solidFill>
              </a:rPr>
              <a:t>             - </a:t>
            </a:r>
            <a:r>
              <a:rPr lang="en-AU" altLang="ro-RO" sz="1200" dirty="0" err="1">
                <a:solidFill>
                  <a:schemeClr val="bg1"/>
                </a:solidFill>
              </a:rPr>
              <a:t>Informare</a:t>
            </a:r>
            <a:r>
              <a:rPr lang="en-AU" altLang="ro-RO" sz="1200" dirty="0">
                <a:solidFill>
                  <a:schemeClr val="bg1"/>
                </a:solidFill>
              </a:rPr>
              <a:t> </a:t>
            </a:r>
            <a:r>
              <a:rPr lang="en-AU" altLang="ro-RO" sz="1200" dirty="0" err="1">
                <a:solidFill>
                  <a:schemeClr val="bg1"/>
                </a:solidFill>
              </a:rPr>
              <a:t>și</a:t>
            </a:r>
            <a:r>
              <a:rPr lang="en-AU" altLang="ro-RO" sz="1200" dirty="0">
                <a:solidFill>
                  <a:schemeClr val="bg1"/>
                </a:solidFill>
              </a:rPr>
              <a:t> </a:t>
            </a:r>
            <a:r>
              <a:rPr lang="en-AU" altLang="ro-RO" sz="1200" dirty="0" err="1">
                <a:solidFill>
                  <a:schemeClr val="bg1"/>
                </a:solidFill>
              </a:rPr>
              <a:t>consiliere</a:t>
            </a:r>
            <a:r>
              <a:rPr lang="en-AU" altLang="ro-RO" sz="1200" dirty="0">
                <a:solidFill>
                  <a:schemeClr val="bg1"/>
                </a:solidFill>
              </a:rPr>
              <a:t>  </a:t>
            </a:r>
            <a:r>
              <a:rPr lang="en-AU" altLang="ro-RO" sz="1200" dirty="0" err="1">
                <a:solidFill>
                  <a:schemeClr val="bg1"/>
                </a:solidFill>
              </a:rPr>
              <a:t>pentru</a:t>
            </a:r>
            <a:r>
              <a:rPr lang="en-AU" altLang="ro-RO" sz="1200" dirty="0">
                <a:solidFill>
                  <a:schemeClr val="bg1"/>
                </a:solidFill>
              </a:rPr>
              <a:t> </a:t>
            </a:r>
            <a:r>
              <a:rPr lang="en-AU" altLang="ro-RO" sz="1200" dirty="0" err="1">
                <a:solidFill>
                  <a:schemeClr val="bg1"/>
                </a:solidFill>
              </a:rPr>
              <a:t>persoanele</a:t>
            </a:r>
            <a:r>
              <a:rPr lang="en-AU" altLang="ro-RO" sz="1200" dirty="0">
                <a:solidFill>
                  <a:schemeClr val="bg1"/>
                </a:solidFill>
              </a:rPr>
              <a:t> din  </a:t>
            </a:r>
            <a:r>
              <a:rPr lang="en-AU" altLang="ro-RO" sz="1200" dirty="0" err="1">
                <a:solidFill>
                  <a:schemeClr val="bg1"/>
                </a:solidFill>
              </a:rPr>
              <a:t>familii</a:t>
            </a:r>
            <a:r>
              <a:rPr lang="en-AU" altLang="ro-RO" sz="1200" dirty="0">
                <a:solidFill>
                  <a:schemeClr val="bg1"/>
                </a:solidFill>
              </a:rPr>
              <a:t> de </a:t>
            </a:r>
            <a:r>
              <a:rPr lang="en-AU" altLang="ro-RO" sz="1200" dirty="0" err="1">
                <a:solidFill>
                  <a:schemeClr val="bg1"/>
                </a:solidFill>
              </a:rPr>
              <a:t>romi</a:t>
            </a:r>
            <a:r>
              <a:rPr lang="en-AU" altLang="ro-RO" sz="1200" dirty="0">
                <a:solidFill>
                  <a:schemeClr val="bg1"/>
                </a:solidFill>
              </a:rPr>
              <a:t>,  </a:t>
            </a:r>
            <a:endParaRPr lang="en-US" altLang="ro-RO" sz="1200" dirty="0">
              <a:solidFill>
                <a:schemeClr val="bg1"/>
              </a:solidFill>
            </a:endParaRPr>
          </a:p>
          <a:p>
            <a:pPr algn="just"/>
            <a:r>
              <a:rPr lang="ro-RO" altLang="ro-RO" sz="1200" dirty="0">
                <a:solidFill>
                  <a:schemeClr val="bg1"/>
                </a:solidFill>
              </a:rPr>
              <a:t>              </a:t>
            </a:r>
            <a:r>
              <a:rPr lang="en-AU" altLang="ro-RO" sz="1200" dirty="0">
                <a:solidFill>
                  <a:schemeClr val="bg1"/>
                </a:solidFill>
              </a:rPr>
              <a:t>- </a:t>
            </a:r>
            <a:r>
              <a:rPr lang="en-AU" altLang="ro-RO" sz="1200" dirty="0" err="1">
                <a:solidFill>
                  <a:schemeClr val="bg1"/>
                </a:solidFill>
              </a:rPr>
              <a:t>Anchete</a:t>
            </a:r>
            <a:r>
              <a:rPr lang="en-AU" altLang="ro-RO" sz="1200" dirty="0">
                <a:solidFill>
                  <a:schemeClr val="bg1"/>
                </a:solidFill>
              </a:rPr>
              <a:t> </a:t>
            </a:r>
            <a:r>
              <a:rPr lang="en-AU" altLang="ro-RO" sz="1200" dirty="0" err="1">
                <a:solidFill>
                  <a:schemeClr val="bg1"/>
                </a:solidFill>
              </a:rPr>
              <a:t>sociale</a:t>
            </a:r>
            <a:r>
              <a:rPr lang="en-AU" altLang="ro-RO" sz="1200" dirty="0">
                <a:solidFill>
                  <a:schemeClr val="bg1"/>
                </a:solidFill>
              </a:rPr>
              <a:t> </a:t>
            </a:r>
            <a:r>
              <a:rPr lang="en-AU" altLang="ro-RO" sz="1200" dirty="0" err="1">
                <a:solidFill>
                  <a:schemeClr val="bg1"/>
                </a:solidFill>
              </a:rPr>
              <a:t>pentru</a:t>
            </a:r>
            <a:r>
              <a:rPr lang="en-AU" altLang="ro-RO" sz="1200" dirty="0">
                <a:solidFill>
                  <a:schemeClr val="bg1"/>
                </a:solidFill>
              </a:rPr>
              <a:t> Burse, Bani de </a:t>
            </a:r>
            <a:r>
              <a:rPr lang="en-AU" altLang="ro-RO" sz="1200" dirty="0" err="1">
                <a:solidFill>
                  <a:schemeClr val="bg1"/>
                </a:solidFill>
              </a:rPr>
              <a:t>liceu</a:t>
            </a:r>
            <a:r>
              <a:rPr lang="en-AU" altLang="ro-RO" sz="1200" dirty="0">
                <a:solidFill>
                  <a:schemeClr val="bg1"/>
                </a:solidFill>
              </a:rPr>
              <a:t>, Euro 200, </a:t>
            </a:r>
            <a:r>
              <a:rPr lang="en-AU" altLang="ro-RO" sz="1200" dirty="0" err="1">
                <a:solidFill>
                  <a:schemeClr val="bg1"/>
                </a:solidFill>
              </a:rPr>
              <a:t>locuinte</a:t>
            </a:r>
            <a:r>
              <a:rPr lang="en-AU" altLang="ro-RO" sz="1200" dirty="0">
                <a:solidFill>
                  <a:schemeClr val="bg1"/>
                </a:solidFill>
              </a:rPr>
              <a:t> </a:t>
            </a:r>
            <a:r>
              <a:rPr lang="en-AU" altLang="ro-RO" sz="1200" dirty="0" err="1">
                <a:solidFill>
                  <a:schemeClr val="bg1"/>
                </a:solidFill>
              </a:rPr>
              <a:t>sociale</a:t>
            </a:r>
            <a:r>
              <a:rPr lang="ro-RO" altLang="ro-RO" sz="1200" dirty="0">
                <a:solidFill>
                  <a:schemeClr val="bg1"/>
                </a:solidFill>
              </a:rPr>
              <a:t>, etc. – 37</a:t>
            </a:r>
            <a:r>
              <a:rPr lang="en-US" altLang="ro-RO" sz="1200" dirty="0">
                <a:solidFill>
                  <a:schemeClr val="bg1"/>
                </a:solidFill>
              </a:rPr>
              <a:t> </a:t>
            </a:r>
            <a:r>
              <a:rPr lang="en-US" altLang="ro-RO" sz="1200" dirty="0" err="1">
                <a:solidFill>
                  <a:schemeClr val="bg1"/>
                </a:solidFill>
              </a:rPr>
              <a:t>beneficiari</a:t>
            </a:r>
            <a:r>
              <a:rPr lang="en-US" altLang="ro-RO" sz="1200" dirty="0">
                <a:solidFill>
                  <a:schemeClr val="bg1"/>
                </a:solidFill>
              </a:rPr>
              <a:t> din  </a:t>
            </a:r>
            <a:r>
              <a:rPr lang="ro-RO" altLang="ro-RO" sz="1200" dirty="0">
                <a:solidFill>
                  <a:schemeClr val="bg1"/>
                </a:solidFill>
              </a:rPr>
              <a:t>pentru familii de romi </a:t>
            </a:r>
            <a:r>
              <a:rPr lang="en-US" altLang="ro-RO" sz="1200" dirty="0">
                <a:solidFill>
                  <a:schemeClr val="bg1"/>
                </a:solidFill>
              </a:rPr>
              <a:t>din </a:t>
            </a:r>
            <a:r>
              <a:rPr lang="en-US" altLang="ro-RO" sz="1200" dirty="0" err="1">
                <a:solidFill>
                  <a:schemeClr val="bg1"/>
                </a:solidFill>
              </a:rPr>
              <a:t>totalul</a:t>
            </a:r>
            <a:r>
              <a:rPr lang="en-US" altLang="ro-RO" sz="1200" dirty="0">
                <a:solidFill>
                  <a:schemeClr val="bg1"/>
                </a:solidFill>
              </a:rPr>
              <a:t> de</a:t>
            </a:r>
            <a:r>
              <a:rPr lang="ro-RO" altLang="ro-RO" sz="1200" dirty="0">
                <a:solidFill>
                  <a:schemeClr val="bg1"/>
                </a:solidFill>
              </a:rPr>
              <a:t> </a:t>
            </a:r>
            <a:r>
              <a:rPr lang="en-US" altLang="ro-RO" sz="1200" dirty="0">
                <a:solidFill>
                  <a:schemeClr val="bg1"/>
                </a:solidFill>
              </a:rPr>
              <a:t>75</a:t>
            </a:r>
            <a:r>
              <a:rPr lang="ro-RO" altLang="ro-RO" sz="1200" dirty="0">
                <a:solidFill>
                  <a:schemeClr val="bg1"/>
                </a:solidFill>
              </a:rPr>
              <a:t> beneficiari.</a:t>
            </a: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Ajutor de incluziune </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1</a:t>
            </a:r>
            <a:r>
              <a:rPr lang="en-US" altLang="ro-RO" sz="1200" dirty="0">
                <a:solidFill>
                  <a:schemeClr val="bg1"/>
                </a:solidFill>
                <a:latin typeface="Cambria" panose="02040503050406030204" pitchFamily="18" charset="0"/>
                <a:ea typeface="Cambria" panose="02040503050406030204" pitchFamily="18" charset="0"/>
              </a:rPr>
              <a:t>31</a:t>
            </a:r>
            <a:r>
              <a:rPr lang="ro-RO" altLang="ro-RO" sz="1200" dirty="0">
                <a:solidFill>
                  <a:schemeClr val="bg1"/>
                </a:solidFill>
                <a:latin typeface="Cambria" panose="02040503050406030204" pitchFamily="18" charset="0"/>
                <a:ea typeface="Cambria" panose="02040503050406030204" pitchFamily="18" charset="0"/>
              </a:rPr>
              <a:t> romi </a:t>
            </a:r>
            <a:r>
              <a:rPr lang="en-AU" altLang="ro-RO" sz="1200" dirty="0">
                <a:solidFill>
                  <a:schemeClr val="bg1"/>
                </a:solidFill>
                <a:latin typeface="Cambria" panose="02040503050406030204" pitchFamily="18" charset="0"/>
                <a:ea typeface="Cambria" panose="02040503050406030204" pitchFamily="18" charset="0"/>
              </a:rPr>
              <a:t>din </a:t>
            </a:r>
            <a:r>
              <a:rPr lang="en-AU" altLang="ro-RO" sz="1200" dirty="0" err="1">
                <a:solidFill>
                  <a:schemeClr val="bg1"/>
                </a:solidFill>
                <a:latin typeface="Cambria" panose="02040503050406030204" pitchFamily="18" charset="0"/>
                <a:ea typeface="Cambria" panose="02040503050406030204" pitchFamily="18" charset="0"/>
              </a:rPr>
              <a:t>totalul</a:t>
            </a:r>
            <a:r>
              <a:rPr lang="en-AU" altLang="ro-RO" sz="1200" dirty="0">
                <a:solidFill>
                  <a:schemeClr val="bg1"/>
                </a:solidFill>
                <a:latin typeface="Cambria" panose="02040503050406030204" pitchFamily="18" charset="0"/>
                <a:ea typeface="Cambria" panose="02040503050406030204" pitchFamily="18" charset="0"/>
              </a:rPr>
              <a:t> de  </a:t>
            </a:r>
            <a:r>
              <a:rPr lang="en-US" altLang="ro-RO" sz="1200" dirty="0">
                <a:solidFill>
                  <a:schemeClr val="bg1"/>
                </a:solidFill>
                <a:latin typeface="Cambria" panose="02040503050406030204" pitchFamily="18" charset="0"/>
                <a:ea typeface="Cambria" panose="02040503050406030204" pitchFamily="18" charset="0"/>
              </a:rPr>
              <a:t>321</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 beneficiari lunar</a:t>
            </a: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 Ajutor pentru familia cu copii</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14</a:t>
            </a:r>
            <a:r>
              <a:rPr lang="en-US" altLang="ro-RO" sz="1200" dirty="0">
                <a:solidFill>
                  <a:schemeClr val="bg1"/>
                </a:solidFill>
                <a:latin typeface="Cambria" panose="02040503050406030204" pitchFamily="18" charset="0"/>
                <a:ea typeface="Cambria" panose="02040503050406030204" pitchFamily="18" charset="0"/>
              </a:rPr>
              <a:t>2</a:t>
            </a:r>
            <a:r>
              <a:rPr lang="ro-RO" altLang="ro-RO" sz="1200" dirty="0">
                <a:solidFill>
                  <a:schemeClr val="bg1"/>
                </a:solidFill>
                <a:latin typeface="Cambria" panose="02040503050406030204" pitchFamily="18" charset="0"/>
                <a:ea typeface="Cambria" panose="02040503050406030204" pitchFamily="18" charset="0"/>
              </a:rPr>
              <a:t> romi </a:t>
            </a:r>
            <a:r>
              <a:rPr lang="en-AU" altLang="ro-RO" sz="1200" dirty="0">
                <a:solidFill>
                  <a:schemeClr val="bg1"/>
                </a:solidFill>
                <a:latin typeface="Cambria" panose="02040503050406030204" pitchFamily="18" charset="0"/>
                <a:ea typeface="Cambria" panose="02040503050406030204" pitchFamily="18" charset="0"/>
              </a:rPr>
              <a:t>din </a:t>
            </a:r>
            <a:r>
              <a:rPr lang="en-AU" altLang="ro-RO" sz="1200" dirty="0" err="1">
                <a:solidFill>
                  <a:schemeClr val="bg1"/>
                </a:solidFill>
                <a:latin typeface="Cambria" panose="02040503050406030204" pitchFamily="18" charset="0"/>
                <a:ea typeface="Cambria" panose="02040503050406030204" pitchFamily="18" charset="0"/>
              </a:rPr>
              <a:t>totalul</a:t>
            </a:r>
            <a:r>
              <a:rPr lang="en-AU" altLang="ro-RO" sz="1200" dirty="0">
                <a:solidFill>
                  <a:schemeClr val="bg1"/>
                </a:solidFill>
                <a:latin typeface="Cambria" panose="02040503050406030204" pitchFamily="18" charset="0"/>
                <a:ea typeface="Cambria" panose="02040503050406030204" pitchFamily="18" charset="0"/>
              </a:rPr>
              <a:t> de </a:t>
            </a:r>
            <a:r>
              <a:rPr lang="en-US" altLang="ro-RO" sz="1200" dirty="0">
                <a:solidFill>
                  <a:schemeClr val="bg1"/>
                </a:solidFill>
                <a:latin typeface="Cambria" panose="02040503050406030204" pitchFamily="18" charset="0"/>
                <a:ea typeface="Cambria" panose="02040503050406030204" pitchFamily="18" charset="0"/>
              </a:rPr>
              <a:t>342 </a:t>
            </a:r>
            <a:r>
              <a:rPr lang="ro-RO" altLang="ro-RO" sz="1200" dirty="0">
                <a:solidFill>
                  <a:schemeClr val="bg1"/>
                </a:solidFill>
                <a:latin typeface="Cambria" panose="02040503050406030204" pitchFamily="18" charset="0"/>
                <a:ea typeface="Cambria" panose="02040503050406030204" pitchFamily="18" charset="0"/>
              </a:rPr>
              <a:t>beneficiari lunar</a:t>
            </a: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 </a:t>
            </a:r>
            <a:r>
              <a:rPr lang="en-US" altLang="ro-RO" sz="1200" dirty="0" err="1">
                <a:solidFill>
                  <a:schemeClr val="bg1"/>
                </a:solidFill>
                <a:latin typeface="Cambria" panose="02040503050406030204" pitchFamily="18" charset="0"/>
                <a:ea typeface="Cambria" panose="02040503050406030204" pitchFamily="18" charset="0"/>
              </a:rPr>
              <a:t>Alocatie</a:t>
            </a:r>
            <a:r>
              <a:rPr lang="en-US" altLang="ro-RO" sz="1200" dirty="0">
                <a:solidFill>
                  <a:schemeClr val="bg1"/>
                </a:solidFill>
                <a:latin typeface="Cambria" panose="02040503050406030204" pitchFamily="18" charset="0"/>
                <a:ea typeface="Cambria" panose="02040503050406030204" pitchFamily="18" charset="0"/>
              </a:rPr>
              <a:t> de stat-78 </a:t>
            </a:r>
            <a:r>
              <a:rPr lang="en-US" altLang="ro-RO" sz="1200" dirty="0" err="1">
                <a:solidFill>
                  <a:schemeClr val="bg1"/>
                </a:solidFill>
                <a:latin typeface="Cambria" panose="02040503050406030204" pitchFamily="18" charset="0"/>
                <a:ea typeface="Cambria" panose="02040503050406030204" pitchFamily="18" charset="0"/>
              </a:rPr>
              <a:t>romi</a:t>
            </a:r>
            <a:r>
              <a:rPr lang="en-US" altLang="ro-RO" sz="1200" dirty="0">
                <a:solidFill>
                  <a:schemeClr val="bg1"/>
                </a:solidFill>
                <a:latin typeface="Cambria" panose="02040503050406030204" pitchFamily="18" charset="0"/>
                <a:ea typeface="Cambria" panose="02040503050406030204" pitchFamily="18" charset="0"/>
              </a:rPr>
              <a:t> din </a:t>
            </a:r>
            <a:r>
              <a:rPr lang="en-US" altLang="ro-RO" sz="1200" dirty="0" err="1">
                <a:solidFill>
                  <a:schemeClr val="bg1"/>
                </a:solidFill>
                <a:latin typeface="Cambria" panose="02040503050406030204" pitchFamily="18" charset="0"/>
                <a:ea typeface="Cambria" panose="02040503050406030204" pitchFamily="18" charset="0"/>
              </a:rPr>
              <a:t>totalul</a:t>
            </a:r>
            <a:r>
              <a:rPr lang="en-US" altLang="ro-RO" sz="1200" dirty="0">
                <a:solidFill>
                  <a:schemeClr val="bg1"/>
                </a:solidFill>
                <a:latin typeface="Cambria" panose="02040503050406030204" pitchFamily="18" charset="0"/>
                <a:ea typeface="Cambria" panose="02040503050406030204" pitchFamily="18" charset="0"/>
              </a:rPr>
              <a:t> de 205 </a:t>
            </a:r>
            <a:r>
              <a:rPr lang="en-US" altLang="ro-RO" sz="1200" dirty="0" err="1">
                <a:solidFill>
                  <a:schemeClr val="bg1"/>
                </a:solidFill>
                <a:latin typeface="Cambria" panose="02040503050406030204" pitchFamily="18" charset="0"/>
                <a:ea typeface="Cambria" panose="02040503050406030204" pitchFamily="18" charset="0"/>
              </a:rPr>
              <a:t>beneficiar</a:t>
            </a:r>
            <a:r>
              <a:rPr lang="ro-RO" altLang="ro-RO" sz="1200" dirty="0">
                <a:solidFill>
                  <a:schemeClr val="bg1"/>
                </a:solidFill>
                <a:latin typeface="Cambria" panose="02040503050406030204" pitchFamily="18" charset="0"/>
                <a:ea typeface="Cambria" panose="02040503050406030204" pitchFamily="18" charset="0"/>
              </a:rPr>
              <a:t>i</a:t>
            </a: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Cantina –</a:t>
            </a:r>
            <a:r>
              <a:rPr lang="en-US" altLang="ro-RO" sz="1200" dirty="0">
                <a:solidFill>
                  <a:schemeClr val="bg1"/>
                </a:solidFill>
                <a:latin typeface="Cambria" panose="02040503050406030204" pitchFamily="18" charset="0"/>
                <a:ea typeface="Cambria" panose="02040503050406030204" pitchFamily="18" charset="0"/>
              </a:rPr>
              <a:t>27</a:t>
            </a:r>
            <a:r>
              <a:rPr lang="ro-RO" altLang="ro-RO" sz="1200" dirty="0">
                <a:solidFill>
                  <a:schemeClr val="bg1"/>
                </a:solidFill>
                <a:latin typeface="Cambria" panose="02040503050406030204" pitchFamily="18" charset="0"/>
                <a:ea typeface="Cambria" panose="02040503050406030204" pitchFamily="18" charset="0"/>
              </a:rPr>
              <a:t> romi </a:t>
            </a:r>
            <a:r>
              <a:rPr lang="en-AU" altLang="ro-RO" sz="1200" dirty="0">
                <a:solidFill>
                  <a:schemeClr val="bg1"/>
                </a:solidFill>
                <a:latin typeface="Cambria" panose="02040503050406030204" pitchFamily="18" charset="0"/>
                <a:ea typeface="Cambria" panose="02040503050406030204" pitchFamily="18" charset="0"/>
              </a:rPr>
              <a:t>din </a:t>
            </a:r>
            <a:r>
              <a:rPr lang="ro-RO" altLang="ro-RO" sz="1200" dirty="0">
                <a:solidFill>
                  <a:schemeClr val="bg1"/>
                </a:solidFill>
                <a:latin typeface="Cambria" panose="02040503050406030204" pitchFamily="18" charset="0"/>
                <a:ea typeface="Cambria" panose="02040503050406030204" pitchFamily="18" charset="0"/>
              </a:rPr>
              <a:t>totalul</a:t>
            </a:r>
            <a:r>
              <a:rPr lang="en-AU" altLang="ro-RO" sz="1200" dirty="0">
                <a:solidFill>
                  <a:schemeClr val="bg1"/>
                </a:solidFill>
                <a:latin typeface="Cambria" panose="02040503050406030204" pitchFamily="18" charset="0"/>
                <a:ea typeface="Cambria" panose="02040503050406030204" pitchFamily="18" charset="0"/>
              </a:rPr>
              <a:t> de  </a:t>
            </a:r>
            <a:r>
              <a:rPr lang="ro-RO" altLang="ro-RO" sz="1200" dirty="0">
                <a:solidFill>
                  <a:schemeClr val="bg1"/>
                </a:solidFill>
                <a:latin typeface="Cambria" panose="02040503050406030204" pitchFamily="18" charset="0"/>
                <a:ea typeface="Cambria" panose="02040503050406030204" pitchFamily="18" charset="0"/>
              </a:rPr>
              <a:t>72 </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beneficiari lunar</a:t>
            </a:r>
            <a:endParaRPr lang="en-US" altLang="ro-RO" sz="1200" dirty="0">
              <a:solidFill>
                <a:schemeClr val="bg1"/>
              </a:solidFill>
              <a:latin typeface="Cambria" panose="02040503050406030204" pitchFamily="18" charset="0"/>
              <a:ea typeface="Cambria" panose="02040503050406030204" pitchFamily="18" charset="0"/>
            </a:endParaRP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Acordare</a:t>
            </a:r>
            <a:r>
              <a:rPr lang="en-AU" altLang="ro-RO" sz="1200" dirty="0">
                <a:solidFill>
                  <a:schemeClr val="bg1"/>
                </a:solidFill>
                <a:latin typeface="Cambria" panose="02040503050406030204" pitchFamily="18" charset="0"/>
                <a:ea typeface="Cambria" panose="02040503050406030204" pitchFamily="18" charset="0"/>
              </a:rPr>
              <a:t> de </a:t>
            </a:r>
            <a:r>
              <a:rPr lang="en-AU" altLang="ro-RO" sz="1200" dirty="0" err="1">
                <a:solidFill>
                  <a:schemeClr val="bg1"/>
                </a:solidFill>
                <a:latin typeface="Cambria" panose="02040503050406030204" pitchFamily="18" charset="0"/>
                <a:ea typeface="Cambria" panose="02040503050406030204" pitchFamily="18" charset="0"/>
              </a:rPr>
              <a:t>ajutoare</a:t>
            </a:r>
            <a:r>
              <a:rPr lang="en-AU" altLang="ro-RO" sz="1200" dirty="0">
                <a:solidFill>
                  <a:schemeClr val="bg1"/>
                </a:solidFill>
                <a:latin typeface="Cambria" panose="02040503050406030204" pitchFamily="18" charset="0"/>
                <a:ea typeface="Cambria" panose="02040503050406030204" pitchFamily="18" charset="0"/>
              </a:rPr>
              <a:t> b</a:t>
            </a:r>
            <a:r>
              <a:rPr lang="ro-RO" altLang="ro-RO" sz="1200" dirty="0">
                <a:solidFill>
                  <a:schemeClr val="bg1"/>
                </a:solidFill>
                <a:latin typeface="Cambria" panose="02040503050406030204" pitchFamily="18" charset="0"/>
                <a:ea typeface="Cambria" panose="02040503050406030204" pitchFamily="18" charset="0"/>
              </a:rPr>
              <a:t>ă</a:t>
            </a:r>
            <a:r>
              <a:rPr lang="en-AU" altLang="ro-RO" sz="1200" dirty="0">
                <a:solidFill>
                  <a:schemeClr val="bg1"/>
                </a:solidFill>
                <a:latin typeface="Cambria" panose="02040503050406030204" pitchFamily="18" charset="0"/>
                <a:ea typeface="Cambria" panose="02040503050406030204" pitchFamily="18" charset="0"/>
              </a:rPr>
              <a:t>ne</a:t>
            </a:r>
            <a:r>
              <a:rPr lang="ro-RO" altLang="ro-RO" sz="1200" dirty="0">
                <a:solidFill>
                  <a:schemeClr val="bg1"/>
                </a:solidFill>
                <a:latin typeface="Cambria" panose="02040503050406030204" pitchFamily="18" charset="0"/>
                <a:ea typeface="Cambria" panose="02040503050406030204" pitchFamily="18" charset="0"/>
              </a:rPr>
              <a:t>ș</a:t>
            </a:r>
            <a:r>
              <a:rPr lang="en-AU" altLang="ro-RO" sz="1200" dirty="0" err="1">
                <a:solidFill>
                  <a:schemeClr val="bg1"/>
                </a:solidFill>
                <a:latin typeface="Cambria" panose="02040503050406030204" pitchFamily="18" charset="0"/>
                <a:ea typeface="Cambria" panose="02040503050406030204" pitchFamily="18" charset="0"/>
              </a:rPr>
              <a:t>ti</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a:solidFill>
                  <a:schemeClr val="bg1"/>
                </a:solidFill>
                <a:latin typeface="Cambria" panose="02040503050406030204" pitchFamily="18" charset="0"/>
                <a:ea typeface="Cambria" panose="02040503050406030204" pitchFamily="18" charset="0"/>
              </a:rPr>
              <a:t>32</a:t>
            </a:r>
            <a:r>
              <a:rPr lang="ro-RO" altLang="ro-RO" sz="1200" dirty="0">
                <a:solidFill>
                  <a:schemeClr val="bg1"/>
                </a:solidFill>
                <a:latin typeface="Cambria" panose="02040503050406030204" pitchFamily="18" charset="0"/>
                <a:ea typeface="Cambria" panose="02040503050406030204" pitchFamily="18" charset="0"/>
              </a:rPr>
              <a:t> romi </a:t>
            </a:r>
            <a:r>
              <a:rPr lang="en-AU" altLang="ro-RO" sz="1200" dirty="0">
                <a:solidFill>
                  <a:schemeClr val="bg1"/>
                </a:solidFill>
                <a:latin typeface="Cambria" panose="02040503050406030204" pitchFamily="18" charset="0"/>
                <a:ea typeface="Cambria" panose="02040503050406030204" pitchFamily="18" charset="0"/>
              </a:rPr>
              <a:t>din </a:t>
            </a:r>
            <a:r>
              <a:rPr lang="en-US" altLang="ro-RO" sz="1200" dirty="0">
                <a:solidFill>
                  <a:schemeClr val="bg1"/>
                </a:solidFill>
                <a:latin typeface="Cambria" panose="02040503050406030204" pitchFamily="18" charset="0"/>
                <a:ea typeface="Cambria" panose="02040503050406030204" pitchFamily="18" charset="0"/>
              </a:rPr>
              <a:t>100</a:t>
            </a:r>
            <a:r>
              <a:rPr lang="ro-RO" altLang="ro-RO" sz="1200" dirty="0">
                <a:solidFill>
                  <a:schemeClr val="bg1"/>
                </a:solidFill>
                <a:latin typeface="Cambria" panose="02040503050406030204" pitchFamily="18" charset="0"/>
                <a:ea typeface="Cambria" panose="02040503050406030204" pitchFamily="18" charset="0"/>
              </a:rPr>
              <a:t> persoane</a:t>
            </a:r>
            <a:r>
              <a:rPr lang="en-AU" altLang="ro-RO" sz="1200" dirty="0">
                <a:solidFill>
                  <a:schemeClr val="bg1"/>
                </a:solidFill>
                <a:latin typeface="Cambria" panose="02040503050406030204" pitchFamily="18" charset="0"/>
                <a:ea typeface="Cambria" panose="02040503050406030204" pitchFamily="18" charset="0"/>
              </a:rPr>
              <a:t>   </a:t>
            </a:r>
            <a:endParaRPr lang="ro-RO" altLang="ro-RO" sz="1200" dirty="0">
              <a:solidFill>
                <a:schemeClr val="bg1"/>
              </a:solidFill>
              <a:latin typeface="Cambria" panose="02040503050406030204" pitchFamily="18" charset="0"/>
              <a:ea typeface="Cambria" panose="02040503050406030204" pitchFamily="18" charset="0"/>
            </a:endParaRP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Acordare</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tichete</a:t>
            </a:r>
            <a:r>
              <a:rPr lang="en-AU" altLang="ro-RO" sz="1200" dirty="0">
                <a:solidFill>
                  <a:schemeClr val="bg1"/>
                </a:solidFill>
                <a:latin typeface="Cambria" panose="02040503050406030204" pitchFamily="18" charset="0"/>
                <a:ea typeface="Cambria" panose="02040503050406030204" pitchFamily="18" charset="0"/>
              </a:rPr>
              <a:t> gr</a:t>
            </a:r>
            <a:r>
              <a:rPr lang="ro-RO" altLang="ro-RO" sz="1200" dirty="0">
                <a:solidFill>
                  <a:schemeClr val="bg1"/>
                </a:solidFill>
                <a:latin typeface="Cambria" panose="02040503050406030204" pitchFamily="18" charset="0"/>
                <a:ea typeface="Cambria" panose="02040503050406030204" pitchFamily="18" charset="0"/>
              </a:rPr>
              <a:t>ă</a:t>
            </a:r>
            <a:r>
              <a:rPr lang="en-AU" altLang="ro-RO" sz="1200" dirty="0" err="1">
                <a:solidFill>
                  <a:schemeClr val="bg1"/>
                </a:solidFill>
                <a:latin typeface="Cambria" panose="02040503050406030204" pitchFamily="18" charset="0"/>
                <a:ea typeface="Cambria" panose="02040503050406030204" pitchFamily="18" charset="0"/>
              </a:rPr>
              <a:t>dini</a:t>
            </a:r>
            <a:r>
              <a:rPr lang="ro-RO" altLang="ro-RO" sz="1200" dirty="0" err="1">
                <a:solidFill>
                  <a:schemeClr val="bg1"/>
                </a:solidFill>
                <a:latin typeface="Cambria" panose="02040503050406030204" pitchFamily="18" charset="0"/>
                <a:ea typeface="Cambria" panose="02040503050406030204" pitchFamily="18" charset="0"/>
              </a:rPr>
              <a:t>ță</a:t>
            </a:r>
            <a:r>
              <a:rPr lang="ro-RO" altLang="ro-RO" sz="1200" dirty="0">
                <a:solidFill>
                  <a:schemeClr val="bg1"/>
                </a:solidFill>
                <a:latin typeface="Cambria" panose="02040503050406030204" pitchFamily="18" charset="0"/>
                <a:ea typeface="Cambria" panose="02040503050406030204" pitchFamily="18" charset="0"/>
              </a:rPr>
              <a:t> - 2</a:t>
            </a:r>
            <a:r>
              <a:rPr lang="en-US" altLang="ro-RO" sz="1200" dirty="0">
                <a:solidFill>
                  <a:schemeClr val="bg1"/>
                </a:solidFill>
                <a:latin typeface="Cambria" panose="02040503050406030204" pitchFamily="18" charset="0"/>
                <a:ea typeface="Cambria" panose="02040503050406030204" pitchFamily="18" charset="0"/>
              </a:rPr>
              <a:t>1</a:t>
            </a:r>
            <a:r>
              <a:rPr lang="ro-RO" altLang="ro-RO" sz="1200" dirty="0">
                <a:solidFill>
                  <a:schemeClr val="bg1"/>
                </a:solidFill>
                <a:latin typeface="Cambria" panose="02040503050406030204" pitchFamily="18" charset="0"/>
                <a:ea typeface="Cambria" panose="02040503050406030204" pitchFamily="18" charset="0"/>
              </a:rPr>
              <a:t> copii romi</a:t>
            </a:r>
            <a:r>
              <a:rPr lang="en-AU" altLang="ro-RO" sz="1200" dirty="0">
                <a:solidFill>
                  <a:schemeClr val="bg1"/>
                </a:solidFill>
                <a:latin typeface="Cambria" panose="02040503050406030204" pitchFamily="18" charset="0"/>
                <a:ea typeface="Cambria" panose="02040503050406030204" pitchFamily="18" charset="0"/>
              </a:rPr>
              <a:t>  din </a:t>
            </a:r>
            <a:r>
              <a:rPr lang="en-US" altLang="ro-RO" sz="1200" dirty="0">
                <a:solidFill>
                  <a:schemeClr val="bg1"/>
                </a:solidFill>
                <a:latin typeface="Cambria" panose="02040503050406030204" pitchFamily="18" charset="0"/>
                <a:ea typeface="Cambria" panose="02040503050406030204" pitchFamily="18" charset="0"/>
              </a:rPr>
              <a:t>47</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 beneficiari lunar</a:t>
            </a:r>
            <a:endParaRPr lang="en-US" altLang="ro-RO" sz="1200" dirty="0">
              <a:solidFill>
                <a:schemeClr val="bg1"/>
              </a:solidFill>
              <a:latin typeface="Cambria" panose="02040503050406030204" pitchFamily="18" charset="0"/>
              <a:ea typeface="Cambria" panose="02040503050406030204" pitchFamily="18" charset="0"/>
            </a:endParaRP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Acordarea</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ajutorului</a:t>
            </a:r>
            <a:r>
              <a:rPr lang="en-AU" altLang="ro-RO" sz="1200" dirty="0">
                <a:solidFill>
                  <a:schemeClr val="bg1"/>
                </a:solidFill>
                <a:latin typeface="Cambria" panose="02040503050406030204" pitchFamily="18" charset="0"/>
                <a:ea typeface="Cambria" panose="02040503050406030204" pitchFamily="18" charset="0"/>
              </a:rPr>
              <a:t> de </a:t>
            </a:r>
            <a:r>
              <a:rPr lang="ro-RO" altLang="ro-RO" sz="1200" dirty="0">
                <a:solidFill>
                  <a:schemeClr val="bg1"/>
                </a:solidFill>
                <a:latin typeface="Cambria" panose="02040503050406030204" pitchFamily="18" charset="0"/>
                <a:ea typeface="Cambria" panose="02040503050406030204" pitchFamily="18" charset="0"/>
              </a:rPr>
              <a:t>î</a:t>
            </a:r>
            <a:r>
              <a:rPr lang="en-AU" altLang="ro-RO" sz="1200" dirty="0" err="1">
                <a:solidFill>
                  <a:schemeClr val="bg1"/>
                </a:solidFill>
                <a:latin typeface="Cambria" panose="02040503050406030204" pitchFamily="18" charset="0"/>
                <a:ea typeface="Cambria" panose="02040503050406030204" pitchFamily="18" charset="0"/>
              </a:rPr>
              <a:t>nc</a:t>
            </a:r>
            <a:r>
              <a:rPr lang="ro-RO" altLang="ro-RO" sz="1200" dirty="0">
                <a:solidFill>
                  <a:schemeClr val="bg1"/>
                </a:solidFill>
                <a:latin typeface="Cambria" panose="02040503050406030204" pitchFamily="18" charset="0"/>
                <a:ea typeface="Cambria" panose="02040503050406030204" pitchFamily="18" charset="0"/>
              </a:rPr>
              <a:t>ă</a:t>
            </a:r>
            <a:r>
              <a:rPr lang="en-AU" altLang="ro-RO" sz="1200" dirty="0" err="1">
                <a:solidFill>
                  <a:schemeClr val="bg1"/>
                </a:solidFill>
                <a:latin typeface="Cambria" panose="02040503050406030204" pitchFamily="18" charset="0"/>
                <a:ea typeface="Cambria" panose="02040503050406030204" pitchFamily="18" charset="0"/>
              </a:rPr>
              <a:t>lzire</a:t>
            </a:r>
            <a:r>
              <a:rPr lang="en-AU" altLang="ro-RO" sz="1200" dirty="0">
                <a:solidFill>
                  <a:schemeClr val="bg1"/>
                </a:solidFill>
                <a:latin typeface="Cambria" panose="02040503050406030204" pitchFamily="18" charset="0"/>
                <a:ea typeface="Cambria" panose="02040503050406030204" pitchFamily="18" charset="0"/>
              </a:rPr>
              <a:t> a </a:t>
            </a:r>
            <a:r>
              <a:rPr lang="en-AU" altLang="ro-RO" sz="1200" dirty="0" err="1">
                <a:solidFill>
                  <a:schemeClr val="bg1"/>
                </a:solidFill>
                <a:latin typeface="Cambria" panose="02040503050406030204" pitchFamily="18" charset="0"/>
                <a:ea typeface="Cambria" panose="02040503050406030204" pitchFamily="18" charset="0"/>
              </a:rPr>
              <a:t>locuin</a:t>
            </a:r>
            <a:r>
              <a:rPr lang="ro-RO" altLang="ro-RO" sz="1200" dirty="0">
                <a:solidFill>
                  <a:schemeClr val="bg1"/>
                </a:solidFill>
                <a:latin typeface="Cambria" panose="02040503050406030204" pitchFamily="18" charset="0"/>
                <a:ea typeface="Cambria" panose="02040503050406030204" pitchFamily="18" charset="0"/>
              </a:rPr>
              <a:t>ț</a:t>
            </a:r>
            <a:r>
              <a:rPr lang="en-AU" altLang="ro-RO" sz="1200" dirty="0" err="1">
                <a:solidFill>
                  <a:schemeClr val="bg1"/>
                </a:solidFill>
                <a:latin typeface="Cambria" panose="02040503050406030204" pitchFamily="18" charset="0"/>
                <a:ea typeface="Cambria" panose="02040503050406030204" pitchFamily="18" charset="0"/>
              </a:rPr>
              <a:t>ei</a:t>
            </a:r>
            <a:r>
              <a:rPr lang="en-AU"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a:t>
            </a:r>
            <a:r>
              <a:rPr lang="en-US" altLang="ro-RO" sz="1200" dirty="0">
                <a:solidFill>
                  <a:schemeClr val="bg1"/>
                </a:solidFill>
                <a:latin typeface="Cambria" panose="02040503050406030204" pitchFamily="18" charset="0"/>
                <a:ea typeface="Cambria" panose="02040503050406030204" pitchFamily="18" charset="0"/>
              </a:rPr>
              <a:t>398 </a:t>
            </a:r>
            <a:r>
              <a:rPr lang="ro-RO" altLang="ro-RO" sz="1200" dirty="0">
                <a:solidFill>
                  <a:schemeClr val="bg1"/>
                </a:solidFill>
                <a:latin typeface="Cambria" panose="02040503050406030204" pitchFamily="18" charset="0"/>
                <a:ea typeface="Cambria" panose="02040503050406030204" pitchFamily="18" charset="0"/>
              </a:rPr>
              <a:t>romi din </a:t>
            </a:r>
            <a:r>
              <a:rPr lang="en-US" altLang="ro-RO" sz="1200" dirty="0">
                <a:solidFill>
                  <a:schemeClr val="bg1"/>
                </a:solidFill>
                <a:latin typeface="Cambria" panose="02040503050406030204" pitchFamily="18" charset="0"/>
                <a:ea typeface="Cambria" panose="02040503050406030204" pitchFamily="18" charset="0"/>
              </a:rPr>
              <a:t>3125</a:t>
            </a:r>
            <a:r>
              <a:rPr lang="ro-RO" altLang="ro-RO" sz="1200" dirty="0">
                <a:solidFill>
                  <a:schemeClr val="bg1"/>
                </a:solidFill>
                <a:latin typeface="Cambria" panose="02040503050406030204" pitchFamily="18" charset="0"/>
                <a:ea typeface="Cambria" panose="02040503050406030204" pitchFamily="18" charset="0"/>
              </a:rPr>
              <a:t>  beneficiari lunar</a:t>
            </a:r>
            <a:endParaRPr lang="en-US" altLang="ro-RO" sz="1200" dirty="0">
              <a:solidFill>
                <a:schemeClr val="bg1"/>
              </a:solidFill>
              <a:latin typeface="Cambria" panose="02040503050406030204" pitchFamily="18" charset="0"/>
              <a:ea typeface="Cambria" panose="02040503050406030204" pitchFamily="18" charset="0"/>
            </a:endParaRPr>
          </a:p>
          <a:p>
            <a:pPr marL="800100" lvl="1" indent="-342900" algn="just">
              <a:buFont typeface="Wingdings" panose="05000000000000000000" pitchFamily="2" charset="2"/>
              <a:buChar char="v"/>
            </a:pPr>
            <a:r>
              <a:rPr lang="ro-RO" altLang="ro-RO" sz="1200" dirty="0">
                <a:solidFill>
                  <a:schemeClr val="bg1"/>
                </a:solidFill>
                <a:latin typeface="Cambria" panose="02040503050406030204" pitchFamily="18" charset="0"/>
                <a:ea typeface="Cambria" panose="02040503050406030204" pitchFamily="18" charset="0"/>
              </a:rPr>
              <a:t> </a:t>
            </a:r>
            <a:r>
              <a:rPr lang="en-AU" altLang="ro-RO" sz="1200" dirty="0">
                <a:solidFill>
                  <a:schemeClr val="bg1"/>
                </a:solidFill>
                <a:latin typeface="Cambria" panose="02040503050406030204" pitchFamily="18" charset="0"/>
                <a:ea typeface="Cambria" panose="02040503050406030204" pitchFamily="18" charset="0"/>
              </a:rPr>
              <a:t>- </a:t>
            </a:r>
            <a:r>
              <a:rPr lang="en-AU" altLang="ro-RO" sz="1200" dirty="0" err="1">
                <a:solidFill>
                  <a:schemeClr val="bg1"/>
                </a:solidFill>
                <a:latin typeface="Cambria" panose="02040503050406030204" pitchFamily="18" charset="0"/>
                <a:ea typeface="Cambria" panose="02040503050406030204" pitchFamily="18" charset="0"/>
              </a:rPr>
              <a:t>Acordarea</a:t>
            </a:r>
            <a:r>
              <a:rPr lang="en-AU"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suplimentului</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pentru</a:t>
            </a:r>
            <a:r>
              <a:rPr lang="en-US" altLang="ro-RO" sz="1200" dirty="0">
                <a:solidFill>
                  <a:schemeClr val="bg1"/>
                </a:solidFill>
                <a:latin typeface="Cambria" panose="02040503050406030204" pitchFamily="18" charset="0"/>
                <a:ea typeface="Cambria" panose="02040503050406030204" pitchFamily="18" charset="0"/>
              </a:rPr>
              <a:t> </a:t>
            </a:r>
            <a:r>
              <a:rPr lang="en-US" altLang="ro-RO" sz="1200" dirty="0" err="1">
                <a:solidFill>
                  <a:schemeClr val="bg1"/>
                </a:solidFill>
                <a:latin typeface="Cambria" panose="02040503050406030204" pitchFamily="18" charset="0"/>
                <a:ea typeface="Cambria" panose="02040503050406030204" pitchFamily="18" charset="0"/>
              </a:rPr>
              <a:t>energie</a:t>
            </a:r>
            <a:r>
              <a:rPr lang="en-US" altLang="ro-RO" sz="1200" dirty="0">
                <a:solidFill>
                  <a:schemeClr val="bg1"/>
                </a:solidFill>
                <a:latin typeface="Cambria" panose="02040503050406030204" pitchFamily="18" charset="0"/>
                <a:ea typeface="Cambria" panose="02040503050406030204" pitchFamily="18" charset="0"/>
              </a:rPr>
              <a:t> </a:t>
            </a:r>
            <a:r>
              <a:rPr lang="ro-RO" altLang="ro-RO" sz="1200" dirty="0">
                <a:solidFill>
                  <a:schemeClr val="bg1"/>
                </a:solidFill>
                <a:latin typeface="Cambria" panose="02040503050406030204" pitchFamily="18" charset="0"/>
                <a:ea typeface="Cambria" panose="02040503050406030204" pitchFamily="18" charset="0"/>
              </a:rPr>
              <a:t>- </a:t>
            </a:r>
            <a:r>
              <a:rPr lang="en-US" altLang="ro-RO" sz="1200" dirty="0">
                <a:solidFill>
                  <a:schemeClr val="bg1"/>
                </a:solidFill>
                <a:latin typeface="Cambria" panose="02040503050406030204" pitchFamily="18" charset="0"/>
                <a:ea typeface="Cambria" panose="02040503050406030204" pitchFamily="18" charset="0"/>
              </a:rPr>
              <a:t>684</a:t>
            </a:r>
            <a:r>
              <a:rPr lang="ro-RO" altLang="ro-RO" sz="1200" dirty="0">
                <a:solidFill>
                  <a:schemeClr val="bg1"/>
                </a:solidFill>
                <a:latin typeface="Cambria" panose="02040503050406030204" pitchFamily="18" charset="0"/>
                <a:ea typeface="Cambria" panose="02040503050406030204" pitchFamily="18" charset="0"/>
              </a:rPr>
              <a:t> romi din </a:t>
            </a:r>
            <a:r>
              <a:rPr lang="en-US" altLang="ro-RO" sz="1200" dirty="0">
                <a:solidFill>
                  <a:schemeClr val="bg1"/>
                </a:solidFill>
                <a:latin typeface="Cambria" panose="02040503050406030204" pitchFamily="18" charset="0"/>
                <a:ea typeface="Cambria" panose="02040503050406030204" pitchFamily="18" charset="0"/>
              </a:rPr>
              <a:t>4564 </a:t>
            </a:r>
            <a:r>
              <a:rPr lang="ro-RO" altLang="ro-RO" sz="1200" dirty="0">
                <a:solidFill>
                  <a:schemeClr val="bg1"/>
                </a:solidFill>
                <a:latin typeface="Cambria" panose="02040503050406030204" pitchFamily="18" charset="0"/>
                <a:ea typeface="Cambria" panose="02040503050406030204" pitchFamily="18" charset="0"/>
              </a:rPr>
              <a:t>beneficiari lunar</a:t>
            </a:r>
          </a:p>
        </p:txBody>
      </p:sp>
    </p:spTree>
    <p:extLst>
      <p:ext uri="{BB962C8B-B14F-4D97-AF65-F5344CB8AC3E}">
        <p14:creationId xmlns:p14="http://schemas.microsoft.com/office/powerpoint/2010/main" val="28608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46A85FC-D33C-7297-CCA1-A679741DD737}"/>
              </a:ext>
            </a:extLst>
          </p:cNvPr>
          <p:cNvSpPr txBox="1">
            <a:spLocks/>
          </p:cNvSpPr>
          <p:nvPr/>
        </p:nvSpPr>
        <p:spPr>
          <a:xfrm>
            <a:off x="1238251" y="234493"/>
            <a:ext cx="6572250" cy="432257"/>
          </a:xfrm>
          <a:prstGeom prst="rect">
            <a:avLst/>
          </a:prstGeom>
        </p:spPr>
        <p:txBody>
          <a:bodyPr>
            <a:normAutofit fontScale="5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o-RO" altLang="ro-RO" sz="3800" spc="195" dirty="0">
                <a:solidFill>
                  <a:schemeClr val="tx1"/>
                </a:solidFill>
                <a:latin typeface="Trebuchet MS" panose="020B0603020202020204" pitchFamily="34" charset="0"/>
                <a:cs typeface="+mn-cs"/>
              </a:rPr>
              <a:t>COMPARTIMENT </a:t>
            </a:r>
            <a:r>
              <a:rPr lang="ro-RO" altLang="ro-RO" sz="3800" spc="195" dirty="0">
                <a:solidFill>
                  <a:schemeClr val="tx1"/>
                </a:solidFill>
                <a:latin typeface="Trebuchet MS" panose="020B0603020202020204" pitchFamily="34" charset="0"/>
              </a:rPr>
              <a:t>ASISTENȚĂ MEDICALĂ ȘCOLARĂ</a:t>
            </a:r>
            <a:br>
              <a:rPr lang="en-US" altLang="ro-RO" sz="5400" spc="195" dirty="0">
                <a:solidFill>
                  <a:schemeClr val="tx1"/>
                </a:solidFill>
                <a:cs typeface="+mn-cs"/>
              </a:rPr>
            </a:br>
            <a:endParaRPr lang="ro-RO" dirty="0"/>
          </a:p>
        </p:txBody>
      </p:sp>
      <p:sp>
        <p:nvSpPr>
          <p:cNvPr id="3" name="Substituent conținut 2">
            <a:extLst>
              <a:ext uri="{FF2B5EF4-FFF2-40B4-BE49-F238E27FC236}">
                <a16:creationId xmlns:a16="http://schemas.microsoft.com/office/drawing/2014/main" id="{B82E4041-0594-609C-9027-47B3311560A9}"/>
              </a:ext>
            </a:extLst>
          </p:cNvPr>
          <p:cNvSpPr txBox="1">
            <a:spLocks/>
          </p:cNvSpPr>
          <p:nvPr/>
        </p:nvSpPr>
        <p:spPr>
          <a:xfrm>
            <a:off x="95249" y="666750"/>
            <a:ext cx="8953501" cy="476250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457200">
              <a:buClrTx/>
              <a:buFontTx/>
              <a:buNone/>
              <a:defRPr/>
            </a:pPr>
            <a:r>
              <a:rPr lang="ro-RO" sz="1200" b="1"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Începând cu data de 15.02.2024, conform H.C.L. nr. 26/02.02.2024, DAS  a preluat personalul medical din unitățile de învățământ preuniversitar de stat, inclusiv din unitățile de învățământ special de stat,  precum și ansamblul de atribuții și competențe ale asistenței medicale școlare de specialitate, desfășurate în unitățile de învățământ preuniversitar de stat, inclusiv din unitățile de învățământ special de stat.</a:t>
            </a:r>
          </a:p>
          <a:p>
            <a:pPr algn="just" defTabSz="457200">
              <a:buClrTx/>
              <a:buFont typeface="Wingdings" panose="05000000000000000000" pitchFamily="2" charset="2"/>
              <a:buNone/>
              <a:defRPr/>
            </a:pPr>
            <a:r>
              <a:rPr lang="ro-RO"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Î</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 </a:t>
            </a:r>
            <a:r>
              <a:rPr lang="en-AU"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perioada</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15 februarie</a:t>
            </a:r>
            <a:r>
              <a:rPr lang="en-US"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-31 </a:t>
            </a:r>
            <a:r>
              <a:rPr lang="en-US"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decembrie</a:t>
            </a:r>
            <a:r>
              <a:rPr lang="en-US"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2024</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au </a:t>
            </a:r>
            <a:r>
              <a:rPr lang="en-AU"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fost</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AU"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realizate</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AU"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urmatoarele</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AU" alt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activități</a:t>
            </a:r>
            <a:r>
              <a:rPr lang="en-AU"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endParaRPr lang="en-US" alt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Examene medicale de bilanț al stării de sănătate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antepreșcolari</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și/sau preșcolari, elevi cls. I, a IV-a, a VIII-a și a XII-a, ultimul an școală profesională și ucenici)	</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elevi examinați  =</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4577</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endPar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Măsurători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somatometrice</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(înălțimea, greutatea) la elevii din clasele/anii bilanț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1493</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Armonici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398</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Hipostaturali</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gr. 2=</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70</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Obezitate =15</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Măsurători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fiziometrice</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(puls, TA) la elevii din clasele/anii bilanț=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1339, </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Măsurători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somatometrice</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(înălțimea, greutatea) la elevii din toate clasele/anii în afara celor de la examenul de bilanț = 60,	Armonici = 30</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Măsurători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fiziometrice</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(puls, TA) la elevii din toate clasele/anii în afara celor de la examenul de bilanț   = 1</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89</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Elevi examinați cu ocazia triajului epidemiologic după vacanțe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11876</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Cazuri depistate cu ocazia triajului epidemiologic după vacanțe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109</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Angine=</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67</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Pediculoze	=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42</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total </a:t>
            </a:r>
            <a:r>
              <a:rPr lang="ro-RO" sz="12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antepreșcolari</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și/sau preșcolari examinați cu ocazia triajului epidemiologic zilnic-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5184</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elevi examinați la triajului epidemiologic cu prilejul unor acțiuni speciale =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523</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cazuri noi de boli dispensarizabile depistate cu ocazia examenelor medicale de bilanț al stării de sănătate	=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786</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Vicii de refracție=</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4</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37, Obezitate=2</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61</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Vicii de postură= 6</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9</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Tulburări de comportament și dificultăți adaptare școlară=1</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9</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vizări ale meniurilor săptămânale din creșele, grădinițele cu bloc alimentar propriu= 105</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bilete de trimitere la examene de specialitate =</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43</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ore de educație pentru sănătate colective și individuale	=</a:t>
            </a:r>
            <a:r>
              <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521</a:t>
            </a: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participanți ore educație pentru sănătate colective și individuale	= </a:t>
            </a:r>
            <a:r>
              <a:rPr lang="en-US" sz="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11487</a:t>
            </a:r>
            <a:endParaRPr lang="ro-RO"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27708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conținut 2">
            <a:extLst>
              <a:ext uri="{FF2B5EF4-FFF2-40B4-BE49-F238E27FC236}">
                <a16:creationId xmlns:a16="http://schemas.microsoft.com/office/drawing/2014/main" id="{94EF5882-6D9D-6DBC-2F46-DCD1FD06D5FD}"/>
              </a:ext>
            </a:extLst>
          </p:cNvPr>
          <p:cNvSpPr txBox="1">
            <a:spLocks/>
          </p:cNvSpPr>
          <p:nvPr/>
        </p:nvSpPr>
        <p:spPr>
          <a:xfrm>
            <a:off x="459908" y="376024"/>
            <a:ext cx="8224184" cy="3438415"/>
          </a:xfrm>
          <a:prstGeom prst="rect">
            <a:avLst/>
          </a:prstGeom>
        </p:spPr>
        <p:txBody>
          <a:bodyPr>
            <a:normAutofit fontScale="6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457200">
              <a:buClrTx/>
              <a:buFont typeface="Wingdings" panose="05000000000000000000" pitchFamily="2" charset="2"/>
              <a:buChar char="v"/>
              <a:defRPr/>
            </a:pPr>
            <a:endParaRPr lang="en-US" sz="12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cazuri boli acute diagnosticate cu ocazia consultațiilor la cerere	=</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1045</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elevi/preșcolari examinați în vederea avizării participării la competiții sportive școlare	 =1</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93</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elevi examinați la vizita medicală cu ocazia înscrierii la licee de specialitate, vocaționale sau școli profesionale-2</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98</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vizări avize epidemiologice pentru absenteism din motive medicale di</a:t>
            </a:r>
            <a:r>
              <a:rPr lang="en-US" sz="1900" dirty="0">
                <a:solidFill>
                  <a:schemeClr val="tx1"/>
                </a:solidFill>
                <a:latin typeface="Cambria" panose="02040503050406030204" pitchFamily="18" charset="0"/>
                <a:ea typeface="Cambria" panose="02040503050406030204" pitchFamily="18" charset="0"/>
                <a:cs typeface="Times New Roman" panose="02020603050405020304" pitchFamily="18" charset="0"/>
              </a:rPr>
              <a:t>n </a:t>
            </a:r>
            <a:r>
              <a:rPr lang="en-US" sz="19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scoli</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grădinițe-</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138</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scutiri medicale de absențe la orele de curs sau vizări ale scutirilor eliberate de alte unități medicale =</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3028</a:t>
            </a: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vizări avize epidemiologice pentru absenteism din motive medicale -3</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52</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instruiri pe probleme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igienico</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-sanitare ale personalului îngrijitor =</a:t>
            </a:r>
            <a:r>
              <a:rPr lang="en-US" sz="1900" dirty="0">
                <a:solidFill>
                  <a:schemeClr val="tx1"/>
                </a:solidFill>
                <a:latin typeface="Cambria" panose="02040503050406030204" pitchFamily="18" charset="0"/>
                <a:ea typeface="Cambria" panose="02040503050406030204" pitchFamily="18" charset="0"/>
                <a:cs typeface="Times New Roman" panose="02020603050405020304" pitchFamily="18" charset="0"/>
              </a:rPr>
              <a:t>208</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total consultații = </a:t>
            </a:r>
            <a:r>
              <a:rPr lang="en-US" sz="1900" dirty="0">
                <a:solidFill>
                  <a:schemeClr val="tx1"/>
                </a:solidFill>
                <a:latin typeface="Cambria" panose="02040503050406030204" pitchFamily="18" charset="0"/>
                <a:ea typeface="Cambria" panose="02040503050406030204" pitchFamily="18" charset="0"/>
                <a:cs typeface="Times New Roman" panose="02020603050405020304" pitchFamily="18" charset="0"/>
              </a:rPr>
              <a:t>5172</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tratamente	= </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1816</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342900" indent="-34290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Nr. solicitări serviciul de urgență 112 =   </a:t>
            </a:r>
            <a:r>
              <a:rPr lang="en-US"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8</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marL="285750" indent="-28575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Asigurarea urgentelor medicale pe perioada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Evaluarii</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Nationale</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la clasa a-VIII-a</a:t>
            </a: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Controlul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ratiei</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alimentare din scoli cu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catering</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raportare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catre</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DSP</a:t>
            </a: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Completarea registrelor de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vaccinari</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Supravegherea programului ” Laptele si cornul”</a:t>
            </a:r>
          </a:p>
          <a:p>
            <a:pPr marL="285750" indent="-285750" algn="just" defTabSz="457200">
              <a:buClrTx/>
              <a:buFont typeface="Wingdings" panose="05000000000000000000" pitchFamily="2" charset="2"/>
              <a:buChar char="v"/>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Protocoale încheiate cu  unitățile de învățământ privind orele de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educatie</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pentru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sanatate</a:t>
            </a: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pe temele:</a:t>
            </a: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Sănătate orala pentru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toti</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Igiena personala</a:t>
            </a: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Cum poate fi prevenita infecția HPV</a:t>
            </a:r>
          </a:p>
          <a:p>
            <a:pPr algn="just" defTabSz="457200">
              <a:buClrTx/>
              <a:buFontTx/>
              <a:buNone/>
              <a:defRPr/>
            </a:pPr>
            <a:r>
              <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Alimentația </a:t>
            </a:r>
            <a:r>
              <a:rPr lang="ro-RO" sz="1900" kern="12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sanatoasă</a:t>
            </a:r>
            <a:endParaRPr lang="ro-RO" sz="1900" kern="12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defTabSz="457200">
              <a:buClrTx/>
              <a:buFontTx/>
              <a:buNone/>
              <a:defRPr/>
            </a:pPr>
            <a:r>
              <a:rPr lang="ro-RO" sz="2200" kern="1200" dirty="0">
                <a:solidFill>
                  <a:prstClr val="black"/>
                </a:solidFill>
                <a:latin typeface="Times New Roman" panose="02020603050405020304" pitchFamily="18" charset="0"/>
                <a:ea typeface="+mn-ea"/>
                <a:cs typeface="Times New Roman" panose="02020603050405020304" pitchFamily="18" charset="0"/>
              </a:rPr>
              <a:t> </a:t>
            </a:r>
          </a:p>
          <a:p>
            <a:pPr marL="342900" indent="-342900" defTabSz="457200">
              <a:buClrTx/>
              <a:buFont typeface="Wingdings" panose="05000000000000000000" pitchFamily="2" charset="2"/>
              <a:buChar char="v"/>
              <a:defRPr/>
            </a:pPr>
            <a:endParaRPr lang="ro-RO" sz="1300" kern="1200" dirty="0">
              <a:solidFill>
                <a:prstClr val="black"/>
              </a:solidFill>
              <a:latin typeface="Times New Roman" panose="02020603050405020304" pitchFamily="18" charset="0"/>
              <a:ea typeface="+mn-ea"/>
              <a:cs typeface="Times New Roman" panose="02020603050405020304" pitchFamily="18" charset="0"/>
            </a:endParaRPr>
          </a:p>
          <a:p>
            <a:endParaRPr lang="ro-RO" dirty="0"/>
          </a:p>
        </p:txBody>
      </p:sp>
      <p:pic>
        <p:nvPicPr>
          <p:cNvPr id="4" name="Imagine 3">
            <a:extLst>
              <a:ext uri="{FF2B5EF4-FFF2-40B4-BE49-F238E27FC236}">
                <a16:creationId xmlns:a16="http://schemas.microsoft.com/office/drawing/2014/main" id="{4C9DA6C7-6991-9EAB-A2FE-13A3FB34E802}"/>
              </a:ext>
            </a:extLst>
          </p:cNvPr>
          <p:cNvPicPr>
            <a:picLocks noChangeAspect="1"/>
          </p:cNvPicPr>
          <p:nvPr/>
        </p:nvPicPr>
        <p:blipFill>
          <a:blip r:embed="rId2"/>
          <a:stretch>
            <a:fillRect/>
          </a:stretch>
        </p:blipFill>
        <p:spPr>
          <a:xfrm>
            <a:off x="5183900" y="2908049"/>
            <a:ext cx="3500192" cy="2078328"/>
          </a:xfrm>
          <a:prstGeom prst="rect">
            <a:avLst/>
          </a:prstGeom>
        </p:spPr>
      </p:pic>
      <p:pic>
        <p:nvPicPr>
          <p:cNvPr id="6" name="Imagine 5">
            <a:extLst>
              <a:ext uri="{FF2B5EF4-FFF2-40B4-BE49-F238E27FC236}">
                <a16:creationId xmlns:a16="http://schemas.microsoft.com/office/drawing/2014/main" id="{04E5E792-5B80-717F-D94F-C0198E5910B5}"/>
              </a:ext>
            </a:extLst>
          </p:cNvPr>
          <p:cNvPicPr>
            <a:picLocks noChangeAspect="1"/>
          </p:cNvPicPr>
          <p:nvPr/>
        </p:nvPicPr>
        <p:blipFill>
          <a:blip r:embed="rId3"/>
          <a:stretch>
            <a:fillRect/>
          </a:stretch>
        </p:blipFill>
        <p:spPr>
          <a:xfrm>
            <a:off x="708952" y="3417770"/>
            <a:ext cx="2371606" cy="1568607"/>
          </a:xfrm>
          <a:prstGeom prst="rect">
            <a:avLst/>
          </a:prstGeom>
        </p:spPr>
      </p:pic>
    </p:spTree>
    <p:extLst>
      <p:ext uri="{BB962C8B-B14F-4D97-AF65-F5344CB8AC3E}">
        <p14:creationId xmlns:p14="http://schemas.microsoft.com/office/powerpoint/2010/main" val="3080773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ă 2">
            <a:extLst>
              <a:ext uri="{FF2B5EF4-FFF2-40B4-BE49-F238E27FC236}">
                <a16:creationId xmlns:a16="http://schemas.microsoft.com/office/drawing/2014/main" id="{79407516-F62B-C0EA-A50F-13B6E92592DA}"/>
              </a:ext>
            </a:extLst>
          </p:cNvPr>
          <p:cNvGraphicFramePr/>
          <p:nvPr>
            <p:extLst>
              <p:ext uri="{D42A27DB-BD31-4B8C-83A1-F6EECF244321}">
                <p14:modId xmlns:p14="http://schemas.microsoft.com/office/powerpoint/2010/main" val="2172538783"/>
              </p:ext>
            </p:extLst>
          </p:nvPr>
        </p:nvGraphicFramePr>
        <p:xfrm>
          <a:off x="119062" y="781664"/>
          <a:ext cx="8905876" cy="3921535"/>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tăText 5">
            <a:extLst>
              <a:ext uri="{FF2B5EF4-FFF2-40B4-BE49-F238E27FC236}">
                <a16:creationId xmlns:a16="http://schemas.microsoft.com/office/drawing/2014/main" id="{6C83DF3D-BDC0-27D7-55BD-1849B66C357E}"/>
              </a:ext>
            </a:extLst>
          </p:cNvPr>
          <p:cNvSpPr txBox="1"/>
          <p:nvPr/>
        </p:nvSpPr>
        <p:spPr>
          <a:xfrm>
            <a:off x="1836174" y="206477"/>
            <a:ext cx="5043949" cy="338554"/>
          </a:xfrm>
          <a:prstGeom prst="rect">
            <a:avLst/>
          </a:prstGeom>
          <a:noFill/>
        </p:spPr>
        <p:txBody>
          <a:bodyPr wrap="square" rtlCol="0">
            <a:spAutoFit/>
          </a:bodyPr>
          <a:lstStyle/>
          <a:p>
            <a:r>
              <a:rPr lang="en-US" sz="1600" dirty="0">
                <a:solidFill>
                  <a:schemeClr val="tx1"/>
                </a:solidFill>
                <a:latin typeface="Cambria" panose="02040503050406030204" pitchFamily="18" charset="0"/>
                <a:ea typeface="Cambria" panose="02040503050406030204" pitchFamily="18" charset="0"/>
              </a:rPr>
              <a:t>N</a:t>
            </a:r>
            <a:r>
              <a:rPr lang="ro-RO" sz="1600" dirty="0">
                <a:solidFill>
                  <a:schemeClr val="tx1"/>
                </a:solidFill>
                <a:latin typeface="Cambria" panose="02040503050406030204" pitchFamily="18" charset="0"/>
                <a:ea typeface="Cambria" panose="02040503050406030204" pitchFamily="18" charset="0"/>
              </a:rPr>
              <a:t>umărul beneficiarilor de beneficii sociale în anul 2024</a:t>
            </a:r>
            <a:r>
              <a:rPr lang="en-US" sz="1600" dirty="0">
                <a:solidFill>
                  <a:schemeClr val="tx1"/>
                </a:solidFill>
                <a:latin typeface="Cambria" panose="02040503050406030204" pitchFamily="18" charset="0"/>
                <a:ea typeface="Cambria" panose="02040503050406030204" pitchFamily="18" charset="0"/>
              </a:rPr>
              <a:t> </a:t>
            </a:r>
            <a:endParaRPr lang="ro-RO" sz="16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8930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 calcmode="lin" valueType="num">
                                      <p:cBhvr>
                                        <p:cTn id="9" dur="250" fill="hold"/>
                                        <p:tgtEl>
                                          <p:spTgt spid="3"/>
                                        </p:tgtEl>
                                        <p:attrNameLst>
                                          <p:attrName>style.rotation</p:attrName>
                                        </p:attrNameLst>
                                      </p:cBhvr>
                                      <p:tavLst>
                                        <p:tav tm="0">
                                          <p:val>
                                            <p:fltVal val="90"/>
                                          </p:val>
                                        </p:tav>
                                        <p:tav tm="100000">
                                          <p:val>
                                            <p:fltVal val="0"/>
                                          </p:val>
                                        </p:tav>
                                      </p:tavLst>
                                    </p:anim>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CF4C629-B4B9-5203-2683-1C8DE7DA6605}"/>
              </a:ext>
            </a:extLst>
          </p:cNvPr>
          <p:cNvSpPr>
            <a:spLocks noGrp="1"/>
          </p:cNvSpPr>
          <p:nvPr>
            <p:ph type="title"/>
          </p:nvPr>
        </p:nvSpPr>
        <p:spPr>
          <a:xfrm>
            <a:off x="723450" y="120500"/>
            <a:ext cx="7697100" cy="482400"/>
          </a:xfrm>
        </p:spPr>
        <p:txBody>
          <a:bodyPr/>
          <a:lstStyle/>
          <a:p>
            <a:r>
              <a:rPr lang="ro-RO" sz="2400" spc="75" dirty="0">
                <a:latin typeface="Trebuchet MS"/>
                <a:cs typeface="Trebuchet MS"/>
              </a:rPr>
              <a:t>CENTRUL</a:t>
            </a:r>
            <a:r>
              <a:rPr lang="ro-RO" sz="2400" spc="-305" dirty="0">
                <a:latin typeface="Trebuchet MS"/>
                <a:cs typeface="Trebuchet MS"/>
              </a:rPr>
              <a:t> </a:t>
            </a:r>
            <a:r>
              <a:rPr lang="ro-RO" sz="2400" spc="340" dirty="0">
                <a:latin typeface="Trebuchet MS"/>
                <a:cs typeface="Trebuchet MS"/>
              </a:rPr>
              <a:t>DE</a:t>
            </a:r>
            <a:r>
              <a:rPr lang="ro-RO" sz="2400" spc="-300" dirty="0">
                <a:latin typeface="Trebuchet MS"/>
                <a:cs typeface="Trebuchet MS"/>
              </a:rPr>
              <a:t> </a:t>
            </a:r>
            <a:r>
              <a:rPr lang="ro-RO" sz="2400" spc="120" dirty="0">
                <a:latin typeface="Trebuchet MS"/>
                <a:cs typeface="Trebuchet MS"/>
              </a:rPr>
              <a:t>SERVICII</a:t>
            </a:r>
            <a:r>
              <a:rPr lang="ro-RO" sz="2400" spc="-305" dirty="0">
                <a:latin typeface="Trebuchet MS"/>
                <a:cs typeface="Trebuchet MS"/>
              </a:rPr>
              <a:t> </a:t>
            </a:r>
            <a:r>
              <a:rPr lang="ro-RO" sz="2400" spc="155" dirty="0">
                <a:latin typeface="Trebuchet MS"/>
                <a:cs typeface="Trebuchet MS"/>
              </a:rPr>
              <a:t>SOCIALE</a:t>
            </a:r>
            <a:r>
              <a:rPr lang="ro-RO" sz="2400" spc="-300" dirty="0">
                <a:latin typeface="Trebuchet MS"/>
                <a:cs typeface="Trebuchet MS"/>
              </a:rPr>
              <a:t> </a:t>
            </a:r>
            <a:r>
              <a:rPr lang="ro-RO" sz="2400" spc="50" dirty="0">
                <a:latin typeface="Trebuchet MS"/>
                <a:cs typeface="Trebuchet MS"/>
              </a:rPr>
              <a:t>CUPRINDE:</a:t>
            </a:r>
            <a:endParaRPr lang="ro-RO" dirty="0"/>
          </a:p>
        </p:txBody>
      </p:sp>
      <p:graphicFrame>
        <p:nvGraphicFramePr>
          <p:cNvPr id="3" name="Nomogramă 2">
            <a:extLst>
              <a:ext uri="{FF2B5EF4-FFF2-40B4-BE49-F238E27FC236}">
                <a16:creationId xmlns:a16="http://schemas.microsoft.com/office/drawing/2014/main" id="{6EF3E40D-8CDC-3785-8037-051586E9A1C4}"/>
              </a:ext>
            </a:extLst>
          </p:cNvPr>
          <p:cNvGraphicFramePr/>
          <p:nvPr>
            <p:extLst>
              <p:ext uri="{D42A27DB-BD31-4B8C-83A1-F6EECF244321}">
                <p14:modId xmlns:p14="http://schemas.microsoft.com/office/powerpoint/2010/main" val="2650277098"/>
              </p:ext>
            </p:extLst>
          </p:nvPr>
        </p:nvGraphicFramePr>
        <p:xfrm>
          <a:off x="3991679" y="844029"/>
          <a:ext cx="4972976" cy="4074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erc parțial 3">
            <a:extLst>
              <a:ext uri="{FF2B5EF4-FFF2-40B4-BE49-F238E27FC236}">
                <a16:creationId xmlns:a16="http://schemas.microsoft.com/office/drawing/2014/main" id="{6ED1DF6E-38B9-2EC2-A835-43B75E984E48}"/>
              </a:ext>
            </a:extLst>
          </p:cNvPr>
          <p:cNvSpPr/>
          <p:nvPr/>
        </p:nvSpPr>
        <p:spPr>
          <a:xfrm rot="2848035">
            <a:off x="871066" y="1109763"/>
            <a:ext cx="3175448" cy="3273554"/>
          </a:xfrm>
          <a:prstGeom prst="pie">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solidFill>
                <a:schemeClr val="tx1"/>
              </a:solidFill>
            </a:endParaRPr>
          </a:p>
        </p:txBody>
      </p:sp>
    </p:spTree>
    <p:extLst>
      <p:ext uri="{BB962C8B-B14F-4D97-AF65-F5344CB8AC3E}">
        <p14:creationId xmlns:p14="http://schemas.microsoft.com/office/powerpoint/2010/main" val="108145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EAF62D7-9BE9-C3E2-51AC-BD5F28E78CEA}"/>
              </a:ext>
            </a:extLst>
          </p:cNvPr>
          <p:cNvSpPr>
            <a:spLocks noGrp="1"/>
          </p:cNvSpPr>
          <p:nvPr>
            <p:ph type="title"/>
          </p:nvPr>
        </p:nvSpPr>
        <p:spPr>
          <a:xfrm>
            <a:off x="723450" y="91925"/>
            <a:ext cx="7697100" cy="482400"/>
          </a:xfrm>
        </p:spPr>
        <p:txBody>
          <a:bodyPr/>
          <a:lstStyle/>
          <a:p>
            <a:r>
              <a:rPr lang="ro-RO" sz="2000" dirty="0">
                <a:latin typeface="Trebuchet MS" panose="020B0603020202020204" pitchFamily="34" charset="0"/>
              </a:rPr>
              <a:t>Licențe deținute la 31.12.2024</a:t>
            </a:r>
          </a:p>
        </p:txBody>
      </p:sp>
      <p:graphicFrame>
        <p:nvGraphicFramePr>
          <p:cNvPr id="3" name="Substituent conținut 3">
            <a:extLst>
              <a:ext uri="{FF2B5EF4-FFF2-40B4-BE49-F238E27FC236}">
                <a16:creationId xmlns:a16="http://schemas.microsoft.com/office/drawing/2014/main" id="{69212A3A-CA84-557D-4EBF-631B9620B13D}"/>
              </a:ext>
            </a:extLst>
          </p:cNvPr>
          <p:cNvGraphicFramePr>
            <a:graphicFrameLocks/>
          </p:cNvGraphicFramePr>
          <p:nvPr>
            <p:extLst>
              <p:ext uri="{D42A27DB-BD31-4B8C-83A1-F6EECF244321}">
                <p14:modId xmlns:p14="http://schemas.microsoft.com/office/powerpoint/2010/main" val="3806202522"/>
              </p:ext>
            </p:extLst>
          </p:nvPr>
        </p:nvGraphicFramePr>
        <p:xfrm>
          <a:off x="58882" y="472339"/>
          <a:ext cx="8915400" cy="4579236"/>
        </p:xfrm>
        <a:graphic>
          <a:graphicData uri="http://schemas.openxmlformats.org/drawingml/2006/table">
            <a:tbl>
              <a:tblPr firstRow="1" bandRow="1">
                <a:tableStyleId>{DED044B7-F4A6-4073-8FEE-5FAFFB95C930}</a:tableStyleId>
              </a:tblPr>
              <a:tblGrid>
                <a:gridCol w="495995">
                  <a:extLst>
                    <a:ext uri="{9D8B030D-6E8A-4147-A177-3AD203B41FA5}">
                      <a16:colId xmlns:a16="http://schemas.microsoft.com/office/drawing/2014/main" val="263808101"/>
                    </a:ext>
                  </a:extLst>
                </a:gridCol>
                <a:gridCol w="3659146">
                  <a:extLst>
                    <a:ext uri="{9D8B030D-6E8A-4147-A177-3AD203B41FA5}">
                      <a16:colId xmlns:a16="http://schemas.microsoft.com/office/drawing/2014/main" val="90791281"/>
                    </a:ext>
                  </a:extLst>
                </a:gridCol>
                <a:gridCol w="2783541">
                  <a:extLst>
                    <a:ext uri="{9D8B030D-6E8A-4147-A177-3AD203B41FA5}">
                      <a16:colId xmlns:a16="http://schemas.microsoft.com/office/drawing/2014/main" val="1087093600"/>
                    </a:ext>
                  </a:extLst>
                </a:gridCol>
                <a:gridCol w="1976718">
                  <a:extLst>
                    <a:ext uri="{9D8B030D-6E8A-4147-A177-3AD203B41FA5}">
                      <a16:colId xmlns:a16="http://schemas.microsoft.com/office/drawing/2014/main" val="1107898176"/>
                    </a:ext>
                  </a:extLst>
                </a:gridCol>
              </a:tblGrid>
              <a:tr h="1013866">
                <a:tc>
                  <a:txBody>
                    <a:bodyPr/>
                    <a:lstStyle/>
                    <a:p>
                      <a:r>
                        <a:rPr lang="ro-RO" sz="1500" dirty="0">
                          <a:solidFill>
                            <a:schemeClr val="tx1"/>
                          </a:solidFill>
                        </a:rPr>
                        <a:t>Nr. crt.</a:t>
                      </a:r>
                      <a:endParaRPr lang="ro-RO" sz="1500" dirty="0">
                        <a:solidFill>
                          <a:schemeClr val="tx1"/>
                        </a:solidFill>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algn="ctr"/>
                      <a:r>
                        <a:rPr lang="ro-RO" sz="1500" dirty="0">
                          <a:solidFill>
                            <a:schemeClr val="tx1"/>
                          </a:solidFill>
                        </a:rPr>
                        <a:t>Serviciu licențiat</a:t>
                      </a:r>
                      <a:endParaRPr lang="ro-RO" sz="1500" dirty="0">
                        <a:solidFill>
                          <a:schemeClr val="tx1"/>
                        </a:solidFill>
                        <a:latin typeface="Cambria" panose="02040503050406030204" pitchFamily="18" charset="0"/>
                        <a:ea typeface="Cambria" panose="02040503050406030204" pitchFamily="18" charset="0"/>
                      </a:endParaRPr>
                    </a:p>
                  </a:txBody>
                  <a:tcPr anchor="ctr">
                    <a:blipFill dpi="0" rotWithShape="1">
                      <a:blip r:embed="rId2"/>
                      <a:srcRect/>
                      <a:tile tx="0" ty="0" sx="100000" sy="100000" flip="none" algn="tl"/>
                    </a:blipFill>
                  </a:tcPr>
                </a:tc>
                <a:tc>
                  <a:txBody>
                    <a:bodyPr/>
                    <a:lstStyle/>
                    <a:p>
                      <a:pPr algn="ctr"/>
                      <a:r>
                        <a:rPr lang="ro-RO" sz="1500" dirty="0">
                          <a:solidFill>
                            <a:schemeClr val="tx1"/>
                          </a:solidFill>
                        </a:rPr>
                        <a:t>Serie licență</a:t>
                      </a:r>
                      <a:endParaRPr lang="ro-RO" sz="1500" dirty="0">
                        <a:solidFill>
                          <a:schemeClr val="tx1"/>
                        </a:solidFill>
                        <a:latin typeface="Cambria" panose="02040503050406030204" pitchFamily="18" charset="0"/>
                        <a:ea typeface="Cambria" panose="02040503050406030204" pitchFamily="18" charset="0"/>
                      </a:endParaRPr>
                    </a:p>
                  </a:txBody>
                  <a:tcPr anchor="ctr">
                    <a:blipFill dpi="0" rotWithShape="1">
                      <a:blip r:embed="rId2"/>
                      <a:srcRect/>
                      <a:tile tx="0" ty="0" sx="100000" sy="100000" flip="none" algn="tl"/>
                    </a:blipFill>
                  </a:tcPr>
                </a:tc>
                <a:tc>
                  <a:txBody>
                    <a:bodyPr/>
                    <a:lstStyle/>
                    <a:p>
                      <a:pPr algn="ctr"/>
                      <a:r>
                        <a:rPr lang="ro-RO" sz="1500" dirty="0">
                          <a:solidFill>
                            <a:schemeClr val="tx1"/>
                          </a:solidFill>
                        </a:rPr>
                        <a:t>Perioada valabilitate licențiată</a:t>
                      </a:r>
                      <a:endParaRPr lang="ro-RO" sz="1500" dirty="0">
                        <a:solidFill>
                          <a:schemeClr val="tx1"/>
                        </a:solidFill>
                        <a:latin typeface="Cambria" panose="02040503050406030204" pitchFamily="18" charset="0"/>
                        <a:ea typeface="Cambria" panose="02040503050406030204" pitchFamily="18" charset="0"/>
                      </a:endParaRPr>
                    </a:p>
                  </a:txBody>
                  <a:tcPr anchor="ctr">
                    <a:blipFill dpi="0" rotWithShape="1">
                      <a:blip r:embed="rId2"/>
                      <a:srcRect/>
                      <a:tile tx="0" ty="0" sx="100000" sy="100000" flip="none" algn="tl"/>
                    </a:blipFill>
                  </a:tcPr>
                </a:tc>
                <a:extLst>
                  <a:ext uri="{0D108BD9-81ED-4DB2-BD59-A6C34878D82A}">
                    <a16:rowId xmlns:a16="http://schemas.microsoft.com/office/drawing/2014/main" val="1090757774"/>
                  </a:ext>
                </a:extLst>
              </a:tr>
              <a:tr h="557626">
                <a:tc>
                  <a:txBody>
                    <a:bodyPr/>
                    <a:lstStyle/>
                    <a:p>
                      <a:pPr algn="ctr"/>
                      <a:r>
                        <a:rPr lang="ro-RO" sz="1500" dirty="0"/>
                        <a:t>1</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Centrul de zi pentru copii ”Jurjac”  – 8891 CZ-C-11</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ro-RO" sz="1500" b="0" u="none" strike="noStrike" cap="none" normalizeH="0" baseline="0" dirty="0">
                          <a:ln>
                            <a:noFill/>
                          </a:ln>
                          <a:solidFill>
                            <a:srgbClr val="000000"/>
                          </a:solidFill>
                          <a:effectLst/>
                        </a:rPr>
                        <a:t>Seria LF nr. 0000062 din 26.04.2024</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algn="ctr"/>
                      <a:r>
                        <a:rPr lang="ro-RO" sz="1500" dirty="0"/>
                        <a:t>27.04.2024-26.04.2027</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extLst>
                  <a:ext uri="{0D108BD9-81ED-4DB2-BD59-A6C34878D82A}">
                    <a16:rowId xmlns:a16="http://schemas.microsoft.com/office/drawing/2014/main" val="3366281034"/>
                  </a:ext>
                </a:extLst>
              </a:tr>
              <a:tr h="557626">
                <a:tc>
                  <a:txBody>
                    <a:bodyPr/>
                    <a:lstStyle/>
                    <a:p>
                      <a:pPr algn="ctr"/>
                      <a:r>
                        <a:rPr lang="ro-RO" sz="1500" dirty="0"/>
                        <a:t>2</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Centrul de zi pentru copiii și tinerii cu dizabilități – 8891 – CZ-C-III</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ro-RO" sz="1500" b="0" u="none" strike="noStrike" cap="none" normalizeH="0" baseline="0" dirty="0" err="1">
                          <a:ln>
                            <a:noFill/>
                          </a:ln>
                          <a:solidFill>
                            <a:srgbClr val="000000"/>
                          </a:solidFill>
                          <a:effectLst/>
                        </a:rPr>
                        <a:t>Seria</a:t>
                      </a:r>
                      <a:r>
                        <a:rPr kumimoji="0" lang="en-US" altLang="ro-RO" sz="1500" b="0" u="none" strike="noStrike" cap="none" normalizeH="0" baseline="0" dirty="0">
                          <a:ln>
                            <a:noFill/>
                          </a:ln>
                          <a:solidFill>
                            <a:srgbClr val="000000"/>
                          </a:solidFill>
                          <a:effectLst/>
                        </a:rPr>
                        <a:t> LF nr. 000006 din 27.2024</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algn="ctr"/>
                      <a:r>
                        <a:rPr lang="ro-RO" sz="1500" dirty="0"/>
                        <a:t>27.04.2024-26.04.2027</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extLst>
                  <a:ext uri="{0D108BD9-81ED-4DB2-BD59-A6C34878D82A}">
                    <a16:rowId xmlns:a16="http://schemas.microsoft.com/office/drawing/2014/main" val="923966623"/>
                  </a:ext>
                </a:extLst>
              </a:tr>
              <a:tr h="557626">
                <a:tc>
                  <a:txBody>
                    <a:bodyPr/>
                    <a:lstStyle/>
                    <a:p>
                      <a:pPr algn="ctr"/>
                      <a:r>
                        <a:rPr lang="ro-RO" sz="1500" dirty="0"/>
                        <a:t>3</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Cantina de ajutor social – 8899-CPDH-I</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ro-RO" sz="1500" b="0" u="none" strike="noStrike" cap="none" normalizeH="0" baseline="0" dirty="0">
                          <a:ln>
                            <a:noFill/>
                          </a:ln>
                          <a:solidFill>
                            <a:srgbClr val="000000"/>
                          </a:solidFill>
                          <a:effectLst/>
                        </a:rPr>
                        <a:t>Seria LF nr. 0010223 din 27.09.2021</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algn="ctr"/>
                      <a:r>
                        <a:rPr lang="ro-RO" sz="1500" dirty="0"/>
                        <a:t>27.09.2021-26.09.2026</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extLst>
                  <a:ext uri="{0D108BD9-81ED-4DB2-BD59-A6C34878D82A}">
                    <a16:rowId xmlns:a16="http://schemas.microsoft.com/office/drawing/2014/main" val="3078150945"/>
                  </a:ext>
                </a:extLst>
              </a:tr>
              <a:tr h="557626">
                <a:tc>
                  <a:txBody>
                    <a:bodyPr/>
                    <a:lstStyle/>
                    <a:p>
                      <a:pPr algn="ctr"/>
                      <a:r>
                        <a:rPr lang="ro-RO" sz="1500" dirty="0"/>
                        <a:t>4</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Centrul comunitar integrat – 8899-CZ-PN_V</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o-RO" sz="1500" b="0" u="none" strike="noStrike" cap="none" normalizeH="0" baseline="0" dirty="0">
                          <a:ln>
                            <a:noFill/>
                          </a:ln>
                          <a:solidFill>
                            <a:srgbClr val="000000"/>
                          </a:solidFill>
                          <a:effectLst/>
                        </a:rPr>
                        <a:t>Seria LF nr. 0010225</a:t>
                      </a:r>
                      <a:r>
                        <a:rPr kumimoji="0" lang="ro-RO" altLang="ro-RO" sz="1500" b="0" u="none" strike="noStrike" cap="none" normalizeH="0" baseline="0" dirty="0">
                          <a:ln>
                            <a:noFill/>
                          </a:ln>
                          <a:solidFill>
                            <a:srgbClr val="000000"/>
                          </a:solidFill>
                          <a:effectLst/>
                        </a:rPr>
                        <a:t> d</a:t>
                      </a:r>
                      <a:r>
                        <a:rPr kumimoji="0" lang="en-US" altLang="ro-RO" sz="1500" b="0" u="none" strike="noStrike" cap="none" normalizeH="0" baseline="0" dirty="0">
                          <a:ln>
                            <a:noFill/>
                          </a:ln>
                          <a:solidFill>
                            <a:srgbClr val="000000"/>
                          </a:solidFill>
                          <a:effectLst/>
                        </a:rPr>
                        <a:t>in 16.09.2021</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algn="ctr"/>
                      <a:r>
                        <a:rPr lang="ro-RO" sz="1500" dirty="0"/>
                        <a:t>28.10.2021-27.10.2026</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extLst>
                  <a:ext uri="{0D108BD9-81ED-4DB2-BD59-A6C34878D82A}">
                    <a16:rowId xmlns:a16="http://schemas.microsoft.com/office/drawing/2014/main" val="3074869378"/>
                  </a:ext>
                </a:extLst>
              </a:tr>
              <a:tr h="557626">
                <a:tc>
                  <a:txBody>
                    <a:bodyPr/>
                    <a:lstStyle/>
                    <a:p>
                      <a:pPr algn="ctr"/>
                      <a:r>
                        <a:rPr lang="ro-RO" sz="1500" dirty="0"/>
                        <a:t>5</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Unitate de îngrijire la domiciliu – 8810 ID-I</a:t>
                      </a:r>
                      <a:endPar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Seria LF nr.000947 din </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o-RO" altLang="ro-RO" sz="1500" b="0" u="none" strike="noStrike" cap="none" normalizeH="0" baseline="0" dirty="0">
                          <a:ln>
                            <a:noFill/>
                          </a:ln>
                          <a:solidFill>
                            <a:srgbClr val="000000"/>
                          </a:solidFill>
                          <a:effectLst/>
                        </a:rPr>
                        <a:t>13.05.2020 – 12.05.2025</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extLst>
                  <a:ext uri="{0D108BD9-81ED-4DB2-BD59-A6C34878D82A}">
                    <a16:rowId xmlns:a16="http://schemas.microsoft.com/office/drawing/2014/main" val="3716868873"/>
                  </a:ext>
                </a:extLst>
              </a:tr>
              <a:tr h="557626">
                <a:tc>
                  <a:txBody>
                    <a:bodyPr/>
                    <a:lstStyle/>
                    <a:p>
                      <a:pPr algn="ctr"/>
                      <a:r>
                        <a:rPr lang="ro-RO" sz="1500" dirty="0"/>
                        <a:t>6</a:t>
                      </a:r>
                      <a:endParaRPr lang="ro-RO" sz="1500" dirty="0">
                        <a:latin typeface="Cambria" panose="02040503050406030204" pitchFamily="18" charset="0"/>
                        <a:ea typeface="Cambria" panose="02040503050406030204" pitchFamily="18" charset="0"/>
                      </a:endParaRPr>
                    </a:p>
                  </a:txBody>
                  <a:tcPr>
                    <a:blipFill dpi="0" rotWithShape="1">
                      <a:blip r:embed="rId2"/>
                      <a:srcRect/>
                      <a:tile tx="0" ty="0" sx="100000" sy="100000" flip="none" algn="tl"/>
                    </a:blipFill>
                  </a:tcPr>
                </a:tc>
                <a:tc>
                  <a:txBody>
                    <a:bodyPr/>
                    <a:lstStyle/>
                    <a:p>
                      <a:pPr algn="ctr"/>
                      <a:r>
                        <a:rPr lang="ro-RO" sz="1500" dirty="0"/>
                        <a:t>Centrul de zi pentru persoane vârstnice (tip club) – 8810-CZ-V-II</a:t>
                      </a:r>
                      <a:endParaRPr lang="en-US" sz="1500" dirty="0">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ro-RO" sz="1500" b="0" u="none" strike="noStrike" cap="none" normalizeH="0" baseline="0" dirty="0">
                          <a:ln>
                            <a:noFill/>
                          </a:ln>
                          <a:solidFill>
                            <a:srgbClr val="000000"/>
                          </a:solidFill>
                          <a:effectLst/>
                        </a:rPr>
                        <a:t>Seria LF nr. 001</a:t>
                      </a:r>
                      <a:r>
                        <a:rPr kumimoji="0" lang="ro-RO" altLang="ro-RO" sz="1500" b="0" u="none" strike="noStrike" cap="none" normalizeH="0" baseline="0" dirty="0">
                          <a:ln>
                            <a:noFill/>
                          </a:ln>
                          <a:solidFill>
                            <a:srgbClr val="000000"/>
                          </a:solidFill>
                          <a:effectLst/>
                        </a:rPr>
                        <a:t>2534</a:t>
                      </a:r>
                      <a:r>
                        <a:rPr kumimoji="0" lang="en-US" altLang="ro-RO" sz="1500" b="0" u="none" strike="noStrike" cap="none" normalizeH="0" baseline="0" dirty="0">
                          <a:ln>
                            <a:noFill/>
                          </a:ln>
                          <a:solidFill>
                            <a:srgbClr val="000000"/>
                          </a:solidFill>
                          <a:effectLst/>
                        </a:rPr>
                        <a:t> din </a:t>
                      </a:r>
                      <a:r>
                        <a:rPr kumimoji="0" lang="ro-RO" altLang="ro-RO" sz="1500" b="0" u="none" strike="noStrike" cap="none" normalizeH="0" baseline="0" dirty="0">
                          <a:ln>
                            <a:noFill/>
                          </a:ln>
                          <a:solidFill>
                            <a:srgbClr val="000000"/>
                          </a:solidFill>
                          <a:effectLst/>
                        </a:rPr>
                        <a:t>17.04.2024</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31</a:t>
                      </a:r>
                      <a:r>
                        <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10</a:t>
                      </a:r>
                      <a:r>
                        <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.202</a:t>
                      </a: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a:t>
                      </a:r>
                      <a:r>
                        <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 </a:t>
                      </a: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30</a:t>
                      </a:r>
                      <a:r>
                        <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10</a:t>
                      </a:r>
                      <a:r>
                        <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.202</a:t>
                      </a:r>
                      <a:r>
                        <a:rPr kumimoji="0" lang="ro-RO"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8</a:t>
                      </a: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altLang="ro-RO" sz="1500" b="0" i="0" u="none" strike="noStrike" cap="none" normalizeH="0" baseline="0" dirty="0">
                        <a:ln>
                          <a:noFill/>
                        </a:ln>
                        <a:solidFill>
                          <a:srgbClr val="000000"/>
                        </a:solidFill>
                        <a:effectLst/>
                        <a:latin typeface="Cambria" panose="02040503050406030204" pitchFamily="18" charset="0"/>
                        <a:ea typeface="Cambria" panose="02040503050406030204" pitchFamily="18" charset="0"/>
                        <a:cs typeface="Times New Roman" panose="02020603050405020304" pitchFamily="18" charset="0"/>
                      </a:endParaRPr>
                    </a:p>
                  </a:txBody>
                  <a:tcPr anchor="ctr">
                    <a:blipFill dpi="0" rotWithShape="1">
                      <a:blip r:embed="rId2"/>
                      <a:srcRect/>
                      <a:tile tx="0" ty="0" sx="100000" sy="100000" flip="none" algn="tl"/>
                    </a:blipFill>
                  </a:tcPr>
                </a:tc>
                <a:extLst>
                  <a:ext uri="{0D108BD9-81ED-4DB2-BD59-A6C34878D82A}">
                    <a16:rowId xmlns:a16="http://schemas.microsoft.com/office/drawing/2014/main" val="3131688154"/>
                  </a:ext>
                </a:extLst>
              </a:tr>
            </a:tbl>
          </a:graphicData>
        </a:graphic>
      </p:graphicFrame>
    </p:spTree>
    <p:extLst>
      <p:ext uri="{BB962C8B-B14F-4D97-AF65-F5344CB8AC3E}">
        <p14:creationId xmlns:p14="http://schemas.microsoft.com/office/powerpoint/2010/main" val="166861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03D0722-C6A3-9235-265B-429C483C51C8}"/>
              </a:ext>
            </a:extLst>
          </p:cNvPr>
          <p:cNvSpPr>
            <a:spLocks noGrp="1"/>
          </p:cNvSpPr>
          <p:nvPr>
            <p:ph type="title"/>
          </p:nvPr>
        </p:nvSpPr>
        <p:spPr>
          <a:xfrm>
            <a:off x="723450" y="120500"/>
            <a:ext cx="7697100" cy="482400"/>
          </a:xfrm>
        </p:spPr>
        <p:txBody>
          <a:bodyPr/>
          <a:lstStyle/>
          <a:p>
            <a:pPr marL="0" marR="0" lvl="0" indent="0" defTabSz="457200" rtl="0" eaLnBrk="1" fontAlgn="auto" latinLnBrk="0" hangingPunct="1">
              <a:lnSpc>
                <a:spcPct val="100000"/>
              </a:lnSpc>
              <a:spcBef>
                <a:spcPts val="0"/>
              </a:spcBef>
              <a:spcAft>
                <a:spcPts val="0"/>
              </a:spcAft>
              <a:tabLst/>
              <a:defRPr/>
            </a:pPr>
            <a:r>
              <a:rPr kumimoji="0" lang="ro-RO" altLang="ro-RO" sz="2000" b="0" i="0" u="none" strike="noStrike" kern="1200" cap="none" spc="195" normalizeH="0" baseline="0" noProof="0" dirty="0">
                <a:ln>
                  <a:noFill/>
                </a:ln>
                <a:solidFill>
                  <a:prstClr val="white"/>
                </a:solidFill>
                <a:effectLst/>
                <a:uLnTx/>
                <a:uFillTx/>
                <a:latin typeface="Trebuchet MS" panose="020B0603020202020204"/>
                <a:ea typeface="+mn-ea"/>
                <a:cs typeface="+mn-cs"/>
              </a:rPr>
              <a:t>CANTINA DE AJUTOR SOCIAL</a:t>
            </a:r>
            <a:br>
              <a:rPr kumimoji="0" lang="en-US" altLang="ro-RO" sz="4000" b="0" i="0" u="none" strike="noStrike" kern="1200" cap="none" spc="195" normalizeH="0" baseline="0" noProof="0" dirty="0">
                <a:ln>
                  <a:noFill/>
                </a:ln>
                <a:solidFill>
                  <a:prstClr val="white"/>
                </a:solidFill>
                <a:effectLst/>
                <a:uLnTx/>
                <a:uFillTx/>
                <a:latin typeface="Trebuchet MS" panose="020B0603020202020204"/>
                <a:ea typeface="+mn-ea"/>
                <a:cs typeface="+mn-cs"/>
              </a:rPr>
            </a:br>
            <a:endParaRPr lang="ro-RO" dirty="0"/>
          </a:p>
        </p:txBody>
      </p:sp>
      <p:sp>
        <p:nvSpPr>
          <p:cNvPr id="3" name="Content Placeholder 2">
            <a:extLst>
              <a:ext uri="{FF2B5EF4-FFF2-40B4-BE49-F238E27FC236}">
                <a16:creationId xmlns:a16="http://schemas.microsoft.com/office/drawing/2014/main" id="{2250C98C-9946-C430-2315-C18C7447DE1A}"/>
              </a:ext>
            </a:extLst>
          </p:cNvPr>
          <p:cNvSpPr txBox="1">
            <a:spLocks/>
          </p:cNvSpPr>
          <p:nvPr/>
        </p:nvSpPr>
        <p:spPr>
          <a:xfrm>
            <a:off x="152400" y="833437"/>
            <a:ext cx="8839200" cy="4024313"/>
          </a:xfrm>
          <a:prstGeom prst="rect">
            <a:avLst/>
          </a:prstGeom>
        </p:spPr>
        <p:txBody>
          <a:bodyPr>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 indent="25400" algn="just">
              <a:buFont typeface="Wingdings 2" pitchFamily="18" charset="2"/>
              <a:buNone/>
              <a:defRPr/>
            </a:pPr>
            <a:r>
              <a:rPr lang="ro-RO" sz="1600" spc="195" dirty="0">
                <a:solidFill>
                  <a:schemeClr val="bg1"/>
                </a:solidFill>
                <a:latin typeface="Cambria" panose="02040503050406030204" pitchFamily="18" charset="0"/>
                <a:ea typeface="Cambria" panose="02040503050406030204" pitchFamily="18" charset="0"/>
              </a:rPr>
              <a:t>     În perioada 01.01.-31.12.2024 cantina de ajutor social care funcționează conform L. 208/1997, a pregătit și distribuit hrană caldă pentru o medie zilnică de  85 persoane reprezentând aproximativ 67 familii și persoane singure pentru care s-au efectuat anchete sociale și planuri de intervenție.</a:t>
            </a:r>
          </a:p>
          <a:p>
            <a:pPr marL="57150" indent="25400">
              <a:buFont typeface="Wingdings 2" pitchFamily="18" charset="2"/>
              <a:buNone/>
              <a:defRPr/>
            </a:pPr>
            <a:r>
              <a:rPr lang="ro-RO" sz="1600" spc="195" dirty="0">
                <a:solidFill>
                  <a:schemeClr val="bg1"/>
                </a:solidFill>
                <a:latin typeface="Cambria" panose="02040503050406030204" pitchFamily="18" charset="0"/>
                <a:ea typeface="Cambria" panose="02040503050406030204" pitchFamily="18" charset="0"/>
              </a:rPr>
              <a:t>        </a:t>
            </a:r>
          </a:p>
          <a:p>
            <a:pPr marL="57150" indent="25400">
              <a:buFont typeface="Wingdings 2" pitchFamily="18" charset="2"/>
              <a:buNone/>
              <a:defRPr/>
            </a:pPr>
            <a:r>
              <a:rPr lang="ro-RO" sz="1600" spc="195" dirty="0">
                <a:solidFill>
                  <a:schemeClr val="bg1"/>
                </a:solidFill>
                <a:latin typeface="Cambria" panose="02040503050406030204" pitchFamily="18" charset="0"/>
                <a:ea typeface="Cambria" panose="02040503050406030204" pitchFamily="18" charset="0"/>
              </a:rPr>
              <a:t>    De aceste servicii sociale au beneficiat urmatoarele categorii de persoane:</a:t>
            </a:r>
          </a:p>
          <a:p>
            <a:pPr marL="57150" indent="25400">
              <a:buFont typeface="Wingdings 2" pitchFamily="18" charset="2"/>
              <a:buNone/>
              <a:defRPr/>
            </a:pPr>
            <a:endParaRPr lang="en-US" sz="1600" spc="195" dirty="0">
              <a:solidFill>
                <a:schemeClr val="bg1"/>
              </a:solidFill>
              <a:latin typeface="Cambria" panose="02040503050406030204" pitchFamily="18" charset="0"/>
              <a:ea typeface="Cambria" panose="02040503050406030204" pitchFamily="18" charset="0"/>
            </a:endParaRPr>
          </a:p>
          <a:p>
            <a:pPr marL="457200">
              <a:lnSpc>
                <a:spcPct val="107000"/>
              </a:lnSpc>
              <a:spcAft>
                <a:spcPts val="800"/>
              </a:spcAft>
              <a:tabLst>
                <a:tab pos="3291840" algn="l"/>
              </a:tabLst>
            </a:pP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a:t>
            </a: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rPr>
              <a:t> copii	- 59</a:t>
            </a:r>
          </a:p>
          <a:p>
            <a:pPr marL="457200">
              <a:lnSpc>
                <a:spcPct val="107000"/>
              </a:lnSpc>
              <a:spcAft>
                <a:spcPts val="800"/>
              </a:spcAft>
              <a:tabLst>
                <a:tab pos="3291840" algn="l"/>
              </a:tabLst>
            </a:pP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a:t>
            </a: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rPr>
              <a:t> bolnavi cronici	- 8</a:t>
            </a:r>
          </a:p>
          <a:p>
            <a:pPr marL="457200">
              <a:lnSpc>
                <a:spcPct val="107000"/>
              </a:lnSpc>
              <a:spcAft>
                <a:spcPts val="800"/>
              </a:spcAft>
              <a:tabLst>
                <a:tab pos="3291840" algn="l"/>
              </a:tabLst>
            </a:pP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sym typeface="Wingdings" panose="05000000000000000000" pitchFamily="2" charset="2"/>
              </a:rPr>
              <a:t></a:t>
            </a:r>
            <a:r>
              <a:rPr lang="ro-RO" sz="1600" kern="100" dirty="0">
                <a:solidFill>
                  <a:schemeClr val="bg1"/>
                </a:solidFill>
                <a:latin typeface="Cambria" panose="02040503050406030204" pitchFamily="18" charset="0"/>
                <a:ea typeface="Cambria" panose="02040503050406030204" pitchFamily="18" charset="0"/>
                <a:cs typeface="Arial" panose="020B0604020202020204" pitchFamily="34" charset="0"/>
              </a:rPr>
              <a:t> temporari fără venituri	- 18 </a:t>
            </a:r>
          </a:p>
          <a:p>
            <a:pPr marL="57150" indent="25400" algn="just">
              <a:buFont typeface="Wingdings 2" pitchFamily="18" charset="2"/>
              <a:buNone/>
              <a:defRPr/>
            </a:pPr>
            <a:endParaRPr lang="ro-RO" sz="1600" spc="195" dirty="0">
              <a:solidFill>
                <a:schemeClr val="bg1"/>
              </a:solidFill>
              <a:latin typeface="Cambria" panose="02040503050406030204" pitchFamily="18" charset="0"/>
              <a:ea typeface="Cambria" panose="02040503050406030204" pitchFamily="18" charset="0"/>
            </a:endParaRPr>
          </a:p>
          <a:p>
            <a:pPr marL="57150" indent="25400" algn="just">
              <a:buFont typeface="Wingdings 2" pitchFamily="18" charset="2"/>
              <a:buNone/>
              <a:defRPr/>
            </a:pPr>
            <a:r>
              <a:rPr lang="ro-RO" sz="1600" spc="195" dirty="0">
                <a:solidFill>
                  <a:schemeClr val="bg1"/>
                </a:solidFill>
                <a:latin typeface="Cambria" panose="02040503050406030204" pitchFamily="18" charset="0"/>
                <a:ea typeface="Cambria" panose="02040503050406030204" pitchFamily="18" charset="0"/>
              </a:rPr>
              <a:t>     În regim de urgență (art. 6 al 1) au beneficiat de masă la cantină 2 familii cu copii.</a:t>
            </a:r>
            <a:endParaRPr lang="en-US" sz="1600" spc="195" dirty="0">
              <a:solidFill>
                <a:schemeClr val="bg1"/>
              </a:solidFill>
              <a:latin typeface="Cambria" panose="02040503050406030204" pitchFamily="18" charset="0"/>
              <a:ea typeface="Cambria" panose="02040503050406030204" pitchFamily="18" charset="0"/>
            </a:endParaRPr>
          </a:p>
          <a:p>
            <a:pPr>
              <a:buFont typeface="Arial" charset="0"/>
              <a:buNone/>
              <a:defRPr/>
            </a:pPr>
            <a:endParaRPr lang="ro-RO" altLang="ro-RO"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8084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BA2F7C6-FDD6-0BDB-D8C1-5C5301B68AC9}"/>
              </a:ext>
            </a:extLst>
          </p:cNvPr>
          <p:cNvSpPr>
            <a:spLocks noGrp="1"/>
          </p:cNvSpPr>
          <p:nvPr>
            <p:ph type="title"/>
          </p:nvPr>
        </p:nvSpPr>
        <p:spPr>
          <a:xfrm>
            <a:off x="723450" y="72875"/>
            <a:ext cx="7697100" cy="482400"/>
          </a:xfrm>
        </p:spPr>
        <p:txBody>
          <a:bodyPr/>
          <a:lstStyle/>
          <a:p>
            <a:r>
              <a:rPr lang="ro-RO" sz="2000" dirty="0">
                <a:latin typeface="Trebuchet MS" panose="020B0603020202020204" pitchFamily="34" charset="0"/>
              </a:rPr>
              <a:t>UNITATE DE ÎNGRIJIRE LA DOMICILIU</a:t>
            </a:r>
            <a:br>
              <a:rPr lang="ro-RO" sz="2000" dirty="0">
                <a:latin typeface="Trebuchet MS" panose="020B0603020202020204" pitchFamily="34" charset="0"/>
              </a:rPr>
            </a:br>
            <a:r>
              <a:rPr lang="ro-RO" sz="2000" dirty="0">
                <a:latin typeface="Trebuchet MS" panose="020B0603020202020204" pitchFamily="34" charset="0"/>
              </a:rPr>
              <a:t>- în medie 35 de persoane vârstnice lunar-</a:t>
            </a:r>
            <a:br>
              <a:rPr lang="ro-RO" dirty="0"/>
            </a:br>
            <a:endParaRPr lang="ro-RO" dirty="0"/>
          </a:p>
        </p:txBody>
      </p:sp>
      <p:graphicFrame>
        <p:nvGraphicFramePr>
          <p:cNvPr id="3" name="Nomogramă 2">
            <a:extLst>
              <a:ext uri="{FF2B5EF4-FFF2-40B4-BE49-F238E27FC236}">
                <a16:creationId xmlns:a16="http://schemas.microsoft.com/office/drawing/2014/main" id="{7D4963B0-07B6-7040-6D25-E0D8C7336094}"/>
              </a:ext>
            </a:extLst>
          </p:cNvPr>
          <p:cNvGraphicFramePr/>
          <p:nvPr>
            <p:extLst>
              <p:ext uri="{D42A27DB-BD31-4B8C-83A1-F6EECF244321}">
                <p14:modId xmlns:p14="http://schemas.microsoft.com/office/powerpoint/2010/main" val="170366287"/>
              </p:ext>
            </p:extLst>
          </p:nvPr>
        </p:nvGraphicFramePr>
        <p:xfrm>
          <a:off x="0" y="790575"/>
          <a:ext cx="8982075" cy="4280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272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pic>
        <p:nvPicPr>
          <p:cNvPr id="607" name="Google Shape;607;p47"/>
          <p:cNvPicPr preferRelativeResize="0">
            <a:picLocks noGrp="1"/>
          </p:cNvPicPr>
          <p:nvPr>
            <p:ph type="pic" idx="2"/>
          </p:nvPr>
        </p:nvPicPr>
        <p:blipFill>
          <a:blip r:embed="rId3"/>
          <a:srcRect t="19951" b="19951"/>
          <a:stretch/>
        </p:blipFill>
        <p:spPr>
          <a:xfrm>
            <a:off x="6192358" y="162142"/>
            <a:ext cx="2624576" cy="2534235"/>
          </a:xfrm>
          <a:prstGeom prst="ellipse">
            <a:avLst/>
          </a:prstGeom>
          <a:noFill/>
          <a:ln>
            <a:noFill/>
          </a:ln>
        </p:spPr>
      </p:pic>
      <p:pic>
        <p:nvPicPr>
          <p:cNvPr id="610" name="Google Shape;610;p47"/>
          <p:cNvPicPr preferRelativeResize="0"/>
          <p:nvPr/>
        </p:nvPicPr>
        <p:blipFill>
          <a:blip r:embed="rId4">
            <a:alphaModFix/>
          </a:blip>
          <a:stretch>
            <a:fillRect/>
          </a:stretch>
        </p:blipFill>
        <p:spPr>
          <a:xfrm>
            <a:off x="5662174" y="3808488"/>
            <a:ext cx="2498461" cy="1600025"/>
          </a:xfrm>
          <a:prstGeom prst="rect">
            <a:avLst/>
          </a:prstGeom>
          <a:noFill/>
          <a:ln>
            <a:noFill/>
          </a:ln>
        </p:spPr>
      </p:pic>
      <p:pic>
        <p:nvPicPr>
          <p:cNvPr id="611" name="Google Shape;611;p47"/>
          <p:cNvPicPr preferRelativeResize="0"/>
          <p:nvPr/>
        </p:nvPicPr>
        <p:blipFill>
          <a:blip r:embed="rId5">
            <a:alphaModFix/>
          </a:blip>
          <a:stretch>
            <a:fillRect/>
          </a:stretch>
        </p:blipFill>
        <p:spPr>
          <a:xfrm rot="2035828">
            <a:off x="2267853" y="4562392"/>
            <a:ext cx="2519792" cy="1278609"/>
          </a:xfrm>
          <a:prstGeom prst="rect">
            <a:avLst/>
          </a:prstGeom>
          <a:noFill/>
          <a:ln>
            <a:noFill/>
          </a:ln>
        </p:spPr>
      </p:pic>
      <p:pic>
        <p:nvPicPr>
          <p:cNvPr id="612" name="Google Shape;612;p47"/>
          <p:cNvPicPr preferRelativeResize="0"/>
          <p:nvPr/>
        </p:nvPicPr>
        <p:blipFill>
          <a:blip r:embed="rId6">
            <a:alphaModFix/>
          </a:blip>
          <a:stretch>
            <a:fillRect/>
          </a:stretch>
        </p:blipFill>
        <p:spPr>
          <a:xfrm>
            <a:off x="8064900" y="1337225"/>
            <a:ext cx="2040359" cy="1890051"/>
          </a:xfrm>
          <a:prstGeom prst="rect">
            <a:avLst/>
          </a:prstGeom>
          <a:noFill/>
          <a:ln>
            <a:noFill/>
          </a:ln>
        </p:spPr>
      </p:pic>
      <p:pic>
        <p:nvPicPr>
          <p:cNvPr id="613" name="Google Shape;613;p47"/>
          <p:cNvPicPr preferRelativeResize="0"/>
          <p:nvPr/>
        </p:nvPicPr>
        <p:blipFill>
          <a:blip r:embed="rId7">
            <a:alphaModFix/>
          </a:blip>
          <a:stretch>
            <a:fillRect/>
          </a:stretch>
        </p:blipFill>
        <p:spPr>
          <a:xfrm>
            <a:off x="3711074" y="3615048"/>
            <a:ext cx="934358" cy="1037175"/>
          </a:xfrm>
          <a:prstGeom prst="rect">
            <a:avLst/>
          </a:prstGeom>
          <a:noFill/>
          <a:ln>
            <a:noFill/>
          </a:ln>
        </p:spPr>
      </p:pic>
      <p:pic>
        <p:nvPicPr>
          <p:cNvPr id="614" name="Google Shape;614;p47"/>
          <p:cNvPicPr preferRelativeResize="0"/>
          <p:nvPr/>
        </p:nvPicPr>
        <p:blipFill rotWithShape="1">
          <a:blip r:embed="rId8">
            <a:alphaModFix/>
          </a:blip>
          <a:srcRect l="13392" t="5968" r="9684" b="11249"/>
          <a:stretch/>
        </p:blipFill>
        <p:spPr>
          <a:xfrm rot="9840190">
            <a:off x="4170996" y="2981038"/>
            <a:ext cx="1359358" cy="1147752"/>
          </a:xfrm>
          <a:prstGeom prst="rect">
            <a:avLst/>
          </a:prstGeom>
          <a:noFill/>
          <a:ln>
            <a:noFill/>
          </a:ln>
        </p:spPr>
      </p:pic>
      <p:pic>
        <p:nvPicPr>
          <p:cNvPr id="615" name="Google Shape;615;p47"/>
          <p:cNvPicPr preferRelativeResize="0"/>
          <p:nvPr/>
        </p:nvPicPr>
        <p:blipFill>
          <a:blip r:embed="rId7">
            <a:alphaModFix/>
          </a:blip>
          <a:stretch>
            <a:fillRect/>
          </a:stretch>
        </p:blipFill>
        <p:spPr>
          <a:xfrm>
            <a:off x="84426" y="4010340"/>
            <a:ext cx="1800144" cy="1998250"/>
          </a:xfrm>
          <a:prstGeom prst="rect">
            <a:avLst/>
          </a:prstGeom>
          <a:noFill/>
          <a:ln>
            <a:noFill/>
          </a:ln>
        </p:spPr>
      </p:pic>
      <p:pic>
        <p:nvPicPr>
          <p:cNvPr id="616" name="Google Shape;616;p47"/>
          <p:cNvPicPr preferRelativeResize="0"/>
          <p:nvPr/>
        </p:nvPicPr>
        <p:blipFill rotWithShape="1">
          <a:blip r:embed="rId9">
            <a:alphaModFix/>
          </a:blip>
          <a:srcRect l="13221" t="7512" r="14763" b="10741"/>
          <a:stretch/>
        </p:blipFill>
        <p:spPr>
          <a:xfrm>
            <a:off x="1619450" y="3789750"/>
            <a:ext cx="687774" cy="687775"/>
          </a:xfrm>
          <a:prstGeom prst="rect">
            <a:avLst/>
          </a:prstGeom>
          <a:noFill/>
          <a:ln>
            <a:noFill/>
          </a:ln>
        </p:spPr>
      </p:pic>
      <p:pic>
        <p:nvPicPr>
          <p:cNvPr id="4" name="Google Shape;607;p47">
            <a:extLst>
              <a:ext uri="{FF2B5EF4-FFF2-40B4-BE49-F238E27FC236}">
                <a16:creationId xmlns:a16="http://schemas.microsoft.com/office/drawing/2014/main" id="{6E8241C3-4EC6-E706-06B0-F9D3086F29BE}"/>
              </a:ext>
            </a:extLst>
          </p:cNvPr>
          <p:cNvPicPr preferRelativeResize="0">
            <a:picLocks/>
          </p:cNvPicPr>
          <p:nvPr/>
        </p:nvPicPr>
        <p:blipFill>
          <a:blip r:embed="rId10"/>
          <a:srcRect t="10981" b="10981"/>
          <a:stretch/>
        </p:blipFill>
        <p:spPr>
          <a:xfrm>
            <a:off x="3509178" y="1584266"/>
            <a:ext cx="3327600" cy="3327600"/>
          </a:xfrm>
          <a:prstGeom prst="ellipse">
            <a:avLst/>
          </a:prstGeom>
          <a:noFill/>
          <a:ln>
            <a:noFill/>
          </a:ln>
        </p:spPr>
      </p:pic>
      <p:pic>
        <p:nvPicPr>
          <p:cNvPr id="5" name="Google Shape;607;p47">
            <a:extLst>
              <a:ext uri="{FF2B5EF4-FFF2-40B4-BE49-F238E27FC236}">
                <a16:creationId xmlns:a16="http://schemas.microsoft.com/office/drawing/2014/main" id="{930D4D94-F94B-5737-3264-42B2FA7FEFC2}"/>
              </a:ext>
            </a:extLst>
          </p:cNvPr>
          <p:cNvPicPr preferRelativeResize="0">
            <a:picLocks/>
          </p:cNvPicPr>
          <p:nvPr/>
        </p:nvPicPr>
        <p:blipFill>
          <a:blip r:embed="rId11"/>
          <a:srcRect t="9061" b="9061"/>
          <a:stretch/>
        </p:blipFill>
        <p:spPr>
          <a:xfrm rot="786359">
            <a:off x="461742" y="37515"/>
            <a:ext cx="3327600" cy="3327600"/>
          </a:xfrm>
          <a:prstGeom prst="ellipse">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607"/>
                                        </p:tgtEl>
                                        <p:attrNameLst>
                                          <p:attrName>style.visibility</p:attrName>
                                        </p:attrNameLst>
                                      </p:cBhvr>
                                      <p:to>
                                        <p:strVal val="visible"/>
                                      </p:to>
                                    </p:set>
                                    <p:animEffect transition="in" filter="fade">
                                      <p:cBhvr>
                                        <p:cTn id="15" dur="2000"/>
                                        <p:tgtEl>
                                          <p:spTgt spid="607"/>
                                        </p:tgtEl>
                                      </p:cBhvr>
                                    </p:animEffect>
                                    <p:anim calcmode="lin" valueType="num">
                                      <p:cBhvr>
                                        <p:cTn id="16" dur="2000" fill="hold"/>
                                        <p:tgtEl>
                                          <p:spTgt spid="607"/>
                                        </p:tgtEl>
                                        <p:attrNameLst>
                                          <p:attrName>ppt_w</p:attrName>
                                        </p:attrNameLst>
                                      </p:cBhvr>
                                      <p:tavLst>
                                        <p:tav tm="0" fmla="#ppt_w*sin(2.5*pi*$)">
                                          <p:val>
                                            <p:fltVal val="0"/>
                                          </p:val>
                                        </p:tav>
                                        <p:tav tm="100000">
                                          <p:val>
                                            <p:fltVal val="1"/>
                                          </p:val>
                                        </p:tav>
                                      </p:tavLst>
                                    </p:anim>
                                    <p:anim calcmode="lin" valueType="num">
                                      <p:cBhvr>
                                        <p:cTn id="17" dur="2000" fill="hold"/>
                                        <p:tgtEl>
                                          <p:spTgt spid="607"/>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80">
                                          <p:stCondLst>
                                            <p:cond delay="0"/>
                                          </p:stCondLst>
                                        </p:cTn>
                                        <p:tgtEl>
                                          <p:spTgt spid="4"/>
                                        </p:tgtEl>
                                      </p:cBhvr>
                                    </p:animEffect>
                                    <p:anim calcmode="lin" valueType="num">
                                      <p:cBhvr>
                                        <p:cTn id="2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8" dur="26">
                                          <p:stCondLst>
                                            <p:cond delay="650"/>
                                          </p:stCondLst>
                                        </p:cTn>
                                        <p:tgtEl>
                                          <p:spTgt spid="4"/>
                                        </p:tgtEl>
                                      </p:cBhvr>
                                      <p:to x="100000" y="60000"/>
                                    </p:animScale>
                                    <p:animScale>
                                      <p:cBhvr>
                                        <p:cTn id="29" dur="166" decel="50000">
                                          <p:stCondLst>
                                            <p:cond delay="676"/>
                                          </p:stCondLst>
                                        </p:cTn>
                                        <p:tgtEl>
                                          <p:spTgt spid="4"/>
                                        </p:tgtEl>
                                      </p:cBhvr>
                                      <p:to x="100000" y="100000"/>
                                    </p:animScale>
                                    <p:animScale>
                                      <p:cBhvr>
                                        <p:cTn id="30" dur="26">
                                          <p:stCondLst>
                                            <p:cond delay="1312"/>
                                          </p:stCondLst>
                                        </p:cTn>
                                        <p:tgtEl>
                                          <p:spTgt spid="4"/>
                                        </p:tgtEl>
                                      </p:cBhvr>
                                      <p:to x="100000" y="80000"/>
                                    </p:animScale>
                                    <p:animScale>
                                      <p:cBhvr>
                                        <p:cTn id="31" dur="166" decel="50000">
                                          <p:stCondLst>
                                            <p:cond delay="1338"/>
                                          </p:stCondLst>
                                        </p:cTn>
                                        <p:tgtEl>
                                          <p:spTgt spid="4"/>
                                        </p:tgtEl>
                                      </p:cBhvr>
                                      <p:to x="100000" y="100000"/>
                                    </p:animScale>
                                    <p:animScale>
                                      <p:cBhvr>
                                        <p:cTn id="32" dur="26">
                                          <p:stCondLst>
                                            <p:cond delay="1642"/>
                                          </p:stCondLst>
                                        </p:cTn>
                                        <p:tgtEl>
                                          <p:spTgt spid="4"/>
                                        </p:tgtEl>
                                      </p:cBhvr>
                                      <p:to x="100000" y="90000"/>
                                    </p:animScale>
                                    <p:animScale>
                                      <p:cBhvr>
                                        <p:cTn id="33" dur="166" decel="50000">
                                          <p:stCondLst>
                                            <p:cond delay="1668"/>
                                          </p:stCondLst>
                                        </p:cTn>
                                        <p:tgtEl>
                                          <p:spTgt spid="4"/>
                                        </p:tgtEl>
                                      </p:cBhvr>
                                      <p:to x="100000" y="100000"/>
                                    </p:animScale>
                                    <p:animScale>
                                      <p:cBhvr>
                                        <p:cTn id="34" dur="26">
                                          <p:stCondLst>
                                            <p:cond delay="1808"/>
                                          </p:stCondLst>
                                        </p:cTn>
                                        <p:tgtEl>
                                          <p:spTgt spid="4"/>
                                        </p:tgtEl>
                                      </p:cBhvr>
                                      <p:to x="100000" y="95000"/>
                                    </p:animScale>
                                    <p:animScale>
                                      <p:cBhvr>
                                        <p:cTn id="3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tăText 7">
            <a:extLst>
              <a:ext uri="{FF2B5EF4-FFF2-40B4-BE49-F238E27FC236}">
                <a16:creationId xmlns:a16="http://schemas.microsoft.com/office/drawing/2014/main" id="{043AD342-C1B2-6F15-C525-494F5A0380E5}"/>
              </a:ext>
            </a:extLst>
          </p:cNvPr>
          <p:cNvSpPr txBox="1"/>
          <p:nvPr/>
        </p:nvSpPr>
        <p:spPr>
          <a:xfrm>
            <a:off x="638175" y="177076"/>
            <a:ext cx="7867649"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ro-RO" sz="2000" b="0" i="0" u="none" strike="noStrike" kern="1200" cap="none" spc="195" normalizeH="0" baseline="0" noProof="0" dirty="0">
                <a:ln>
                  <a:noFill/>
                </a:ln>
                <a:solidFill>
                  <a:prstClr val="white"/>
                </a:solidFill>
                <a:effectLst/>
                <a:uLnTx/>
                <a:uFillTx/>
                <a:latin typeface="Trebuchet MS" panose="020B0603020202020204"/>
                <a:ea typeface="+mn-ea"/>
                <a:cs typeface="+mn-cs"/>
              </a:rPr>
              <a:t>ECHIPA MOBILĂ DE INTERVENȚIE ÎN CAZURILE DE VIOLENȚĂ DOMESTICĂ</a:t>
            </a:r>
          </a:p>
        </p:txBody>
      </p:sp>
      <p:sp>
        <p:nvSpPr>
          <p:cNvPr id="9" name="Title 5">
            <a:extLst>
              <a:ext uri="{FF2B5EF4-FFF2-40B4-BE49-F238E27FC236}">
                <a16:creationId xmlns:a16="http://schemas.microsoft.com/office/drawing/2014/main" id="{FF125686-6DEB-B0D0-E088-5B40C7E1402B}"/>
              </a:ext>
            </a:extLst>
          </p:cNvPr>
          <p:cNvSpPr txBox="1">
            <a:spLocks/>
          </p:cNvSpPr>
          <p:nvPr/>
        </p:nvSpPr>
        <p:spPr>
          <a:xfrm>
            <a:off x="114299" y="873100"/>
            <a:ext cx="8915400" cy="4270400"/>
          </a:xfrm>
          <a:prstGeom prst="rect">
            <a:avLst/>
          </a:prstGeom>
        </p:spPr>
        <p:txBody>
          <a:bodyPr wrap="square" lIns="0" tIns="0" rIns="0" bIns="0">
            <a:spAutoFit/>
          </a:bodyPr>
          <a:lstStyle>
            <a:lvl1pPr>
              <a:defRPr sz="3450" b="0" i="0">
                <a:solidFill>
                  <a:schemeClr val="tx1"/>
                </a:solidFill>
                <a:latin typeface="Cambria"/>
                <a:ea typeface="+mj-ea"/>
                <a:cs typeface="Cambria"/>
              </a:defRPr>
            </a:lvl1pPr>
          </a:lstStyle>
          <a:p>
            <a:pPr algn="just"/>
            <a:r>
              <a:rPr lang="en-US" sz="1500" spc="195" dirty="0">
                <a:solidFill>
                  <a:schemeClr val="bg1"/>
                </a:solidFill>
                <a:latin typeface="Cambria" panose="02040503050406030204" pitchFamily="18" charset="0"/>
                <a:ea typeface="Cambria" panose="02040503050406030204" pitchFamily="18" charset="0"/>
                <a:cs typeface="+mn-cs"/>
              </a:rPr>
              <a:t>MEMBRII ECHIPEI MOBILE DE INTERVENȚIE:</a:t>
            </a:r>
          </a:p>
          <a:p>
            <a:pPr algn="just">
              <a:buFont typeface="Arial" panose="020B0604020202020204" pitchFamily="34" charset="0"/>
              <a:buChar char="•"/>
            </a:pPr>
            <a:r>
              <a:rPr lang="en-US" sz="1500" spc="195" dirty="0">
                <a:solidFill>
                  <a:schemeClr val="bg1"/>
                </a:solidFill>
                <a:latin typeface="Cambria" panose="02040503050406030204" pitchFamily="18" charset="0"/>
                <a:ea typeface="Cambria" panose="02040503050406030204" pitchFamily="18" charset="0"/>
                <a:cs typeface="+mn-cs"/>
              </a:rPr>
              <a:t>se </a:t>
            </a:r>
            <a:r>
              <a:rPr lang="en-US" sz="1500" spc="195" dirty="0" err="1">
                <a:solidFill>
                  <a:schemeClr val="bg1"/>
                </a:solidFill>
                <a:latin typeface="Cambria" panose="02040503050406030204" pitchFamily="18" charset="0"/>
                <a:ea typeface="Cambria" panose="02040503050406030204" pitchFamily="18" charset="0"/>
                <a:cs typeface="+mn-cs"/>
              </a:rPr>
              <a:t>deplasează</a:t>
            </a:r>
            <a:r>
              <a:rPr lang="en-US" sz="1500" spc="195" dirty="0">
                <a:solidFill>
                  <a:schemeClr val="bg1"/>
                </a:solidFill>
                <a:latin typeface="Cambria" panose="02040503050406030204" pitchFamily="18" charset="0"/>
                <a:ea typeface="Cambria" panose="02040503050406030204" pitchFamily="18" charset="0"/>
                <a:cs typeface="+mn-cs"/>
              </a:rPr>
              <a:t> la </a:t>
            </a:r>
            <a:r>
              <a:rPr lang="en-US" sz="1500" spc="195" dirty="0" err="1">
                <a:solidFill>
                  <a:schemeClr val="bg1"/>
                </a:solidFill>
                <a:latin typeface="Cambria" panose="02040503050406030204" pitchFamily="18" charset="0"/>
                <a:ea typeface="Cambria" panose="02040503050406030204" pitchFamily="18" charset="0"/>
                <a:cs typeface="+mn-cs"/>
              </a:rPr>
              <a:t>locul</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incidentului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și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asigură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evaluarea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gradului</a:t>
            </a:r>
            <a:r>
              <a:rPr lang="en-US" sz="1500" spc="195" dirty="0">
                <a:solidFill>
                  <a:schemeClr val="bg1"/>
                </a:solidFill>
                <a:latin typeface="Cambria" panose="02040503050406030204" pitchFamily="18" charset="0"/>
                <a:ea typeface="Cambria" panose="02040503050406030204" pitchFamily="18" charset="0"/>
                <a:cs typeface="+mn-cs"/>
              </a:rPr>
              <a:t> de </a:t>
            </a:r>
            <a:r>
              <a:rPr lang="en-US" sz="1500" spc="195" dirty="0" err="1">
                <a:solidFill>
                  <a:schemeClr val="bg1"/>
                </a:solidFill>
                <a:latin typeface="Cambria" panose="02040503050406030204" pitchFamily="18" charset="0"/>
                <a:ea typeface="Cambria" panose="02040503050406030204" pitchFamily="18" charset="0"/>
                <a:cs typeface="+mn-cs"/>
              </a:rPr>
              <a:t>risc</a:t>
            </a:r>
            <a:r>
              <a:rPr lang="en-US" sz="1500" spc="195" dirty="0">
                <a:solidFill>
                  <a:schemeClr val="bg1"/>
                </a:solidFill>
                <a:latin typeface="Cambria" panose="02040503050406030204" pitchFamily="18" charset="0"/>
                <a:ea typeface="Cambria" panose="02040503050406030204" pitchFamily="18" charset="0"/>
                <a:cs typeface="+mn-cs"/>
              </a:rPr>
              <a:t>, precum </a:t>
            </a:r>
            <a:r>
              <a:rPr lang="en-US" sz="1500" spc="195" dirty="0" err="1">
                <a:solidFill>
                  <a:schemeClr val="bg1"/>
                </a:solidFill>
                <a:latin typeface="Cambria" panose="02040503050406030204" pitchFamily="18" charset="0"/>
                <a:ea typeface="Cambria" panose="02040503050406030204" pitchFamily="18" charset="0"/>
                <a:cs typeface="+mn-cs"/>
              </a:rPr>
              <a:t>și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stabilirea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măsurilor</a:t>
            </a:r>
            <a:r>
              <a:rPr lang="en-US" sz="1500" spc="195" dirty="0">
                <a:solidFill>
                  <a:schemeClr val="bg1"/>
                </a:solidFill>
                <a:latin typeface="Cambria" panose="02040503050406030204" pitchFamily="18" charset="0"/>
                <a:ea typeface="Cambria" panose="02040503050406030204" pitchFamily="18" charset="0"/>
                <a:cs typeface="+mn-cs"/>
              </a:rPr>
              <a:t> de </a:t>
            </a:r>
            <a:r>
              <a:rPr lang="en-US" sz="1500" spc="195" dirty="0" err="1">
                <a:solidFill>
                  <a:schemeClr val="bg1"/>
                </a:solidFill>
                <a:latin typeface="Cambria" panose="02040503050406030204" pitchFamily="18" charset="0"/>
                <a:ea typeface="Cambria" panose="02040503050406030204" pitchFamily="18" charset="0"/>
                <a:cs typeface="+mn-cs"/>
              </a:rPr>
              <a:t>siguranță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necesare</a:t>
            </a:r>
            <a:r>
              <a:rPr lang="en-US" sz="1500" spc="195" dirty="0">
                <a:solidFill>
                  <a:schemeClr val="bg1"/>
                </a:solidFill>
                <a:latin typeface="Cambria" panose="02040503050406030204" pitchFamily="18" charset="0"/>
                <a:ea typeface="Cambria" panose="02040503050406030204" pitchFamily="18" charset="0"/>
                <a:cs typeface="+mn-cs"/>
              </a:rPr>
              <a:t> pentru </a:t>
            </a:r>
            <a:r>
              <a:rPr lang="en-US" sz="1500" spc="195" dirty="0" err="1">
                <a:solidFill>
                  <a:schemeClr val="bg1"/>
                </a:solidFill>
                <a:latin typeface="Cambria" panose="02040503050406030204" pitchFamily="18" charset="0"/>
                <a:ea typeface="Cambria" panose="02040503050406030204" pitchFamily="18" charset="0"/>
                <a:cs typeface="+mn-cs"/>
              </a:rPr>
              <a:t>victimele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violenței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domestice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completează</a:t>
            </a:r>
            <a:r>
              <a:rPr lang="en-US" sz="1500" spc="195" dirty="0">
                <a:solidFill>
                  <a:schemeClr val="bg1"/>
                </a:solidFill>
                <a:latin typeface="Cambria" panose="02040503050406030204" pitchFamily="18" charset="0"/>
                <a:ea typeface="Cambria" panose="02040503050406030204" pitchFamily="18" charset="0"/>
                <a:cs typeface="+mn-cs"/>
              </a:rPr>
              <a:t> FR)</a:t>
            </a:r>
          </a:p>
          <a:p>
            <a:pPr algn="just">
              <a:buFont typeface="Arial" panose="020B0604020202020204" pitchFamily="34" charset="0"/>
              <a:buChar char="•"/>
            </a:pPr>
            <a:r>
              <a:rPr lang="en-US" sz="1500" spc="195" dirty="0" err="1">
                <a:solidFill>
                  <a:schemeClr val="bg1"/>
                </a:solidFill>
                <a:latin typeface="Cambria" panose="02040503050406030204" pitchFamily="18" charset="0"/>
                <a:ea typeface="Cambria" panose="02040503050406030204" pitchFamily="18" charset="0"/>
                <a:cs typeface="+mn-cs"/>
              </a:rPr>
              <a:t>mediază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contactul</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victimei</a:t>
            </a:r>
            <a:r>
              <a:rPr lang="en-US" sz="1500" spc="195" dirty="0">
                <a:solidFill>
                  <a:schemeClr val="bg1"/>
                </a:solidFill>
                <a:latin typeface="Cambria" panose="02040503050406030204" pitchFamily="18" charset="0"/>
                <a:ea typeface="Cambria" panose="02040503050406030204" pitchFamily="18" charset="0"/>
                <a:cs typeface="+mn-cs"/>
              </a:rPr>
              <a:t> cu </a:t>
            </a:r>
            <a:r>
              <a:rPr lang="en-US" sz="1500" spc="195" dirty="0" err="1">
                <a:solidFill>
                  <a:schemeClr val="bg1"/>
                </a:solidFill>
                <a:latin typeface="Cambria" panose="02040503050406030204" pitchFamily="18" charset="0"/>
                <a:ea typeface="Cambria" panose="02040503050406030204" pitchFamily="18" charset="0"/>
                <a:cs typeface="+mn-cs"/>
              </a:rPr>
              <a:t>consilierul</a:t>
            </a:r>
            <a:r>
              <a:rPr lang="en-US" sz="1500" spc="195" dirty="0">
                <a:solidFill>
                  <a:schemeClr val="bg1"/>
                </a:solidFill>
                <a:latin typeface="Cambria" panose="02040503050406030204" pitchFamily="18" charset="0"/>
                <a:ea typeface="Cambria" panose="02040503050406030204" pitchFamily="18" charset="0"/>
                <a:cs typeface="+mn-cs"/>
              </a:rPr>
              <a:t> juridic al DAS </a:t>
            </a:r>
            <a:r>
              <a:rPr lang="en-US" sz="1500" spc="195" dirty="0" err="1">
                <a:solidFill>
                  <a:schemeClr val="bg1"/>
                </a:solidFill>
                <a:latin typeface="Cambria" panose="02040503050406030204" pitchFamily="18" charset="0"/>
                <a:ea typeface="Cambria" panose="02040503050406030204" pitchFamily="18" charset="0"/>
                <a:cs typeface="+mn-cs"/>
              </a:rPr>
              <a:t>în</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vederea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obținerii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sprijinului</a:t>
            </a:r>
            <a:r>
              <a:rPr lang="en-US" sz="1500" spc="195" dirty="0">
                <a:solidFill>
                  <a:schemeClr val="bg1"/>
                </a:solidFill>
                <a:latin typeface="Cambria" panose="02040503050406030204" pitchFamily="18" charset="0"/>
                <a:ea typeface="Cambria" panose="02040503050406030204" pitchFamily="18" charset="0"/>
                <a:cs typeface="+mn-cs"/>
              </a:rPr>
              <a:t> de </a:t>
            </a:r>
            <a:r>
              <a:rPr lang="en-US" sz="1500" spc="195" dirty="0" err="1">
                <a:solidFill>
                  <a:schemeClr val="bg1"/>
                </a:solidFill>
                <a:latin typeface="Cambria" panose="02040503050406030204" pitchFamily="18" charset="0"/>
                <a:ea typeface="Cambria" panose="02040503050406030204" pitchFamily="18" charset="0"/>
                <a:cs typeface="+mn-cs"/>
              </a:rPr>
              <a:t>specialitate</a:t>
            </a:r>
            <a:endParaRPr lang="en-US" sz="1500" spc="195" dirty="0">
              <a:solidFill>
                <a:schemeClr val="bg1"/>
              </a:solidFill>
              <a:latin typeface="Cambria" panose="02040503050406030204" pitchFamily="18" charset="0"/>
              <a:ea typeface="Cambria" panose="02040503050406030204" pitchFamily="18" charset="0"/>
              <a:cs typeface="+mn-cs"/>
            </a:endParaRPr>
          </a:p>
          <a:p>
            <a:pPr algn="just">
              <a:buFont typeface="Arial" panose="020B0604020202020204" pitchFamily="34" charset="0"/>
              <a:buChar char="•"/>
            </a:pPr>
            <a:r>
              <a:rPr lang="en-US" sz="1500" spc="195" dirty="0" err="1">
                <a:solidFill>
                  <a:schemeClr val="bg1"/>
                </a:solidFill>
                <a:latin typeface="Cambria" panose="02040503050406030204" pitchFamily="18" charset="0"/>
                <a:ea typeface="Cambria" panose="02040503050406030204" pitchFamily="18" charset="0"/>
                <a:cs typeface="+mn-cs"/>
              </a:rPr>
              <a:t>completează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documentația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necesară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în</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fiecare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caz</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și</a:t>
            </a:r>
            <a:r>
              <a:rPr lang="en-US" sz="1500" spc="195" dirty="0">
                <a:solidFill>
                  <a:schemeClr val="bg1"/>
                </a:solidFill>
                <a:latin typeface="Cambria" panose="02040503050406030204" pitchFamily="18" charset="0"/>
                <a:ea typeface="Cambria" panose="02040503050406030204" pitchFamily="18" charset="0"/>
                <a:cs typeface="+mn-cs"/>
              </a:rPr>
              <a:t> o </a:t>
            </a:r>
            <a:r>
              <a:rPr lang="en-US" sz="1500" spc="195" dirty="0" err="1">
                <a:solidFill>
                  <a:schemeClr val="bg1"/>
                </a:solidFill>
                <a:latin typeface="Cambria" panose="02040503050406030204" pitchFamily="18" charset="0"/>
                <a:ea typeface="Cambria" panose="02040503050406030204" pitchFamily="18" charset="0"/>
                <a:cs typeface="+mn-cs"/>
              </a:rPr>
              <a:t>înaintează</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coordonatorului</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Echipa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mobilă</a:t>
            </a:r>
            <a:r>
              <a:rPr lang="en-US" sz="1500" spc="195" dirty="0">
                <a:solidFill>
                  <a:schemeClr val="bg1"/>
                </a:solidFill>
                <a:latin typeface="Cambria" panose="02040503050406030204" pitchFamily="18" charset="0"/>
                <a:ea typeface="Cambria" panose="02040503050406030204" pitchFamily="18" charset="0"/>
                <a:cs typeface="+mn-cs"/>
              </a:rPr>
              <a:t> de </a:t>
            </a:r>
            <a:r>
              <a:rPr lang="en-US" sz="1500" spc="195" dirty="0" err="1">
                <a:solidFill>
                  <a:schemeClr val="bg1"/>
                </a:solidFill>
                <a:latin typeface="Cambria" panose="02040503050406030204" pitchFamily="18" charset="0"/>
                <a:ea typeface="Cambria" panose="02040503050406030204" pitchFamily="18" charset="0"/>
                <a:cs typeface="+mn-cs"/>
              </a:rPr>
              <a:t>intervenție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în</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vederea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referirii</a:t>
            </a:r>
            <a:r>
              <a:rPr lang="en-US" sz="1500" spc="195" dirty="0">
                <a:solidFill>
                  <a:schemeClr val="bg1"/>
                </a:solidFill>
                <a:latin typeface="Cambria" panose="02040503050406030204" pitchFamily="18" charset="0"/>
                <a:ea typeface="Cambria" panose="02040503050406030204" pitchFamily="18" charset="0"/>
                <a:cs typeface="+mn-cs"/>
              </a:rPr>
              <a:t> la DGASPC</a:t>
            </a:r>
          </a:p>
          <a:p>
            <a:pPr>
              <a:lnSpc>
                <a:spcPct val="150000"/>
              </a:lnSpc>
            </a:pPr>
            <a:endParaRPr lang="en-US" altLang="ro-RO" sz="1500" dirty="0">
              <a:solidFill>
                <a:schemeClr val="bg1"/>
              </a:solidFill>
              <a:latin typeface="Cambria" panose="02040503050406030204" pitchFamily="18" charset="0"/>
              <a:ea typeface="Cambria" panose="02040503050406030204" pitchFamily="18" charset="0"/>
              <a:cs typeface="Times New Roman" pitchFamily="18" charset="0"/>
            </a:endParaRPr>
          </a:p>
          <a:p>
            <a:pPr indent="-457200" algn="just">
              <a:buFont typeface="Arial" panose="020B0604020202020204" pitchFamily="34" charset="0"/>
              <a:buChar char="•"/>
            </a:pPr>
            <a:r>
              <a:rPr lang="en-US" sz="1500" spc="195" dirty="0">
                <a:solidFill>
                  <a:schemeClr val="bg1"/>
                </a:solidFill>
                <a:latin typeface="Cambria" panose="02040503050406030204" pitchFamily="18" charset="0"/>
                <a:ea typeface="Cambria" panose="02040503050406030204" pitchFamily="18" charset="0"/>
                <a:cs typeface="+mn-cs"/>
              </a:rPr>
              <a:t>ECHIPA MOBILĂ DE INTERVENȚIE </a:t>
            </a:r>
            <a:r>
              <a:rPr lang="en-US" sz="1500" spc="195" dirty="0" err="1">
                <a:solidFill>
                  <a:schemeClr val="bg1"/>
                </a:solidFill>
                <a:latin typeface="Cambria" panose="02040503050406030204" pitchFamily="18" charset="0"/>
                <a:ea typeface="Cambria" panose="02040503050406030204" pitchFamily="18" charset="0"/>
                <a:cs typeface="+mn-cs"/>
              </a:rPr>
              <a:t>intervine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în</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următoarele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situaţii</a:t>
            </a:r>
            <a:r>
              <a:rPr lang="en-US" sz="1500" spc="195" dirty="0">
                <a:solidFill>
                  <a:schemeClr val="bg1"/>
                </a:solidFill>
                <a:latin typeface="Cambria" panose="02040503050406030204" pitchFamily="18" charset="0"/>
                <a:ea typeface="Cambria" panose="02040503050406030204" pitchFamily="18" charset="0"/>
                <a:cs typeface="+mn-cs"/>
              </a:rPr>
              <a:t>: </a:t>
            </a:r>
          </a:p>
          <a:p>
            <a:pPr indent="-457200" algn="just">
              <a:buFont typeface="Arial" panose="020B0604020202020204" pitchFamily="34" charset="0"/>
              <a:buChar char="•"/>
            </a:pPr>
            <a:r>
              <a:rPr lang="en-US" sz="1500" spc="195" dirty="0">
                <a:solidFill>
                  <a:schemeClr val="bg1"/>
                </a:solidFill>
                <a:latin typeface="Cambria" panose="02040503050406030204" pitchFamily="18" charset="0"/>
                <a:ea typeface="Cambria" panose="02040503050406030204" pitchFamily="18" charset="0"/>
                <a:cs typeface="+mn-cs"/>
              </a:rPr>
              <a:t>la </a:t>
            </a:r>
            <a:r>
              <a:rPr lang="en-US" sz="1500" spc="195" dirty="0" err="1">
                <a:solidFill>
                  <a:schemeClr val="bg1"/>
                </a:solidFill>
                <a:latin typeface="Cambria" panose="02040503050406030204" pitchFamily="18" charset="0"/>
                <a:ea typeface="Cambria" panose="02040503050406030204" pitchFamily="18" charset="0"/>
                <a:cs typeface="+mn-cs"/>
              </a:rPr>
              <a:t>solicitarea</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organelor</a:t>
            </a:r>
            <a:r>
              <a:rPr lang="en-US" sz="1500" spc="195" dirty="0">
                <a:solidFill>
                  <a:schemeClr val="bg1"/>
                </a:solidFill>
                <a:latin typeface="Cambria" panose="02040503050406030204" pitchFamily="18" charset="0"/>
                <a:ea typeface="Cambria" panose="02040503050406030204" pitchFamily="18" charset="0"/>
                <a:cs typeface="+mn-cs"/>
              </a:rPr>
              <a:t> de </a:t>
            </a:r>
            <a:r>
              <a:rPr lang="en-US" sz="1500" spc="195" dirty="0" err="1">
                <a:solidFill>
                  <a:schemeClr val="bg1"/>
                </a:solidFill>
                <a:latin typeface="Cambria" panose="02040503050406030204" pitchFamily="18" charset="0"/>
                <a:ea typeface="Cambria" panose="02040503050406030204" pitchFamily="18" charset="0"/>
                <a:cs typeface="+mn-cs"/>
              </a:rPr>
              <a:t>poliţie</a:t>
            </a:r>
            <a:r>
              <a:rPr lang="en-US" sz="1500" spc="195" dirty="0">
                <a:solidFill>
                  <a:schemeClr val="bg1"/>
                </a:solidFill>
                <a:latin typeface="Cambria" panose="02040503050406030204" pitchFamily="18" charset="0"/>
                <a:ea typeface="Cambria" panose="02040503050406030204" pitchFamily="18" charset="0"/>
                <a:cs typeface="+mn-cs"/>
              </a:rPr>
              <a:t>, </a:t>
            </a:r>
            <a:r>
              <a:rPr lang="en-US" sz="1500" spc="195" dirty="0" err="1">
                <a:solidFill>
                  <a:schemeClr val="bg1"/>
                </a:solidFill>
                <a:latin typeface="Cambria" panose="02040503050406030204" pitchFamily="18" charset="0"/>
                <a:ea typeface="Cambria" panose="02040503050406030204" pitchFamily="18" charset="0"/>
                <a:cs typeface="+mn-cs"/>
              </a:rPr>
              <a:t>dacă</a:t>
            </a:r>
            <a:r>
              <a:rPr lang="en-US" sz="1500" spc="195" dirty="0">
                <a:solidFill>
                  <a:schemeClr val="bg1"/>
                </a:solidFill>
                <a:latin typeface="Cambria" panose="02040503050406030204" pitchFamily="18" charset="0"/>
                <a:ea typeface="Cambria" panose="02040503050406030204" pitchFamily="18" charset="0"/>
                <a:cs typeface="+mn-cs"/>
              </a:rPr>
              <a:t>: </a:t>
            </a:r>
          </a:p>
          <a:p>
            <a:pPr marL="0" lvl="1" indent="-285750" algn="just">
              <a:buFont typeface="Arial" panose="020B0604020202020204" pitchFamily="34" charset="0"/>
              <a:buChar char="•"/>
            </a:pP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după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emiterea</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ordinului</a:t>
            </a:r>
            <a:r>
              <a:rPr lang="en-US" sz="1500" spc="195" dirty="0">
                <a:solidFill>
                  <a:schemeClr val="bg1"/>
                </a:solidFill>
                <a:latin typeface="Cambria" panose="02040503050406030204" pitchFamily="18" charset="0"/>
                <a:ea typeface="Cambria" panose="02040503050406030204" pitchFamily="18" charset="0"/>
              </a:rPr>
              <a:t> de </a:t>
            </a:r>
            <a:r>
              <a:rPr lang="en-US" sz="1500" spc="195" dirty="0" err="1">
                <a:solidFill>
                  <a:schemeClr val="bg1"/>
                </a:solidFill>
                <a:latin typeface="Cambria" panose="02040503050406030204" pitchFamily="18" charset="0"/>
                <a:ea typeface="Cambria" panose="02040503050406030204" pitchFamily="18" charset="0"/>
              </a:rPr>
              <a:t>protecţie</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provizoriu</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poliţistul</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constată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necesitatea</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acordării</a:t>
            </a:r>
            <a:r>
              <a:rPr lang="en-US" sz="1500" spc="195" dirty="0">
                <a:solidFill>
                  <a:schemeClr val="bg1"/>
                </a:solidFill>
                <a:latin typeface="Cambria" panose="02040503050406030204" pitchFamily="18" charset="0"/>
                <a:ea typeface="Cambria" panose="02040503050406030204" pitchFamily="18" charset="0"/>
              </a:rPr>
              <a:t> de </a:t>
            </a:r>
            <a:r>
              <a:rPr lang="en-US" sz="1500" spc="195" dirty="0" err="1">
                <a:solidFill>
                  <a:schemeClr val="bg1"/>
                </a:solidFill>
                <a:latin typeface="Cambria" panose="02040503050406030204" pitchFamily="18" charset="0"/>
                <a:ea typeface="Cambria" panose="02040503050406030204" pitchFamily="18" charset="0"/>
              </a:rPr>
              <a:t>servicii</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sociale</a:t>
            </a:r>
            <a:endParaRPr lang="en-US" sz="1500" spc="195" dirty="0">
              <a:solidFill>
                <a:schemeClr val="bg1"/>
              </a:solidFill>
              <a:latin typeface="Cambria" panose="02040503050406030204" pitchFamily="18" charset="0"/>
              <a:ea typeface="Cambria" panose="02040503050406030204" pitchFamily="18" charset="0"/>
            </a:endParaRPr>
          </a:p>
          <a:p>
            <a:pPr marL="0" lvl="1" indent="-285750" algn="just">
              <a:buFont typeface="Arial" panose="020B0604020202020204" pitchFamily="34" charset="0"/>
              <a:buChar char="•"/>
            </a:pPr>
            <a:r>
              <a:rPr lang="en-US" sz="1500" spc="195" dirty="0" err="1">
                <a:solidFill>
                  <a:schemeClr val="bg1"/>
                </a:solidFill>
                <a:latin typeface="Cambria" panose="02040503050406030204" pitchFamily="18" charset="0"/>
                <a:ea typeface="Cambria" panose="02040503050406030204" pitchFamily="18" charset="0"/>
              </a:rPr>
              <a:t>poliţistul</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emite</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ordinul</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provizoriu</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şi</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dispune</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măsura</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evacuării</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temporare</a:t>
            </a:r>
            <a:r>
              <a:rPr lang="en-US" sz="1500" spc="195" dirty="0">
                <a:solidFill>
                  <a:schemeClr val="bg1"/>
                </a:solidFill>
                <a:latin typeface="Cambria" panose="02040503050406030204" pitchFamily="18" charset="0"/>
                <a:ea typeface="Cambria" panose="02040503050406030204" pitchFamily="18" charset="0"/>
              </a:rPr>
              <a:t> a </a:t>
            </a:r>
            <a:r>
              <a:rPr lang="en-US" sz="1500" spc="195" dirty="0" err="1">
                <a:solidFill>
                  <a:schemeClr val="bg1"/>
                </a:solidFill>
                <a:latin typeface="Cambria" panose="02040503050406030204" pitchFamily="18" charset="0"/>
                <a:ea typeface="Cambria" panose="02040503050406030204" pitchFamily="18" charset="0"/>
              </a:rPr>
              <a:t>agresorului</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dar</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acesta</a:t>
            </a:r>
            <a:r>
              <a:rPr lang="en-US" sz="1500" spc="195" dirty="0">
                <a:solidFill>
                  <a:schemeClr val="bg1"/>
                </a:solidFill>
                <a:latin typeface="Cambria" panose="02040503050406030204" pitchFamily="18" charset="0"/>
                <a:ea typeface="Cambria" panose="02040503050406030204" pitchFamily="18" charset="0"/>
              </a:rPr>
              <a:t> din </a:t>
            </a:r>
            <a:r>
              <a:rPr lang="en-US" sz="1500" spc="195" dirty="0" err="1">
                <a:solidFill>
                  <a:schemeClr val="bg1"/>
                </a:solidFill>
                <a:latin typeface="Cambria" panose="02040503050406030204" pitchFamily="18" charset="0"/>
                <a:ea typeface="Cambria" panose="02040503050406030204" pitchFamily="18" charset="0"/>
              </a:rPr>
              <a:t>urmă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solicită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cazarea</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într</a:t>
            </a:r>
            <a:r>
              <a:rPr lang="en-US" sz="1500" spc="195" dirty="0">
                <a:solidFill>
                  <a:schemeClr val="bg1"/>
                </a:solidFill>
                <a:latin typeface="Cambria" panose="02040503050406030204" pitchFamily="18" charset="0"/>
                <a:ea typeface="Cambria" panose="02040503050406030204" pitchFamily="18" charset="0"/>
              </a:rPr>
              <a:t>-un </a:t>
            </a:r>
            <a:r>
              <a:rPr lang="en-US" sz="1500" spc="195" dirty="0" err="1">
                <a:solidFill>
                  <a:schemeClr val="bg1"/>
                </a:solidFill>
                <a:latin typeface="Cambria" panose="02040503050406030204" pitchFamily="18" charset="0"/>
                <a:ea typeface="Cambria" panose="02040503050406030204" pitchFamily="18" charset="0"/>
              </a:rPr>
              <a:t>centru</a:t>
            </a:r>
            <a:r>
              <a:rPr lang="en-US" sz="1500" spc="195" dirty="0">
                <a:solidFill>
                  <a:schemeClr val="bg1"/>
                </a:solidFill>
                <a:latin typeface="Cambria" panose="02040503050406030204" pitchFamily="18" charset="0"/>
                <a:ea typeface="Cambria" panose="02040503050406030204" pitchFamily="18" charset="0"/>
              </a:rPr>
              <a:t> residential</a:t>
            </a:r>
          </a:p>
          <a:p>
            <a:pPr marL="0" lvl="1" algn="just"/>
            <a:endParaRPr lang="en-US" sz="1500" spc="195" dirty="0">
              <a:solidFill>
                <a:schemeClr val="bg1"/>
              </a:solidFill>
              <a:latin typeface="Cambria" panose="02040503050406030204" pitchFamily="18" charset="0"/>
              <a:ea typeface="Cambria" panose="02040503050406030204" pitchFamily="18" charset="0"/>
            </a:endParaRPr>
          </a:p>
          <a:p>
            <a:pPr marL="0" lvl="1" algn="just"/>
            <a:r>
              <a:rPr lang="en-US" sz="1500" spc="195" dirty="0">
                <a:solidFill>
                  <a:schemeClr val="bg1"/>
                </a:solidFill>
                <a:latin typeface="Cambria" panose="02040503050406030204" pitchFamily="18" charset="0"/>
                <a:ea typeface="Cambria" panose="02040503050406030204" pitchFamily="18" charset="0"/>
              </a:rPr>
              <a:t> Pe </a:t>
            </a:r>
            <a:r>
              <a:rPr lang="en-US" sz="1500" spc="195" dirty="0" err="1">
                <a:solidFill>
                  <a:schemeClr val="bg1"/>
                </a:solidFill>
                <a:latin typeface="Cambria" panose="02040503050406030204" pitchFamily="18" charset="0"/>
                <a:ea typeface="Cambria" panose="02040503050406030204" pitchFamily="18" charset="0"/>
              </a:rPr>
              <a:t>parcursul</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anului</a:t>
            </a:r>
            <a:r>
              <a:rPr lang="en-US" sz="1500" spc="195" dirty="0">
                <a:solidFill>
                  <a:schemeClr val="bg1"/>
                </a:solidFill>
                <a:latin typeface="Cambria" panose="02040503050406030204" pitchFamily="18" charset="0"/>
                <a:ea typeface="Cambria" panose="02040503050406030204" pitchFamily="18" charset="0"/>
              </a:rPr>
              <a:t> 2024, la </a:t>
            </a:r>
            <a:r>
              <a:rPr lang="en-US" sz="1500" spc="195" dirty="0" err="1">
                <a:solidFill>
                  <a:schemeClr val="bg1"/>
                </a:solidFill>
                <a:latin typeface="Cambria" panose="02040503050406030204" pitchFamily="18" charset="0"/>
                <a:ea typeface="Cambria" panose="02040503050406030204" pitchFamily="18" charset="0"/>
              </a:rPr>
              <a:t>nivelul</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Direcției</a:t>
            </a:r>
            <a:r>
              <a:rPr lang="en-US" sz="1500" spc="195" dirty="0">
                <a:solidFill>
                  <a:schemeClr val="bg1"/>
                </a:solidFill>
                <a:latin typeface="Cambria" panose="02040503050406030204" pitchFamily="18" charset="0"/>
                <a:ea typeface="Cambria" panose="02040503050406030204" pitchFamily="18" charset="0"/>
              </a:rPr>
              <a:t> de </a:t>
            </a:r>
            <a:r>
              <a:rPr lang="en-US" sz="1500" spc="195" dirty="0" err="1">
                <a:solidFill>
                  <a:schemeClr val="bg1"/>
                </a:solidFill>
                <a:latin typeface="Cambria" panose="02040503050406030204" pitchFamily="18" charset="0"/>
                <a:ea typeface="Cambria" panose="02040503050406030204" pitchFamily="18" charset="0"/>
              </a:rPr>
              <a:t>Asistență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Socială</a:t>
            </a:r>
            <a:r>
              <a:rPr lang="en-US" sz="1500" spc="195" dirty="0">
                <a:solidFill>
                  <a:schemeClr val="bg1"/>
                </a:solidFill>
                <a:latin typeface="Cambria" panose="02040503050406030204" pitchFamily="18" charset="0"/>
                <a:ea typeface="Cambria" panose="02040503050406030204" pitchFamily="18" charset="0"/>
              </a:rPr>
              <a:t> Dorohoi s-au </a:t>
            </a:r>
            <a:r>
              <a:rPr lang="en-US" sz="1500" spc="195" dirty="0" err="1">
                <a:solidFill>
                  <a:schemeClr val="bg1"/>
                </a:solidFill>
                <a:latin typeface="Cambria" panose="02040503050406030204" pitchFamily="18" charset="0"/>
                <a:ea typeface="Cambria" panose="02040503050406030204" pitchFamily="18" charset="0"/>
              </a:rPr>
              <a:t>înregistrat</a:t>
            </a:r>
            <a:r>
              <a:rPr lang="en-US" sz="1500" spc="195" dirty="0">
                <a:solidFill>
                  <a:schemeClr val="bg1"/>
                </a:solidFill>
                <a:latin typeface="Cambria" panose="02040503050406030204" pitchFamily="18" charset="0"/>
                <a:ea typeface="Cambria" panose="02040503050406030204" pitchFamily="18" charset="0"/>
              </a:rPr>
              <a:t> </a:t>
            </a:r>
            <a:r>
              <a:rPr lang="ro-RO" sz="1500" spc="195" dirty="0">
                <a:solidFill>
                  <a:schemeClr val="bg1"/>
                </a:solidFill>
                <a:latin typeface="Cambria" panose="02040503050406030204" pitchFamily="18" charset="0"/>
                <a:ea typeface="Cambria" panose="02040503050406030204" pitchFamily="18" charset="0"/>
              </a:rPr>
              <a:t>3</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cereri</a:t>
            </a:r>
            <a:r>
              <a:rPr lang="en-US" sz="1500" spc="195" dirty="0">
                <a:solidFill>
                  <a:schemeClr val="bg1"/>
                </a:solidFill>
                <a:latin typeface="Cambria" panose="02040503050406030204" pitchFamily="18" charset="0"/>
                <a:ea typeface="Cambria" panose="02040503050406030204" pitchFamily="18" charset="0"/>
              </a:rPr>
              <a:t> de </a:t>
            </a:r>
            <a:r>
              <a:rPr lang="en-US" sz="1500" spc="195" dirty="0" err="1">
                <a:solidFill>
                  <a:schemeClr val="bg1"/>
                </a:solidFill>
                <a:latin typeface="Cambria" panose="02040503050406030204" pitchFamily="18" charset="0"/>
                <a:ea typeface="Cambria" panose="02040503050406030204" pitchFamily="18" charset="0"/>
              </a:rPr>
              <a:t>violență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domestică</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prin</a:t>
            </a:r>
            <a:r>
              <a:rPr lang="en-US" sz="1500" spc="195" dirty="0">
                <a:solidFill>
                  <a:schemeClr val="bg1"/>
                </a:solidFill>
                <a:latin typeface="Cambria" panose="02040503050406030204" pitchFamily="18" charset="0"/>
                <a:ea typeface="Cambria" panose="02040503050406030204" pitchFamily="18" charset="0"/>
              </a:rPr>
              <a:t> </a:t>
            </a:r>
            <a:r>
              <a:rPr lang="en-US" sz="1500" spc="195" dirty="0" err="1">
                <a:solidFill>
                  <a:schemeClr val="bg1"/>
                </a:solidFill>
                <a:latin typeface="Cambria" panose="02040503050406030204" pitchFamily="18" charset="0"/>
                <a:ea typeface="Cambria" panose="02040503050406030204" pitchFamily="18" charset="0"/>
              </a:rPr>
              <a:t>apel</a:t>
            </a:r>
            <a:r>
              <a:rPr lang="en-US" sz="1500" spc="195" dirty="0">
                <a:solidFill>
                  <a:schemeClr val="bg1"/>
                </a:solidFill>
                <a:latin typeface="Cambria" panose="02040503050406030204" pitchFamily="18" charset="0"/>
                <a:ea typeface="Cambria" panose="02040503050406030204" pitchFamily="18" charset="0"/>
              </a:rPr>
              <a:t> la 112.</a:t>
            </a:r>
          </a:p>
        </p:txBody>
      </p:sp>
    </p:spTree>
    <p:extLst>
      <p:ext uri="{BB962C8B-B14F-4D97-AF65-F5344CB8AC3E}">
        <p14:creationId xmlns:p14="http://schemas.microsoft.com/office/powerpoint/2010/main" val="77408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8580315-2817-FD76-ED78-1C97D7A34AB1}"/>
              </a:ext>
            </a:extLst>
          </p:cNvPr>
          <p:cNvSpPr>
            <a:spLocks noGrp="1"/>
          </p:cNvSpPr>
          <p:nvPr>
            <p:ph type="title"/>
          </p:nvPr>
        </p:nvSpPr>
        <p:spPr>
          <a:xfrm>
            <a:off x="723450" y="101450"/>
            <a:ext cx="7697100" cy="482400"/>
          </a:xfrm>
        </p:spPr>
        <p:txBody>
          <a:bodyPr/>
          <a:lstStyle/>
          <a:p>
            <a:r>
              <a:rPr lang="ro-RO" altLang="ro-RO" sz="2400" spc="195" dirty="0">
                <a:solidFill>
                  <a:schemeClr val="bg1"/>
                </a:solidFill>
                <a:latin typeface="+mj-lt"/>
                <a:cs typeface="+mn-cs"/>
              </a:rPr>
              <a:t>CENTRUL DE ZI PENTRUCOPII ”JURJAC”</a:t>
            </a:r>
            <a:endParaRPr lang="ro-RO" dirty="0">
              <a:solidFill>
                <a:schemeClr val="bg1"/>
              </a:solidFill>
            </a:endParaRPr>
          </a:p>
        </p:txBody>
      </p:sp>
      <p:sp>
        <p:nvSpPr>
          <p:cNvPr id="3" name="Dreptunghi: colțuri rotunjite 2">
            <a:extLst>
              <a:ext uri="{FF2B5EF4-FFF2-40B4-BE49-F238E27FC236}">
                <a16:creationId xmlns:a16="http://schemas.microsoft.com/office/drawing/2014/main" id="{F955B28C-E7E4-7807-B662-4E7A02DBAB46}"/>
              </a:ext>
            </a:extLst>
          </p:cNvPr>
          <p:cNvSpPr/>
          <p:nvPr/>
        </p:nvSpPr>
        <p:spPr>
          <a:xfrm rot="20671764">
            <a:off x="1626994" y="755607"/>
            <a:ext cx="1423575" cy="999510"/>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4" name="Rectangle 6">
            <a:extLst>
              <a:ext uri="{FF2B5EF4-FFF2-40B4-BE49-F238E27FC236}">
                <a16:creationId xmlns:a16="http://schemas.microsoft.com/office/drawing/2014/main" id="{93E39760-B65F-619D-1531-453B9B4399ED}"/>
              </a:ext>
            </a:extLst>
          </p:cNvPr>
          <p:cNvSpPr>
            <a:spLocks noChangeArrowheads="1"/>
          </p:cNvSpPr>
          <p:nvPr/>
        </p:nvSpPr>
        <p:spPr bwMode="auto">
          <a:xfrm>
            <a:off x="257570" y="1948896"/>
            <a:ext cx="4162425"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gn="just">
              <a:buFont typeface="Arial" panose="020B0604020202020204" pitchFamily="34" charset="0"/>
              <a:buChar char="•"/>
            </a:pPr>
            <a:r>
              <a:rPr lang="it-IT" altLang="ro-RO" sz="1300" spc="195" dirty="0">
                <a:solidFill>
                  <a:schemeClr val="bg1"/>
                </a:solidFill>
                <a:latin typeface="Cambria"/>
              </a:rPr>
              <a:t>În data de 17.11. 2010 a fost inaugurat Centrul de zi pentru copii “Jurjac”, cu sediul in Str. Stefan cel Mare nr. 14, Dorohoi. </a:t>
            </a:r>
            <a:r>
              <a:rPr lang="ro-RO" altLang="ro-RO" sz="1300" spc="195" dirty="0">
                <a:solidFill>
                  <a:schemeClr val="bg1"/>
                </a:solidFill>
                <a:latin typeface="Cambria"/>
              </a:rPr>
              <a:t>Centrul de zi pentru copii „Jurjac” a fost finanţat în cadrul Programului „Servicii comunitare de prevenire a separării copilului de familia sa şi instruirea personalului aferent”, Municipiul Dorohoi fiind beneficiar al </a:t>
            </a:r>
            <a:r>
              <a:rPr lang="it-IT" altLang="ro-RO" sz="1300" spc="195" dirty="0">
                <a:solidFill>
                  <a:schemeClr val="bg1"/>
                </a:solidFill>
                <a:latin typeface="Cambria"/>
              </a:rPr>
              <a:t>contractului de finantare </a:t>
            </a:r>
            <a:r>
              <a:rPr lang="ro-RO" altLang="ro-RO" sz="1300" spc="195" dirty="0">
                <a:solidFill>
                  <a:schemeClr val="bg1"/>
                </a:solidFill>
                <a:latin typeface="Cambria"/>
              </a:rPr>
              <a:t>18 din 09.03.2009, încheiat de administraţia publică locală cu Ministerul Muncii, Familiei şi Protecţiei Sociale.</a:t>
            </a:r>
          </a:p>
        </p:txBody>
      </p:sp>
      <p:sp>
        <p:nvSpPr>
          <p:cNvPr id="5" name="Content Placeholder 4">
            <a:extLst>
              <a:ext uri="{FF2B5EF4-FFF2-40B4-BE49-F238E27FC236}">
                <a16:creationId xmlns:a16="http://schemas.microsoft.com/office/drawing/2014/main" id="{569D598D-C34C-8316-3040-1C48C827B122}"/>
              </a:ext>
            </a:extLst>
          </p:cNvPr>
          <p:cNvSpPr txBox="1">
            <a:spLocks/>
          </p:cNvSpPr>
          <p:nvPr/>
        </p:nvSpPr>
        <p:spPr>
          <a:xfrm>
            <a:off x="4724007" y="583850"/>
            <a:ext cx="4229493" cy="4458200"/>
          </a:xfrm>
          <a:prstGeom prst="rect">
            <a:avLst/>
          </a:prstGeom>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93700" indent="-285750" algn="just">
              <a:spcBef>
                <a:spcPct val="0"/>
              </a:spcBef>
              <a:buFont typeface="Arial" panose="020B0604020202020204" pitchFamily="34" charset="0"/>
              <a:buChar char="•"/>
            </a:pPr>
            <a:r>
              <a:rPr lang="ro-RO" altLang="ro-RO" sz="1300" spc="195" dirty="0">
                <a:solidFill>
                  <a:schemeClr val="bg1"/>
                </a:solidFill>
                <a:latin typeface="Cambria"/>
              </a:rPr>
              <a:t>În cadrul acestui serviciu s-au desfășurat activități specifice în domeniul protectiei copilului si autoritatii tutelare. Astfel au fost realizate activități de monitorizare, evalauare si reevaluare socio-economică și servicii de informare și consiliere, după cum urmează:</a:t>
            </a:r>
          </a:p>
          <a:p>
            <a:pPr marL="107950" algn="just">
              <a:spcBef>
                <a:spcPct val="0"/>
              </a:spcBef>
              <a:buFont typeface="Wingdings" pitchFamily="2" charset="2"/>
              <a:buChar char="ü"/>
            </a:pPr>
            <a:r>
              <a:rPr lang="ro-RO" altLang="ro-RO" sz="1300" spc="195" dirty="0">
                <a:solidFill>
                  <a:schemeClr val="bg1"/>
                </a:solidFill>
                <a:latin typeface="Cambria"/>
              </a:rPr>
              <a:t>Plasamente familiale: 5 familii</a:t>
            </a:r>
          </a:p>
          <a:p>
            <a:pPr marL="107950" algn="just">
              <a:spcBef>
                <a:spcPct val="0"/>
              </a:spcBef>
              <a:buFont typeface="Wingdings" pitchFamily="2" charset="2"/>
              <a:buChar char="ü"/>
            </a:pPr>
            <a:r>
              <a:rPr lang="ro-RO" altLang="ro-RO" sz="1300" spc="195" dirty="0">
                <a:solidFill>
                  <a:schemeClr val="bg1"/>
                </a:solidFill>
                <a:latin typeface="Cambria"/>
              </a:rPr>
              <a:t>Plasamente rezidențiale: 12 familii</a:t>
            </a:r>
          </a:p>
          <a:p>
            <a:pPr marL="107950" algn="just">
              <a:spcBef>
                <a:spcPct val="0"/>
              </a:spcBef>
              <a:buFont typeface="Wingdings" pitchFamily="2" charset="2"/>
              <a:buChar char="ü"/>
            </a:pPr>
            <a:r>
              <a:rPr lang="ro-RO" altLang="ro-RO" sz="1300" spc="195" dirty="0">
                <a:solidFill>
                  <a:schemeClr val="bg1"/>
                </a:solidFill>
                <a:latin typeface="Cambria"/>
              </a:rPr>
              <a:t>Plasamente la asistenti maternali: </a:t>
            </a:r>
          </a:p>
          <a:p>
            <a:pPr marL="107950" algn="just">
              <a:spcBef>
                <a:spcPct val="0"/>
              </a:spcBef>
            </a:pPr>
            <a:r>
              <a:rPr lang="ro-RO" altLang="ro-RO" sz="1300" spc="195" dirty="0">
                <a:solidFill>
                  <a:schemeClr val="bg1"/>
                </a:solidFill>
                <a:latin typeface="Cambria"/>
              </a:rPr>
              <a:t>9 familii</a:t>
            </a:r>
          </a:p>
          <a:p>
            <a:pPr marL="107950" algn="just">
              <a:spcBef>
                <a:spcPct val="0"/>
              </a:spcBef>
              <a:buFont typeface="Wingdings" pitchFamily="2" charset="2"/>
              <a:buChar char="ü"/>
            </a:pPr>
            <a:r>
              <a:rPr lang="ro-RO" altLang="ro-RO" sz="1300" spc="195" dirty="0">
                <a:solidFill>
                  <a:schemeClr val="bg1"/>
                </a:solidFill>
                <a:latin typeface="Cambria"/>
              </a:rPr>
              <a:t>Alte situații: 45 familii</a:t>
            </a:r>
          </a:p>
          <a:p>
            <a:pPr marL="107950" algn="just">
              <a:spcBef>
                <a:spcPct val="0"/>
              </a:spcBef>
              <a:buFont typeface="Wingdings" pitchFamily="2" charset="2"/>
              <a:buChar char="ü"/>
            </a:pPr>
            <a:r>
              <a:rPr lang="ro-RO" altLang="ro-RO" sz="1300" spc="195" dirty="0">
                <a:solidFill>
                  <a:schemeClr val="bg1"/>
                </a:solidFill>
                <a:latin typeface="Cambria"/>
              </a:rPr>
              <a:t>Notificări părinți plecați în străinătate: 4 familii</a:t>
            </a:r>
          </a:p>
          <a:p>
            <a:pPr marL="107950" algn="just">
              <a:spcBef>
                <a:spcPct val="0"/>
              </a:spcBef>
              <a:buFont typeface="Wingdings" pitchFamily="2" charset="2"/>
              <a:buChar char="ü"/>
            </a:pPr>
            <a:r>
              <a:rPr lang="ro-RO" altLang="ro-RO" sz="1300" spc="195" dirty="0">
                <a:solidFill>
                  <a:schemeClr val="bg1"/>
                </a:solidFill>
                <a:latin typeface="Cambria"/>
              </a:rPr>
              <a:t>Exercitare autoritate parinteasca: 11</a:t>
            </a:r>
          </a:p>
          <a:p>
            <a:pPr marL="107950" algn="just">
              <a:spcBef>
                <a:spcPct val="0"/>
              </a:spcBef>
              <a:buFont typeface="Wingdings" pitchFamily="2" charset="2"/>
              <a:buChar char="ü"/>
            </a:pPr>
            <a:r>
              <a:rPr lang="ro-RO" altLang="ro-RO" sz="1300" spc="195" dirty="0">
                <a:solidFill>
                  <a:schemeClr val="bg1"/>
                </a:solidFill>
                <a:latin typeface="Cambria"/>
              </a:rPr>
              <a:t>Evaluarea socio-familiala în cazuri de divorț, stabilire pensie de întreținere: 75</a:t>
            </a:r>
          </a:p>
          <a:p>
            <a:pPr marL="107950" algn="just">
              <a:spcBef>
                <a:spcPct val="0"/>
              </a:spcBef>
              <a:buFont typeface="Wingdings" pitchFamily="2" charset="2"/>
              <a:buChar char="ü"/>
            </a:pPr>
            <a:r>
              <a:rPr lang="ro-RO" altLang="ro-RO" sz="1300" spc="195" dirty="0">
                <a:solidFill>
                  <a:schemeClr val="bg1"/>
                </a:solidFill>
                <a:latin typeface="Cambria"/>
              </a:rPr>
              <a:t>Monitorizare copii cu părinți plecați în străinătate: 153 </a:t>
            </a:r>
          </a:p>
        </p:txBody>
      </p:sp>
    </p:spTree>
    <p:extLst>
      <p:ext uri="{BB962C8B-B14F-4D97-AF65-F5344CB8AC3E}">
        <p14:creationId xmlns:p14="http://schemas.microsoft.com/office/powerpoint/2010/main" val="93790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ubstituent imagine 5" descr="O imagine care conține persoană, Chip de om, băiat, îmbrăcăminte&#10;&#10;Conținutul generat de inteligența artificială poate fi incorect.">
            <a:extLst>
              <a:ext uri="{FF2B5EF4-FFF2-40B4-BE49-F238E27FC236}">
                <a16:creationId xmlns:a16="http://schemas.microsoft.com/office/drawing/2014/main" id="{CD575B7F-F473-A75C-4B05-D72C0669E7B2}"/>
              </a:ext>
            </a:extLst>
          </p:cNvPr>
          <p:cNvPicPr>
            <a:picLocks noGrp="1" noChangeAspect="1"/>
          </p:cNvPicPr>
          <p:nvPr>
            <p:ph type="pic" idx="3"/>
          </p:nvPr>
        </p:nvPicPr>
        <p:blipFill>
          <a:blip r:embed="rId2"/>
          <a:srcRect/>
          <a:stretch>
            <a:fillRect/>
          </a:stretch>
        </p:blipFill>
        <p:spPr>
          <a:xfrm>
            <a:off x="304812" y="361169"/>
            <a:ext cx="2690950" cy="2690950"/>
          </a:xfrm>
        </p:spPr>
      </p:pic>
      <p:sp>
        <p:nvSpPr>
          <p:cNvPr id="7" name="Google Shape;577;p46">
            <a:extLst>
              <a:ext uri="{FF2B5EF4-FFF2-40B4-BE49-F238E27FC236}">
                <a16:creationId xmlns:a16="http://schemas.microsoft.com/office/drawing/2014/main" id="{9ECA4632-C81D-2077-2988-5E6FBDCA1680}"/>
              </a:ext>
            </a:extLst>
          </p:cNvPr>
          <p:cNvSpPr/>
          <p:nvPr/>
        </p:nvSpPr>
        <p:spPr>
          <a:xfrm>
            <a:off x="5076059" y="195442"/>
            <a:ext cx="3703217" cy="3472206"/>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588" name="Google Shape;588;p46"/>
          <p:cNvGrpSpPr/>
          <p:nvPr/>
        </p:nvGrpSpPr>
        <p:grpSpPr>
          <a:xfrm>
            <a:off x="2174347" y="2452551"/>
            <a:ext cx="3181423" cy="2690949"/>
            <a:chOff x="6668974" y="1748125"/>
            <a:chExt cx="1300767" cy="1185300"/>
          </a:xfrm>
          <a:blipFill dpi="0" rotWithShape="1">
            <a:blip r:embed="rId4">
              <a:extLst>
                <a:ext uri="{28A0092B-C50C-407E-A947-70E740481C1C}">
                  <a14:useLocalDpi xmlns:a14="http://schemas.microsoft.com/office/drawing/2010/main" val="0"/>
                </a:ext>
              </a:extLst>
            </a:blip>
            <a:srcRect/>
            <a:stretch>
              <a:fillRect/>
            </a:stretch>
          </a:blipFill>
        </p:grpSpPr>
        <p:sp>
          <p:nvSpPr>
            <p:cNvPr id="589" name="Google Shape;589;p46"/>
            <p:cNvSpPr/>
            <p:nvPr/>
          </p:nvSpPr>
          <p:spPr>
            <a:xfrm>
              <a:off x="6668974" y="1748125"/>
              <a:ext cx="1185300" cy="1185300"/>
            </a:xfrm>
            <a:prstGeom prst="ellipse">
              <a:avLst/>
            </a:pr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sp>
          <p:nvSpPr>
            <p:cNvPr id="590" name="Google Shape;590;p46"/>
            <p:cNvSpPr/>
            <p:nvPr/>
          </p:nvSpPr>
          <p:spPr>
            <a:xfrm>
              <a:off x="7681741" y="1794129"/>
              <a:ext cx="288000" cy="288000"/>
            </a:xfrm>
            <a:prstGeom prst="ellipse">
              <a:avLst/>
            </a:pr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grpSp>
    </p:spTree>
    <p:extLst>
      <p:ext uri="{BB962C8B-B14F-4D97-AF65-F5344CB8AC3E}">
        <p14:creationId xmlns:p14="http://schemas.microsoft.com/office/powerpoint/2010/main" val="17592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588"/>
                                        </p:tgtEl>
                                        <p:attrNameLst>
                                          <p:attrName>style.visibility</p:attrName>
                                        </p:attrNameLst>
                                      </p:cBhvr>
                                      <p:to>
                                        <p:strVal val="visible"/>
                                      </p:to>
                                    </p:set>
                                    <p:animEffect transition="in" filter="wipe(down)">
                                      <p:cBhvr>
                                        <p:cTn id="14" dur="580">
                                          <p:stCondLst>
                                            <p:cond delay="0"/>
                                          </p:stCondLst>
                                        </p:cTn>
                                        <p:tgtEl>
                                          <p:spTgt spid="588"/>
                                        </p:tgtEl>
                                      </p:cBhvr>
                                    </p:animEffect>
                                    <p:anim calcmode="lin" valueType="num">
                                      <p:cBhvr>
                                        <p:cTn id="15" dur="1822" tmFilter="0,0; 0.14,0.36; 0.43,0.73; 0.71,0.91; 1.0,1.0">
                                          <p:stCondLst>
                                            <p:cond delay="0"/>
                                          </p:stCondLst>
                                        </p:cTn>
                                        <p:tgtEl>
                                          <p:spTgt spid="58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8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8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8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88"/>
                                        </p:tgtEl>
                                        <p:attrNameLst>
                                          <p:attrName>ppt_y</p:attrName>
                                        </p:attrNameLst>
                                      </p:cBhvr>
                                      <p:tavLst>
                                        <p:tav tm="0" fmla="#ppt_y-sin(pi*$)/81">
                                          <p:val>
                                            <p:fltVal val="0"/>
                                          </p:val>
                                        </p:tav>
                                        <p:tav tm="100000">
                                          <p:val>
                                            <p:fltVal val="1"/>
                                          </p:val>
                                        </p:tav>
                                      </p:tavLst>
                                    </p:anim>
                                    <p:animScale>
                                      <p:cBhvr>
                                        <p:cTn id="20" dur="26">
                                          <p:stCondLst>
                                            <p:cond delay="650"/>
                                          </p:stCondLst>
                                        </p:cTn>
                                        <p:tgtEl>
                                          <p:spTgt spid="588"/>
                                        </p:tgtEl>
                                      </p:cBhvr>
                                      <p:to x="100000" y="60000"/>
                                    </p:animScale>
                                    <p:animScale>
                                      <p:cBhvr>
                                        <p:cTn id="21" dur="166" decel="50000">
                                          <p:stCondLst>
                                            <p:cond delay="676"/>
                                          </p:stCondLst>
                                        </p:cTn>
                                        <p:tgtEl>
                                          <p:spTgt spid="588"/>
                                        </p:tgtEl>
                                      </p:cBhvr>
                                      <p:to x="100000" y="100000"/>
                                    </p:animScale>
                                    <p:animScale>
                                      <p:cBhvr>
                                        <p:cTn id="22" dur="26">
                                          <p:stCondLst>
                                            <p:cond delay="1312"/>
                                          </p:stCondLst>
                                        </p:cTn>
                                        <p:tgtEl>
                                          <p:spTgt spid="588"/>
                                        </p:tgtEl>
                                      </p:cBhvr>
                                      <p:to x="100000" y="80000"/>
                                    </p:animScale>
                                    <p:animScale>
                                      <p:cBhvr>
                                        <p:cTn id="23" dur="166" decel="50000">
                                          <p:stCondLst>
                                            <p:cond delay="1338"/>
                                          </p:stCondLst>
                                        </p:cTn>
                                        <p:tgtEl>
                                          <p:spTgt spid="588"/>
                                        </p:tgtEl>
                                      </p:cBhvr>
                                      <p:to x="100000" y="100000"/>
                                    </p:animScale>
                                    <p:animScale>
                                      <p:cBhvr>
                                        <p:cTn id="24" dur="26">
                                          <p:stCondLst>
                                            <p:cond delay="1642"/>
                                          </p:stCondLst>
                                        </p:cTn>
                                        <p:tgtEl>
                                          <p:spTgt spid="588"/>
                                        </p:tgtEl>
                                      </p:cBhvr>
                                      <p:to x="100000" y="90000"/>
                                    </p:animScale>
                                    <p:animScale>
                                      <p:cBhvr>
                                        <p:cTn id="25" dur="166" decel="50000">
                                          <p:stCondLst>
                                            <p:cond delay="1668"/>
                                          </p:stCondLst>
                                        </p:cTn>
                                        <p:tgtEl>
                                          <p:spTgt spid="588"/>
                                        </p:tgtEl>
                                      </p:cBhvr>
                                      <p:to x="100000" y="100000"/>
                                    </p:animScale>
                                    <p:animScale>
                                      <p:cBhvr>
                                        <p:cTn id="26" dur="26">
                                          <p:stCondLst>
                                            <p:cond delay="1808"/>
                                          </p:stCondLst>
                                        </p:cTn>
                                        <p:tgtEl>
                                          <p:spTgt spid="588"/>
                                        </p:tgtEl>
                                      </p:cBhvr>
                                      <p:to x="100000" y="95000"/>
                                    </p:animScale>
                                    <p:animScale>
                                      <p:cBhvr>
                                        <p:cTn id="27" dur="166" decel="50000">
                                          <p:stCondLst>
                                            <p:cond delay="1834"/>
                                          </p:stCondLst>
                                        </p:cTn>
                                        <p:tgtEl>
                                          <p:spTgt spid="58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0DC86A2C-608D-9117-4004-60051D10F205}"/>
              </a:ext>
            </a:extLst>
          </p:cNvPr>
          <p:cNvSpPr txBox="1"/>
          <p:nvPr/>
        </p:nvSpPr>
        <p:spPr>
          <a:xfrm>
            <a:off x="933450" y="128915"/>
            <a:ext cx="7277100" cy="400110"/>
          </a:xfrm>
          <a:prstGeom prst="rect">
            <a:avLst/>
          </a:prstGeom>
          <a:noFill/>
        </p:spPr>
        <p:txBody>
          <a:bodyPr wrap="square">
            <a:spAutoFit/>
          </a:bodyPr>
          <a:lstStyle/>
          <a:p>
            <a:pPr algn="ctr"/>
            <a:r>
              <a:rPr lang="ro-RO" sz="2000" dirty="0">
                <a:solidFill>
                  <a:schemeClr val="bg1"/>
                </a:solidFill>
                <a:latin typeface="Trebuchet MS" panose="020B0603020202020204" pitchFamily="34" charset="0"/>
                <a:ea typeface="Cambria" panose="02040503050406030204" pitchFamily="18" charset="0"/>
              </a:rPr>
              <a:t>CENTRUL DE ZI PENTRU PERSOANE VÂRSTNICE(tip club)</a:t>
            </a:r>
            <a:endParaRPr lang="ro-RO" sz="2000" dirty="0">
              <a:solidFill>
                <a:schemeClr val="bg1"/>
              </a:solidFill>
              <a:latin typeface="Trebuchet MS" panose="020B0603020202020204" pitchFamily="34" charset="0"/>
            </a:endParaRPr>
          </a:p>
        </p:txBody>
      </p:sp>
      <p:sp>
        <p:nvSpPr>
          <p:cNvPr id="5" name="Dreptunghi: colțuri rotunjite 4">
            <a:extLst>
              <a:ext uri="{FF2B5EF4-FFF2-40B4-BE49-F238E27FC236}">
                <a16:creationId xmlns:a16="http://schemas.microsoft.com/office/drawing/2014/main" id="{172C16EB-C167-39D4-94A8-7B3D70301CD0}"/>
              </a:ext>
            </a:extLst>
          </p:cNvPr>
          <p:cNvSpPr/>
          <p:nvPr/>
        </p:nvSpPr>
        <p:spPr>
          <a:xfrm>
            <a:off x="1700212" y="529025"/>
            <a:ext cx="5743575" cy="4489908"/>
          </a:xfrm>
          <a:prstGeom prst="roundRect">
            <a:avLst/>
          </a:prstGeom>
          <a:blipFill dpi="0" rotWithShape="1">
            <a:blip r:embed="rId2">
              <a:alphaModFix amt="22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sp>
        <p:nvSpPr>
          <p:cNvPr id="6" name="Substituent conținut 2">
            <a:extLst>
              <a:ext uri="{FF2B5EF4-FFF2-40B4-BE49-F238E27FC236}">
                <a16:creationId xmlns:a16="http://schemas.microsoft.com/office/drawing/2014/main" id="{71FEC2E7-4DC3-6B95-9FD3-4C405447DE8C}"/>
              </a:ext>
            </a:extLst>
          </p:cNvPr>
          <p:cNvSpPr txBox="1">
            <a:spLocks/>
          </p:cNvSpPr>
          <p:nvPr/>
        </p:nvSpPr>
        <p:spPr>
          <a:xfrm>
            <a:off x="176211" y="2642449"/>
            <a:ext cx="8791575" cy="1662851"/>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ro-RO" sz="2400" dirty="0">
                <a:solidFill>
                  <a:schemeClr val="bg1"/>
                </a:solidFill>
                <a:latin typeface="Cambria" panose="02040503050406030204" pitchFamily="18" charset="0"/>
                <a:ea typeface="Cambria" panose="02040503050406030204" pitchFamily="18" charset="0"/>
              </a:rPr>
              <a:t>	</a:t>
            </a:r>
            <a:r>
              <a:rPr lang="ro-RO" dirty="0">
                <a:solidFill>
                  <a:schemeClr val="bg1"/>
                </a:solidFill>
                <a:latin typeface="Cambria" panose="02040503050406030204" pitchFamily="18" charset="0"/>
                <a:ea typeface="Cambria" panose="02040503050406030204" pitchFamily="18" charset="0"/>
              </a:rPr>
              <a:t>Servicii oferite :</a:t>
            </a:r>
          </a:p>
          <a:p>
            <a:pPr marL="285750" indent="-285750" algn="just">
              <a:buFont typeface="Wingdings" panose="05000000000000000000" pitchFamily="2" charset="2"/>
              <a:buChar char="ü"/>
            </a:pPr>
            <a:r>
              <a:rPr lang="ro-RO" dirty="0">
                <a:solidFill>
                  <a:schemeClr val="bg1"/>
                </a:solidFill>
                <a:latin typeface="Cambria" panose="02040503050406030204" pitchFamily="18" charset="0"/>
                <a:ea typeface="Cambria" panose="02040503050406030204" pitchFamily="18" charset="0"/>
              </a:rPr>
              <a:t>Socializare și petrecere a timpului liber » activități culturale » activități informative (citirea presei, întâlniri cu specialiști) » activități de tip club (baluri, aniversări, sărbători, jocuri de societate) » activități de lucru manual, precum pregătirea de mici cadouri, obiecte ornamentale pentru împodobirea instituției, lucru de mână (tricotat, croșetat etc.) </a:t>
            </a:r>
          </a:p>
          <a:p>
            <a:pPr marL="285750" indent="-285750" algn="just">
              <a:buFont typeface="Wingdings" panose="05000000000000000000" pitchFamily="2" charset="2"/>
              <a:buChar char="ü"/>
            </a:pPr>
            <a:r>
              <a:rPr lang="ro-RO" dirty="0">
                <a:solidFill>
                  <a:schemeClr val="bg1"/>
                </a:solidFill>
                <a:latin typeface="Cambria" panose="02040503050406030204" pitchFamily="18" charset="0"/>
                <a:ea typeface="Cambria" panose="02040503050406030204" pitchFamily="18" charset="0"/>
              </a:rPr>
              <a:t>Informare și mediere socială </a:t>
            </a:r>
          </a:p>
          <a:p>
            <a:pPr marL="285750" indent="-285750" algn="just">
              <a:buFont typeface="Wingdings" panose="05000000000000000000" pitchFamily="2" charset="2"/>
              <a:buChar char="ü"/>
            </a:pPr>
            <a:r>
              <a:rPr lang="ro-RO" dirty="0">
                <a:solidFill>
                  <a:schemeClr val="bg1"/>
                </a:solidFill>
                <a:latin typeface="Cambria" panose="02040503050406030204" pitchFamily="18" charset="0"/>
                <a:ea typeface="Cambria" panose="02040503050406030204" pitchFamily="18" charset="0"/>
              </a:rPr>
              <a:t>Însoțirea beneficiarilor care necesită ajutor la sediul altor factori sociali și acordarea de sprijin în vederea întocmirii documentației necesare </a:t>
            </a:r>
          </a:p>
          <a:p>
            <a:pPr marL="285750" indent="-285750" algn="just">
              <a:buFont typeface="Wingdings" panose="05000000000000000000" pitchFamily="2" charset="2"/>
              <a:buChar char="ü"/>
            </a:pPr>
            <a:r>
              <a:rPr lang="ro-RO" dirty="0">
                <a:solidFill>
                  <a:schemeClr val="bg1"/>
                </a:solidFill>
                <a:latin typeface="Cambria" panose="02040503050406030204" pitchFamily="18" charset="0"/>
                <a:ea typeface="Cambria" panose="02040503050406030204" pitchFamily="18" charset="0"/>
              </a:rPr>
              <a:t>Organizarea de activități care au ca scop păstrarea nivelului fizic al beneficiarilor » gimnastică, plimbări, excursii în aer liber, dansuri etc. </a:t>
            </a:r>
            <a:endParaRPr lang="ro-RO" altLang="ro-RO" spc="195" dirty="0">
              <a:solidFill>
                <a:schemeClr val="bg1"/>
              </a:solidFill>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C8E70489-AD5E-38D0-D021-85D5043BB724}"/>
              </a:ext>
            </a:extLst>
          </p:cNvPr>
          <p:cNvSpPr>
            <a:spLocks noChangeArrowheads="1"/>
          </p:cNvSpPr>
          <p:nvPr/>
        </p:nvSpPr>
        <p:spPr bwMode="auto">
          <a:xfrm>
            <a:off x="95250" y="529025"/>
            <a:ext cx="87915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gn="just">
              <a:buFont typeface="Wingdings" panose="05000000000000000000" pitchFamily="2" charset="2"/>
              <a:buChar char="Ø"/>
            </a:pPr>
            <a:r>
              <a:rPr lang="it-IT" altLang="ro-RO" spc="195" dirty="0">
                <a:solidFill>
                  <a:schemeClr val="bg1"/>
                </a:solidFill>
                <a:latin typeface="Cambria"/>
              </a:rPr>
              <a:t>În data de 1</a:t>
            </a:r>
            <a:r>
              <a:rPr lang="ro-RO" altLang="ro-RO" spc="195" dirty="0">
                <a:solidFill>
                  <a:schemeClr val="bg1"/>
                </a:solidFill>
                <a:latin typeface="Cambria"/>
              </a:rPr>
              <a:t>4</a:t>
            </a:r>
            <a:r>
              <a:rPr lang="it-IT" altLang="ro-RO" spc="195" dirty="0">
                <a:solidFill>
                  <a:schemeClr val="bg1"/>
                </a:solidFill>
                <a:latin typeface="Cambria"/>
              </a:rPr>
              <a:t>.</a:t>
            </a:r>
            <a:r>
              <a:rPr lang="ro-RO" altLang="ro-RO" spc="195" dirty="0">
                <a:solidFill>
                  <a:schemeClr val="bg1"/>
                </a:solidFill>
                <a:latin typeface="Cambria"/>
              </a:rPr>
              <a:t>03</a:t>
            </a:r>
            <a:r>
              <a:rPr lang="it-IT" altLang="ro-RO" spc="195" dirty="0">
                <a:solidFill>
                  <a:schemeClr val="bg1"/>
                </a:solidFill>
                <a:latin typeface="Cambria"/>
              </a:rPr>
              <a:t>. 2024 a fost inaugurat Centrul de zi pentru </a:t>
            </a:r>
            <a:r>
              <a:rPr lang="ro-RO" altLang="ro-RO" spc="195" dirty="0">
                <a:solidFill>
                  <a:schemeClr val="bg1"/>
                </a:solidFill>
                <a:latin typeface="Cambria"/>
              </a:rPr>
              <a:t>persoane vârstnice (tip club)</a:t>
            </a:r>
            <a:r>
              <a:rPr lang="it-IT" altLang="ro-RO" spc="195" dirty="0">
                <a:solidFill>
                  <a:schemeClr val="bg1"/>
                </a:solidFill>
                <a:latin typeface="Cambria"/>
              </a:rPr>
              <a:t>, cu sediul in Str. </a:t>
            </a:r>
            <a:r>
              <a:rPr lang="ro-RO" altLang="ro-RO" spc="195" dirty="0">
                <a:solidFill>
                  <a:schemeClr val="bg1"/>
                </a:solidFill>
                <a:latin typeface="Cambria"/>
              </a:rPr>
              <a:t>Alexandru Ioan Cuza</a:t>
            </a:r>
            <a:r>
              <a:rPr lang="it-IT" altLang="ro-RO" spc="195" dirty="0">
                <a:solidFill>
                  <a:schemeClr val="bg1"/>
                </a:solidFill>
                <a:latin typeface="Cambria"/>
              </a:rPr>
              <a:t> nr. </a:t>
            </a:r>
            <a:r>
              <a:rPr lang="ro-RO" altLang="ro-RO" spc="195" dirty="0">
                <a:solidFill>
                  <a:schemeClr val="bg1"/>
                </a:solidFill>
                <a:latin typeface="Cambria"/>
              </a:rPr>
              <a:t>39</a:t>
            </a:r>
            <a:r>
              <a:rPr lang="it-IT" altLang="ro-RO" spc="195" dirty="0">
                <a:solidFill>
                  <a:schemeClr val="bg1"/>
                </a:solidFill>
                <a:latin typeface="Cambria"/>
              </a:rPr>
              <a:t>, Dorohoi. </a:t>
            </a:r>
            <a:endParaRPr lang="ro-RO" altLang="ro-RO" spc="195" dirty="0">
              <a:solidFill>
                <a:schemeClr val="bg1"/>
              </a:solidFill>
              <a:latin typeface="Cambria"/>
            </a:endParaRPr>
          </a:p>
          <a:p>
            <a:pPr marL="285750" indent="-285750" algn="just">
              <a:buFont typeface="Wingdings" panose="05000000000000000000" pitchFamily="2" charset="2"/>
              <a:buChar char="Ø"/>
            </a:pPr>
            <a:r>
              <a:rPr lang="ro-RO" dirty="0">
                <a:solidFill>
                  <a:schemeClr val="bg1"/>
                </a:solidFill>
                <a:latin typeface="Cambria" panose="02040503050406030204" pitchFamily="18" charset="0"/>
                <a:ea typeface="Cambria" panose="02040503050406030204" pitchFamily="18" charset="0"/>
              </a:rPr>
              <a:t>Beneficiari » persoane cu vârsta peste 65 de ani, rezidente în Dorohoi, cu grad de dependență scăzut ceea ce le permite vizitarea zilnică a instituției </a:t>
            </a:r>
          </a:p>
          <a:p>
            <a:pPr marL="285750" indent="-285750" algn="just">
              <a:buFont typeface="Wingdings" panose="05000000000000000000" pitchFamily="2" charset="2"/>
              <a:buChar char="Ø"/>
            </a:pPr>
            <a:r>
              <a:rPr lang="ro-RO" dirty="0">
                <a:solidFill>
                  <a:schemeClr val="bg1"/>
                </a:solidFill>
                <a:latin typeface="Cambria" panose="02040503050406030204" pitchFamily="18" charset="0"/>
                <a:ea typeface="Cambria" panose="02040503050406030204" pitchFamily="18" charset="0"/>
              </a:rPr>
              <a:t>Scopul serviciului social » îmbunătățirea calității vieții persoanelor de vârsta a treia, aflate în risc de marginalizare și/sau excluziune socială, prin resocializarea acestora, prin promovarea incluziunii sociale și creșterea calității vieții </a:t>
            </a:r>
          </a:p>
          <a:p>
            <a:pPr marL="285750" indent="-285750" algn="just">
              <a:buFont typeface="Wingdings" panose="05000000000000000000" pitchFamily="2" charset="2"/>
              <a:buChar char="Ø"/>
            </a:pPr>
            <a:r>
              <a:rPr lang="ro-RO" dirty="0">
                <a:solidFill>
                  <a:schemeClr val="bg1"/>
                </a:solidFill>
                <a:latin typeface="Cambria" panose="02040503050406030204" pitchFamily="18" charset="0"/>
                <a:ea typeface="Cambria" panose="02040503050406030204" pitchFamily="18" charset="0"/>
              </a:rPr>
              <a:t>Obiective » dezvoltarea sistemului de relații sociale ale vârstnicilor cu statut de pensionar » prevenirea/atenuarea sentimentului de inutilitate » utilizarea potențialităților latente ale persoanelor vârstnice în beneficiul colectivului centrului și implicit al colectivității locale </a:t>
            </a:r>
            <a:endParaRPr lang="ro-RO" altLang="ro-RO" spc="195"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707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1000"/>
                                        <p:tgtEl>
                                          <p:spTgt spid="6">
                                            <p:txEl>
                                              <p:pRg st="0" end="0"/>
                                            </p:txEl>
                                          </p:spTgt>
                                        </p:tgtEl>
                                      </p:cBhvr>
                                    </p:animEffect>
                                    <p:anim calcmode="lin" valueType="num">
                                      <p:cBhvr>
                                        <p:cTn id="2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1000"/>
                                        <p:tgtEl>
                                          <p:spTgt spid="6">
                                            <p:txEl>
                                              <p:pRg st="1" end="1"/>
                                            </p:txEl>
                                          </p:spTgt>
                                        </p:tgtEl>
                                      </p:cBhvr>
                                    </p:animEffect>
                                    <p:anim calcmode="lin" valueType="num">
                                      <p:cBhvr>
                                        <p:cTn id="3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fade">
                                      <p:cBhvr>
                                        <p:cTn id="39" dur="1000"/>
                                        <p:tgtEl>
                                          <p:spTgt spid="6">
                                            <p:txEl>
                                              <p:pRg st="2" end="2"/>
                                            </p:txEl>
                                          </p:spTgt>
                                        </p:tgtEl>
                                      </p:cBhvr>
                                    </p:animEffect>
                                    <p:anim calcmode="lin" valueType="num">
                                      <p:cBhvr>
                                        <p:cTn id="4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animEffect transition="in" filter="fade">
                                      <p:cBhvr>
                                        <p:cTn id="46" dur="1000"/>
                                        <p:tgtEl>
                                          <p:spTgt spid="6">
                                            <p:txEl>
                                              <p:pRg st="3" end="3"/>
                                            </p:txEl>
                                          </p:spTgt>
                                        </p:tgtEl>
                                      </p:cBhvr>
                                    </p:animEffect>
                                    <p:anim calcmode="lin" valueType="num">
                                      <p:cBhvr>
                                        <p:cTn id="4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6">
                                            <p:txEl>
                                              <p:pRg st="4" end="4"/>
                                            </p:txEl>
                                          </p:spTgt>
                                        </p:tgtEl>
                                        <p:attrNameLst>
                                          <p:attrName>style.visibility</p:attrName>
                                        </p:attrNameLst>
                                      </p:cBhvr>
                                      <p:to>
                                        <p:strVal val="visible"/>
                                      </p:to>
                                    </p:set>
                                    <p:animEffect transition="in" filter="fade">
                                      <p:cBhvr>
                                        <p:cTn id="53" dur="1000"/>
                                        <p:tgtEl>
                                          <p:spTgt spid="6">
                                            <p:txEl>
                                              <p:pRg st="4" end="4"/>
                                            </p:txEl>
                                          </p:spTgt>
                                        </p:tgtEl>
                                      </p:cBhvr>
                                    </p:animEffect>
                                    <p:anim calcmode="lin" valueType="num">
                                      <p:cBhvr>
                                        <p:cTn id="5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heel(1)">
                                      <p:cBhvr>
                                        <p:cTn id="6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B5DF2A8-C393-DCA1-AC66-7EC3DF0C3243}"/>
              </a:ext>
            </a:extLst>
          </p:cNvPr>
          <p:cNvSpPr>
            <a:spLocks noGrp="1"/>
          </p:cNvSpPr>
          <p:nvPr>
            <p:ph type="title"/>
          </p:nvPr>
        </p:nvSpPr>
        <p:spPr>
          <a:xfrm>
            <a:off x="167973" y="95389"/>
            <a:ext cx="7697100" cy="482400"/>
          </a:xfrm>
        </p:spPr>
        <p:txBody>
          <a:bodyPr/>
          <a:lstStyle/>
          <a:p>
            <a:r>
              <a:rPr lang="ro-RO" sz="2000" dirty="0">
                <a:latin typeface="Trebuchet MS" panose="020B0603020202020204" pitchFamily="34" charset="0"/>
              </a:rPr>
              <a:t>Activități derulate în anul 2024</a:t>
            </a:r>
          </a:p>
        </p:txBody>
      </p:sp>
      <p:sp>
        <p:nvSpPr>
          <p:cNvPr id="3" name="CasetăText 2">
            <a:extLst>
              <a:ext uri="{FF2B5EF4-FFF2-40B4-BE49-F238E27FC236}">
                <a16:creationId xmlns:a16="http://schemas.microsoft.com/office/drawing/2014/main" id="{7B9E2110-2542-F289-E879-42AF3B47300A}"/>
              </a:ext>
            </a:extLst>
          </p:cNvPr>
          <p:cNvSpPr txBox="1"/>
          <p:nvPr/>
        </p:nvSpPr>
        <p:spPr>
          <a:xfrm>
            <a:off x="297872" y="577789"/>
            <a:ext cx="5576456" cy="2611228"/>
          </a:xfrm>
          <a:prstGeom prst="rect">
            <a:avLst/>
          </a:prstGeom>
          <a:noFill/>
        </p:spPr>
        <p:txBody>
          <a:bodyPr wrap="square" rtlCol="0">
            <a:spAutoFit/>
          </a:bodyPr>
          <a:lstStyle/>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Sănătate și Bucurie la Orice Vârstă – 14 februarie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Activitate pentru Ziua de 8 Martie – 8 martie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Obiceiuri și Tradiții de Paște – aprilie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Ziua Porților Deschise – 4 iunie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Șezătoare cu Tema „Povești din Tinerețe” – 14 iunie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Excursie de o zi: Cetatea Neamț </a:t>
            </a:r>
            <a:r>
              <a:rPr lang="ro-RO" sz="1400" dirty="0">
                <a:solidFill>
                  <a:srgbClr val="FFFFFF"/>
                </a:solidFill>
                <a:effectLst/>
                <a:latin typeface="Cambria" panose="02040503050406030204" pitchFamily="18" charset="0"/>
                <a:ea typeface="Cambria" panose="02040503050406030204" pitchFamily="18" charset="0"/>
                <a:cs typeface="Segoe UI Symbol" panose="020B0502040204020203" pitchFamily="34" charset="0"/>
              </a:rPr>
              <a:t>➡</a:t>
            </a:r>
            <a:r>
              <a:rPr lang="ro-RO" sz="1400" dirty="0">
                <a:solidFill>
                  <a:srgbClr val="FFFFFF"/>
                </a:solidFill>
                <a:effectLst/>
                <a:latin typeface="Cambria" panose="02040503050406030204" pitchFamily="18" charset="0"/>
                <a:ea typeface="Cambria" panose="02040503050406030204" pitchFamily="18" charset="0"/>
              </a:rPr>
              <a:t> Mănăstirea Neamț </a:t>
            </a:r>
            <a:r>
              <a:rPr lang="ro-RO" sz="1400" dirty="0">
                <a:solidFill>
                  <a:srgbClr val="FFFFFF"/>
                </a:solidFill>
                <a:effectLst/>
                <a:latin typeface="Cambria" panose="02040503050406030204" pitchFamily="18" charset="0"/>
                <a:ea typeface="Cambria" panose="02040503050406030204" pitchFamily="18" charset="0"/>
                <a:cs typeface="Segoe UI Symbol" panose="020B0502040204020203" pitchFamily="34" charset="0"/>
              </a:rPr>
              <a:t>➡</a:t>
            </a:r>
            <a:r>
              <a:rPr lang="ro-RO" sz="1400" dirty="0">
                <a:solidFill>
                  <a:srgbClr val="FFFFFF"/>
                </a:solidFill>
                <a:effectLst/>
                <a:latin typeface="Cambria" panose="02040503050406030204" pitchFamily="18" charset="0"/>
                <a:ea typeface="Cambria" panose="02040503050406030204" pitchFamily="18" charset="0"/>
              </a:rPr>
              <a:t> Rezervația Zimbri </a:t>
            </a:r>
            <a:r>
              <a:rPr lang="ro-RO" sz="1400" dirty="0">
                <a:solidFill>
                  <a:srgbClr val="FFFFFF"/>
                </a:solidFill>
                <a:effectLst/>
                <a:latin typeface="Cambria" panose="02040503050406030204" pitchFamily="18" charset="0"/>
                <a:ea typeface="Cambria" panose="02040503050406030204" pitchFamily="18" charset="0"/>
                <a:cs typeface="Segoe UI Symbol" panose="020B0502040204020203" pitchFamily="34" charset="0"/>
              </a:rPr>
              <a:t>➡</a:t>
            </a:r>
            <a:r>
              <a:rPr lang="ro-RO" sz="1400" dirty="0">
                <a:solidFill>
                  <a:srgbClr val="FFFFFF"/>
                </a:solidFill>
                <a:effectLst/>
                <a:latin typeface="Cambria" panose="02040503050406030204" pitchFamily="18" charset="0"/>
                <a:ea typeface="Cambria" panose="02040503050406030204" pitchFamily="18" charset="0"/>
              </a:rPr>
              <a:t> Barajul Bicaz </a:t>
            </a:r>
            <a:r>
              <a:rPr lang="ro-RO" sz="1400" dirty="0">
                <a:solidFill>
                  <a:srgbClr val="FFFFFF"/>
                </a:solidFill>
                <a:effectLst/>
                <a:latin typeface="Cambria" panose="02040503050406030204" pitchFamily="18" charset="0"/>
                <a:ea typeface="Cambria" panose="02040503050406030204" pitchFamily="18" charset="0"/>
                <a:cs typeface="Segoe UI Symbol" panose="020B0502040204020203" pitchFamily="34" charset="0"/>
              </a:rPr>
              <a:t>➡</a:t>
            </a:r>
            <a:r>
              <a:rPr lang="ro-RO" sz="1400" dirty="0">
                <a:solidFill>
                  <a:srgbClr val="FFFFFF"/>
                </a:solidFill>
                <a:effectLst/>
                <a:latin typeface="Cambria" panose="02040503050406030204" pitchFamily="18" charset="0"/>
                <a:ea typeface="Cambria" panose="02040503050406030204" pitchFamily="18" charset="0"/>
              </a:rPr>
              <a:t> Mănăstirea Agapia – 26 iunie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Sănătate și Bucurie la Orice Vârstă – 7-8 august 2024</a:t>
            </a:r>
          </a:p>
          <a:p>
            <a:pPr marL="342900" lvl="0" indent="-342900" algn="just">
              <a:lnSpc>
                <a:spcPct val="107000"/>
              </a:lnSpc>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Concurs de Table – 30 august 2024</a:t>
            </a:r>
          </a:p>
          <a:p>
            <a:pPr marL="342900" lvl="0" indent="-342900" algn="just">
              <a:lnSpc>
                <a:spcPct val="107000"/>
              </a:lnSpc>
              <a:spcAft>
                <a:spcPts val="800"/>
              </a:spcAft>
              <a:buFont typeface="Symbol" panose="05050102010706020507" pitchFamily="18" charset="2"/>
              <a:buChar char=""/>
            </a:pPr>
            <a:r>
              <a:rPr lang="ro-RO" sz="1400" dirty="0">
                <a:solidFill>
                  <a:srgbClr val="FFFFFF"/>
                </a:solidFill>
                <a:effectLst/>
                <a:latin typeface="Cambria" panose="02040503050406030204" pitchFamily="18" charset="0"/>
                <a:ea typeface="Cambria" panose="02040503050406030204" pitchFamily="18" charset="0"/>
              </a:rPr>
              <a:t>Magia Crăciunului prin Mâinile Noastre – 28 noiembrie 2024</a:t>
            </a:r>
          </a:p>
        </p:txBody>
      </p:sp>
      <p:pic>
        <p:nvPicPr>
          <p:cNvPr id="5" name="Google Shape;583;p46">
            <a:extLst>
              <a:ext uri="{FF2B5EF4-FFF2-40B4-BE49-F238E27FC236}">
                <a16:creationId xmlns:a16="http://schemas.microsoft.com/office/drawing/2014/main" id="{B60F64C7-46FE-3C0F-FBD2-2AB27ADDD334}"/>
              </a:ext>
            </a:extLst>
          </p:cNvPr>
          <p:cNvPicPr preferRelativeResize="0">
            <a:picLocks/>
          </p:cNvPicPr>
          <p:nvPr/>
        </p:nvPicPr>
        <p:blipFill>
          <a:blip r:embed="rId2"/>
          <a:srcRect l="27509" r="27509"/>
          <a:stretch/>
        </p:blipFill>
        <p:spPr>
          <a:xfrm>
            <a:off x="5562418" y="149227"/>
            <a:ext cx="1851715" cy="1772332"/>
          </a:xfrm>
          <a:prstGeom prst="ellipse">
            <a:avLst/>
          </a:prstGeom>
        </p:spPr>
      </p:pic>
      <p:grpSp>
        <p:nvGrpSpPr>
          <p:cNvPr id="576" name="Google Shape;576;p46"/>
          <p:cNvGrpSpPr/>
          <p:nvPr/>
        </p:nvGrpSpPr>
        <p:grpSpPr>
          <a:xfrm rot="20854893">
            <a:off x="7025119" y="352413"/>
            <a:ext cx="5860665" cy="4864553"/>
            <a:chOff x="4912368" y="-787625"/>
            <a:chExt cx="7766257" cy="6524700"/>
          </a:xfrm>
        </p:grpSpPr>
        <p:sp>
          <p:nvSpPr>
            <p:cNvPr id="577" name="Google Shape;577;p46"/>
            <p:cNvSpPr/>
            <p:nvPr/>
          </p:nvSpPr>
          <p:spPr>
            <a:xfrm>
              <a:off x="6153925" y="-787625"/>
              <a:ext cx="6524700" cy="65247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8" name="Google Shape;578;p46"/>
            <p:cNvSpPr/>
            <p:nvPr/>
          </p:nvSpPr>
          <p:spPr>
            <a:xfrm rot="745107">
              <a:off x="5942391" y="3250433"/>
              <a:ext cx="1450800" cy="145080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9" name="Google Shape;579;p46"/>
            <p:cNvSpPr/>
            <p:nvPr/>
          </p:nvSpPr>
          <p:spPr>
            <a:xfrm rot="1080768">
              <a:off x="4912368" y="101141"/>
              <a:ext cx="2420400" cy="24204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Open Sans"/>
                <a:ea typeface="Open Sans"/>
                <a:cs typeface="Open Sans"/>
                <a:sym typeface="Open Sans"/>
              </a:endParaRPr>
            </a:p>
          </p:txBody>
        </p:sp>
      </p:grpSp>
      <p:sp>
        <p:nvSpPr>
          <p:cNvPr id="6" name="Google Shape;578;p46">
            <a:extLst>
              <a:ext uri="{FF2B5EF4-FFF2-40B4-BE49-F238E27FC236}">
                <a16:creationId xmlns:a16="http://schemas.microsoft.com/office/drawing/2014/main" id="{86E59DA1-CF8A-DDED-604E-806AB9490C61}"/>
              </a:ext>
            </a:extLst>
          </p:cNvPr>
          <p:cNvSpPr/>
          <p:nvPr/>
        </p:nvSpPr>
        <p:spPr>
          <a:xfrm>
            <a:off x="807223" y="3181616"/>
            <a:ext cx="1450800" cy="14508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 name="Google Shape;578;p46">
            <a:extLst>
              <a:ext uri="{FF2B5EF4-FFF2-40B4-BE49-F238E27FC236}">
                <a16:creationId xmlns:a16="http://schemas.microsoft.com/office/drawing/2014/main" id="{BD7C90A0-AFD5-5262-924E-A4722BC9A473}"/>
              </a:ext>
            </a:extLst>
          </p:cNvPr>
          <p:cNvSpPr/>
          <p:nvPr/>
        </p:nvSpPr>
        <p:spPr>
          <a:xfrm rot="21089096">
            <a:off x="4280297" y="3044907"/>
            <a:ext cx="2991981" cy="1909412"/>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extLst>
      <p:ext uri="{BB962C8B-B14F-4D97-AF65-F5344CB8AC3E}">
        <p14:creationId xmlns:p14="http://schemas.microsoft.com/office/powerpoint/2010/main" val="372784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576"/>
                                        </p:tgtEl>
                                        <p:attrNameLst>
                                          <p:attrName>style.visibility</p:attrName>
                                        </p:attrNameLst>
                                      </p:cBhvr>
                                      <p:to>
                                        <p:strVal val="visible"/>
                                      </p:to>
                                    </p:set>
                                    <p:animEffect transition="in" filter="fade">
                                      <p:cBhvr>
                                        <p:cTn id="15" dur="1000"/>
                                        <p:tgtEl>
                                          <p:spTgt spid="576"/>
                                        </p:tgtEl>
                                      </p:cBhvr>
                                    </p:animEffect>
                                    <p:anim calcmode="lin" valueType="num">
                                      <p:cBhvr>
                                        <p:cTn id="16" dur="1000" fill="hold"/>
                                        <p:tgtEl>
                                          <p:spTgt spid="576"/>
                                        </p:tgtEl>
                                        <p:attrNameLst>
                                          <p:attrName>ppt_x</p:attrName>
                                        </p:attrNameLst>
                                      </p:cBhvr>
                                      <p:tavLst>
                                        <p:tav tm="0">
                                          <p:val>
                                            <p:strVal val="#ppt_x"/>
                                          </p:val>
                                        </p:tav>
                                        <p:tav tm="100000">
                                          <p:val>
                                            <p:strVal val="#ppt_x"/>
                                          </p:val>
                                        </p:tav>
                                      </p:tavLst>
                                    </p:anim>
                                    <p:anim calcmode="lin" valueType="num">
                                      <p:cBhvr>
                                        <p:cTn id="17" dur="1000" fill="hold"/>
                                        <p:tgtEl>
                                          <p:spTgt spid="57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80">
                                          <p:stCondLst>
                                            <p:cond delay="0"/>
                                          </p:stCondLst>
                                        </p:cTn>
                                        <p:tgtEl>
                                          <p:spTgt spid="3"/>
                                        </p:tgtEl>
                                      </p:cBhvr>
                                    </p:animEffect>
                                    <p:anim calcmode="lin" valueType="num">
                                      <p:cBhvr>
                                        <p:cTn id="3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1" dur="26">
                                          <p:stCondLst>
                                            <p:cond delay="650"/>
                                          </p:stCondLst>
                                        </p:cTn>
                                        <p:tgtEl>
                                          <p:spTgt spid="3"/>
                                        </p:tgtEl>
                                      </p:cBhvr>
                                      <p:to x="100000" y="60000"/>
                                    </p:animScale>
                                    <p:animScale>
                                      <p:cBhvr>
                                        <p:cTn id="42" dur="166" decel="50000">
                                          <p:stCondLst>
                                            <p:cond delay="676"/>
                                          </p:stCondLst>
                                        </p:cTn>
                                        <p:tgtEl>
                                          <p:spTgt spid="3"/>
                                        </p:tgtEl>
                                      </p:cBhvr>
                                      <p:to x="100000" y="100000"/>
                                    </p:animScale>
                                    <p:animScale>
                                      <p:cBhvr>
                                        <p:cTn id="43" dur="26">
                                          <p:stCondLst>
                                            <p:cond delay="1312"/>
                                          </p:stCondLst>
                                        </p:cTn>
                                        <p:tgtEl>
                                          <p:spTgt spid="3"/>
                                        </p:tgtEl>
                                      </p:cBhvr>
                                      <p:to x="100000" y="80000"/>
                                    </p:animScale>
                                    <p:animScale>
                                      <p:cBhvr>
                                        <p:cTn id="44" dur="166" decel="50000">
                                          <p:stCondLst>
                                            <p:cond delay="1338"/>
                                          </p:stCondLst>
                                        </p:cTn>
                                        <p:tgtEl>
                                          <p:spTgt spid="3"/>
                                        </p:tgtEl>
                                      </p:cBhvr>
                                      <p:to x="100000" y="100000"/>
                                    </p:animScale>
                                    <p:animScale>
                                      <p:cBhvr>
                                        <p:cTn id="45" dur="26">
                                          <p:stCondLst>
                                            <p:cond delay="1642"/>
                                          </p:stCondLst>
                                        </p:cTn>
                                        <p:tgtEl>
                                          <p:spTgt spid="3"/>
                                        </p:tgtEl>
                                      </p:cBhvr>
                                      <p:to x="100000" y="90000"/>
                                    </p:animScale>
                                    <p:animScale>
                                      <p:cBhvr>
                                        <p:cTn id="46" dur="166" decel="50000">
                                          <p:stCondLst>
                                            <p:cond delay="1668"/>
                                          </p:stCondLst>
                                        </p:cTn>
                                        <p:tgtEl>
                                          <p:spTgt spid="3"/>
                                        </p:tgtEl>
                                      </p:cBhvr>
                                      <p:to x="100000" y="100000"/>
                                    </p:animScale>
                                    <p:animScale>
                                      <p:cBhvr>
                                        <p:cTn id="47" dur="26">
                                          <p:stCondLst>
                                            <p:cond delay="1808"/>
                                          </p:stCondLst>
                                        </p:cTn>
                                        <p:tgtEl>
                                          <p:spTgt spid="3"/>
                                        </p:tgtEl>
                                      </p:cBhvr>
                                      <p:to x="100000" y="95000"/>
                                    </p:animScale>
                                    <p:animScale>
                                      <p:cBhvr>
                                        <p:cTn id="4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grpSp>
        <p:nvGrpSpPr>
          <p:cNvPr id="524" name="Google Shape;524;p45"/>
          <p:cNvGrpSpPr/>
          <p:nvPr/>
        </p:nvGrpSpPr>
        <p:grpSpPr>
          <a:xfrm>
            <a:off x="4673543" y="1864939"/>
            <a:ext cx="880654" cy="719712"/>
            <a:chOff x="4673543" y="1864939"/>
            <a:chExt cx="880654" cy="719712"/>
          </a:xfrm>
        </p:grpSpPr>
        <p:sp>
          <p:nvSpPr>
            <p:cNvPr id="525" name="Google Shape;525;p45"/>
            <p:cNvSpPr/>
            <p:nvPr/>
          </p:nvSpPr>
          <p:spPr>
            <a:xfrm>
              <a:off x="4673543" y="2072551"/>
              <a:ext cx="512100" cy="5121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sp>
          <p:nvSpPr>
            <p:cNvPr id="526" name="Google Shape;526;p45"/>
            <p:cNvSpPr/>
            <p:nvPr/>
          </p:nvSpPr>
          <p:spPr>
            <a:xfrm>
              <a:off x="4834497" y="1864939"/>
              <a:ext cx="719700" cy="7197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grpSp>
      <p:grpSp>
        <p:nvGrpSpPr>
          <p:cNvPr id="527" name="Google Shape;527;p45"/>
          <p:cNvGrpSpPr/>
          <p:nvPr/>
        </p:nvGrpSpPr>
        <p:grpSpPr>
          <a:xfrm>
            <a:off x="7455459" y="1864939"/>
            <a:ext cx="880664" cy="719700"/>
            <a:chOff x="7455459" y="1864939"/>
            <a:chExt cx="880664" cy="719700"/>
          </a:xfrm>
        </p:grpSpPr>
        <p:sp>
          <p:nvSpPr>
            <p:cNvPr id="528" name="Google Shape;528;p45"/>
            <p:cNvSpPr/>
            <p:nvPr/>
          </p:nvSpPr>
          <p:spPr>
            <a:xfrm>
              <a:off x="7992623" y="1934325"/>
              <a:ext cx="343500" cy="3435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sp>
          <p:nvSpPr>
            <p:cNvPr id="529" name="Google Shape;529;p45"/>
            <p:cNvSpPr/>
            <p:nvPr/>
          </p:nvSpPr>
          <p:spPr>
            <a:xfrm>
              <a:off x="7455459" y="1864939"/>
              <a:ext cx="719700" cy="7197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grpSp>
      <p:sp>
        <p:nvSpPr>
          <p:cNvPr id="530" name="Google Shape;530;p45"/>
          <p:cNvSpPr/>
          <p:nvPr/>
        </p:nvSpPr>
        <p:spPr>
          <a:xfrm>
            <a:off x="6133400" y="1864939"/>
            <a:ext cx="719700" cy="7197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osis"/>
              <a:ea typeface="Dosis"/>
              <a:cs typeface="Dosis"/>
              <a:sym typeface="Dosis"/>
            </a:endParaRPr>
          </a:p>
        </p:txBody>
      </p:sp>
      <p:sp>
        <p:nvSpPr>
          <p:cNvPr id="531" name="Google Shape;531;p45"/>
          <p:cNvSpPr txBox="1">
            <a:spLocks noGrp="1"/>
          </p:cNvSpPr>
          <p:nvPr>
            <p:ph type="subTitle" idx="4294967295"/>
          </p:nvPr>
        </p:nvSpPr>
        <p:spPr>
          <a:xfrm>
            <a:off x="5176470" y="3398941"/>
            <a:ext cx="4001083" cy="638795"/>
          </a:xfrm>
          <a:prstGeom prst="rect">
            <a:avLst/>
          </a:prstGeom>
        </p:spPr>
        <p:txBody>
          <a:bodyPr spcFirstLastPara="1" wrap="square" lIns="91425" tIns="91425" rIns="91425" bIns="91425" anchor="ctr" anchorCtr="0">
            <a:noAutofit/>
          </a:bodyPr>
          <a:lstStyle/>
          <a:p>
            <a:pPr marL="0" indent="0">
              <a:buNone/>
            </a:pPr>
            <a:r>
              <a:rPr lang="es-ES" sz="1400" dirty="0" err="1">
                <a:latin typeface="Poppins"/>
                <a:ea typeface="Poppins"/>
                <a:cs typeface="Poppins"/>
                <a:sym typeface="Poppins"/>
              </a:rPr>
              <a:t>Nivelul</a:t>
            </a:r>
            <a:r>
              <a:rPr lang="es-ES" sz="1400" dirty="0">
                <a:latin typeface="Poppins"/>
                <a:ea typeface="Poppins"/>
                <a:cs typeface="Poppins"/>
                <a:sym typeface="Poppins"/>
              </a:rPr>
              <a:t> de </a:t>
            </a:r>
            <a:r>
              <a:rPr lang="es-ES" sz="1400" dirty="0" err="1">
                <a:latin typeface="Poppins"/>
                <a:ea typeface="Poppins"/>
                <a:cs typeface="Poppins"/>
                <a:sym typeface="Poppins"/>
              </a:rPr>
              <a:t>satisfacție</a:t>
            </a:r>
            <a:r>
              <a:rPr lang="es-ES" sz="1400" dirty="0">
                <a:latin typeface="Poppins"/>
                <a:ea typeface="Poppins"/>
                <a:cs typeface="Poppins"/>
                <a:sym typeface="Poppins"/>
              </a:rPr>
              <a:t> al</a:t>
            </a:r>
            <a:r>
              <a:rPr lang="ro-RO" sz="1400" dirty="0">
                <a:latin typeface="Poppins"/>
                <a:ea typeface="Poppins"/>
                <a:cs typeface="Poppins"/>
                <a:sym typeface="Poppins"/>
              </a:rPr>
              <a:t> </a:t>
            </a:r>
            <a:r>
              <a:rPr lang="es-ES" sz="1400" dirty="0" err="1">
                <a:latin typeface="Poppins"/>
                <a:ea typeface="Poppins"/>
                <a:cs typeface="Poppins"/>
                <a:sym typeface="Poppins"/>
              </a:rPr>
              <a:t>beneficiarilor</a:t>
            </a:r>
            <a:r>
              <a:rPr lang="es-ES" sz="1400" dirty="0">
                <a:latin typeface="Poppins"/>
                <a:ea typeface="Poppins"/>
                <a:cs typeface="Poppins"/>
                <a:sym typeface="Poppins"/>
              </a:rPr>
              <a:t>:</a:t>
            </a:r>
            <a:r>
              <a:rPr lang="ro-RO" sz="1400" dirty="0">
                <a:latin typeface="Poppins"/>
                <a:ea typeface="Poppins"/>
                <a:cs typeface="Poppins"/>
                <a:sym typeface="Poppins"/>
              </a:rPr>
              <a:t> </a:t>
            </a:r>
          </a:p>
          <a:p>
            <a:pPr marL="0" indent="0">
              <a:buNone/>
            </a:pPr>
            <a:r>
              <a:rPr lang="ro-RO" sz="1400" dirty="0"/>
              <a:t>Ridicat</a:t>
            </a:r>
          </a:p>
        </p:txBody>
      </p:sp>
      <p:sp>
        <p:nvSpPr>
          <p:cNvPr id="535" name="Google Shape;535;p45"/>
          <p:cNvSpPr txBox="1">
            <a:spLocks noGrp="1"/>
          </p:cNvSpPr>
          <p:nvPr>
            <p:ph type="subTitle" idx="4294967295"/>
          </p:nvPr>
        </p:nvSpPr>
        <p:spPr>
          <a:xfrm>
            <a:off x="4562600" y="1255075"/>
            <a:ext cx="3861300" cy="44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sz="1800" dirty="0">
                <a:latin typeface="Poppins"/>
                <a:ea typeface="Poppins"/>
                <a:cs typeface="Poppins"/>
                <a:sym typeface="Poppins"/>
              </a:rPr>
              <a:t>Număr de beneficiari: 98</a:t>
            </a:r>
            <a:endParaRPr sz="1800" dirty="0">
              <a:latin typeface="Poppins"/>
              <a:ea typeface="Poppins"/>
              <a:cs typeface="Poppins"/>
              <a:sym typeface="Poppins"/>
            </a:endParaRPr>
          </a:p>
        </p:txBody>
      </p:sp>
      <p:sp>
        <p:nvSpPr>
          <p:cNvPr id="536" name="Google Shape;536;p45"/>
          <p:cNvSpPr txBox="1">
            <a:spLocks noGrp="1"/>
          </p:cNvSpPr>
          <p:nvPr>
            <p:ph type="subTitle" idx="4294967295"/>
          </p:nvPr>
        </p:nvSpPr>
        <p:spPr>
          <a:xfrm>
            <a:off x="4673550" y="2553398"/>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Recreație</a:t>
            </a:r>
            <a:endParaRPr dirty="0"/>
          </a:p>
        </p:txBody>
      </p:sp>
      <p:sp>
        <p:nvSpPr>
          <p:cNvPr id="537" name="Google Shape;537;p45"/>
          <p:cNvSpPr txBox="1">
            <a:spLocks noGrp="1"/>
          </p:cNvSpPr>
          <p:nvPr>
            <p:ph type="subTitle" idx="4294967295"/>
          </p:nvPr>
        </p:nvSpPr>
        <p:spPr>
          <a:xfrm>
            <a:off x="5972450" y="2553398"/>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Consiliere</a:t>
            </a:r>
            <a:endParaRPr dirty="0"/>
          </a:p>
        </p:txBody>
      </p:sp>
      <p:sp>
        <p:nvSpPr>
          <p:cNvPr id="538" name="Google Shape;538;p45"/>
          <p:cNvSpPr txBox="1">
            <a:spLocks noGrp="1"/>
          </p:cNvSpPr>
          <p:nvPr>
            <p:ph type="subTitle" idx="4294967295"/>
          </p:nvPr>
        </p:nvSpPr>
        <p:spPr>
          <a:xfrm>
            <a:off x="7294513" y="2553398"/>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Activități medicale</a:t>
            </a:r>
            <a:endParaRPr dirty="0"/>
          </a:p>
        </p:txBody>
      </p:sp>
      <p:sp>
        <p:nvSpPr>
          <p:cNvPr id="543" name="Google Shape;543;p45"/>
          <p:cNvSpPr txBox="1">
            <a:spLocks noGrp="1"/>
          </p:cNvSpPr>
          <p:nvPr>
            <p:ph type="subTitle" idx="4294967295"/>
          </p:nvPr>
        </p:nvSpPr>
        <p:spPr>
          <a:xfrm>
            <a:off x="4673550" y="1999325"/>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100" dirty="0">
                <a:solidFill>
                  <a:schemeClr val="accent1"/>
                </a:solidFill>
                <a:latin typeface="Poppins"/>
                <a:ea typeface="Poppins"/>
                <a:cs typeface="Poppins"/>
                <a:sym typeface="Poppins"/>
              </a:rPr>
              <a:t>55</a:t>
            </a:r>
            <a:r>
              <a:rPr lang="en" sz="2100" dirty="0">
                <a:solidFill>
                  <a:schemeClr val="accent1"/>
                </a:solidFill>
                <a:latin typeface="Poppins"/>
                <a:ea typeface="Poppins"/>
                <a:cs typeface="Poppins"/>
                <a:sym typeface="Poppins"/>
              </a:rPr>
              <a:t>%</a:t>
            </a:r>
            <a:endParaRPr sz="2100" dirty="0">
              <a:solidFill>
                <a:schemeClr val="accent1"/>
              </a:solidFill>
              <a:latin typeface="Poppins"/>
              <a:ea typeface="Poppins"/>
              <a:cs typeface="Poppins"/>
              <a:sym typeface="Poppins"/>
            </a:endParaRPr>
          </a:p>
        </p:txBody>
      </p:sp>
      <p:sp>
        <p:nvSpPr>
          <p:cNvPr id="544" name="Google Shape;544;p45"/>
          <p:cNvSpPr txBox="1">
            <a:spLocks noGrp="1"/>
          </p:cNvSpPr>
          <p:nvPr>
            <p:ph type="subTitle" idx="4294967295"/>
          </p:nvPr>
        </p:nvSpPr>
        <p:spPr>
          <a:xfrm>
            <a:off x="5972450" y="1999325"/>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sz="2100" dirty="0">
                <a:solidFill>
                  <a:schemeClr val="accent1"/>
                </a:solidFill>
                <a:latin typeface="Poppins"/>
                <a:ea typeface="Poppins"/>
                <a:cs typeface="Poppins"/>
                <a:sym typeface="Poppins"/>
              </a:rPr>
              <a:t>35</a:t>
            </a:r>
            <a:r>
              <a:rPr lang="en" sz="2100" dirty="0">
                <a:solidFill>
                  <a:schemeClr val="accent1"/>
                </a:solidFill>
                <a:latin typeface="Poppins"/>
                <a:ea typeface="Poppins"/>
                <a:cs typeface="Poppins"/>
                <a:sym typeface="Poppins"/>
              </a:rPr>
              <a:t>%</a:t>
            </a:r>
            <a:endParaRPr sz="2100" dirty="0">
              <a:solidFill>
                <a:schemeClr val="accent1"/>
              </a:solidFill>
              <a:latin typeface="Poppins"/>
              <a:ea typeface="Poppins"/>
              <a:cs typeface="Poppins"/>
              <a:sym typeface="Poppins"/>
            </a:endParaRPr>
          </a:p>
        </p:txBody>
      </p:sp>
      <p:sp>
        <p:nvSpPr>
          <p:cNvPr id="545" name="Google Shape;545;p45"/>
          <p:cNvSpPr txBox="1">
            <a:spLocks noGrp="1"/>
          </p:cNvSpPr>
          <p:nvPr>
            <p:ph type="subTitle" idx="4294967295"/>
          </p:nvPr>
        </p:nvSpPr>
        <p:spPr>
          <a:xfrm>
            <a:off x="7294513" y="1999325"/>
            <a:ext cx="10416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100" dirty="0">
                <a:solidFill>
                  <a:schemeClr val="accent1"/>
                </a:solidFill>
                <a:latin typeface="Poppins"/>
                <a:ea typeface="Poppins"/>
                <a:cs typeface="Poppins"/>
                <a:sym typeface="Poppins"/>
              </a:rPr>
              <a:t>10%</a:t>
            </a:r>
            <a:endParaRPr sz="2100" dirty="0">
              <a:solidFill>
                <a:schemeClr val="accent1"/>
              </a:solidFill>
              <a:latin typeface="Poppins"/>
              <a:ea typeface="Poppins"/>
              <a:cs typeface="Poppins"/>
              <a:sym typeface="Poppins"/>
            </a:endParaRPr>
          </a:p>
        </p:txBody>
      </p:sp>
      <p:grpSp>
        <p:nvGrpSpPr>
          <p:cNvPr id="549" name="Google Shape;549;p45"/>
          <p:cNvGrpSpPr/>
          <p:nvPr/>
        </p:nvGrpSpPr>
        <p:grpSpPr>
          <a:xfrm>
            <a:off x="4425298" y="3356226"/>
            <a:ext cx="667966" cy="638796"/>
            <a:chOff x="5666544" y="1229104"/>
            <a:chExt cx="1532736" cy="1465802"/>
          </a:xfrm>
        </p:grpSpPr>
        <p:sp>
          <p:nvSpPr>
            <p:cNvPr id="550" name="Google Shape;550;p45"/>
            <p:cNvSpPr/>
            <p:nvPr/>
          </p:nvSpPr>
          <p:spPr>
            <a:xfrm rot="5400000">
              <a:off x="6482280" y="1229104"/>
              <a:ext cx="717000" cy="717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1" name="Google Shape;551;p45"/>
            <p:cNvSpPr/>
            <p:nvPr/>
          </p:nvSpPr>
          <p:spPr>
            <a:xfrm rot="5400000">
              <a:off x="5666544" y="1229106"/>
              <a:ext cx="1465800" cy="14658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552" name="Google Shape;552;p45"/>
          <p:cNvGrpSpPr/>
          <p:nvPr/>
        </p:nvGrpSpPr>
        <p:grpSpPr>
          <a:xfrm rot="2791943">
            <a:off x="4682924" y="3553321"/>
            <a:ext cx="195744" cy="193376"/>
            <a:chOff x="3858100" y="1435075"/>
            <a:chExt cx="487775" cy="481875"/>
          </a:xfrm>
        </p:grpSpPr>
        <p:sp>
          <p:nvSpPr>
            <p:cNvPr id="553" name="Google Shape;553;p45"/>
            <p:cNvSpPr/>
            <p:nvPr/>
          </p:nvSpPr>
          <p:spPr>
            <a:xfrm>
              <a:off x="3858100" y="1868750"/>
              <a:ext cx="55575" cy="48200"/>
            </a:xfrm>
            <a:custGeom>
              <a:avLst/>
              <a:gdLst/>
              <a:ahLst/>
              <a:cxnLst/>
              <a:rect l="l" t="t" r="r" b="b"/>
              <a:pathLst>
                <a:path w="2223" h="1928" extrusionOk="0">
                  <a:moveTo>
                    <a:pt x="1600" y="0"/>
                  </a:moveTo>
                  <a:cubicBezTo>
                    <a:pt x="1460" y="0"/>
                    <a:pt x="1319" y="53"/>
                    <a:pt x="1211" y="158"/>
                  </a:cubicBezTo>
                  <a:lnTo>
                    <a:pt x="413" y="959"/>
                  </a:lnTo>
                  <a:cubicBezTo>
                    <a:pt x="0" y="1369"/>
                    <a:pt x="388" y="1927"/>
                    <a:pt x="825" y="1927"/>
                  </a:cubicBezTo>
                  <a:cubicBezTo>
                    <a:pt x="956" y="1927"/>
                    <a:pt x="1091" y="1877"/>
                    <a:pt x="1211" y="1757"/>
                  </a:cubicBezTo>
                  <a:lnTo>
                    <a:pt x="2009" y="959"/>
                  </a:lnTo>
                  <a:cubicBezTo>
                    <a:pt x="2222" y="736"/>
                    <a:pt x="2219" y="384"/>
                    <a:pt x="2000" y="167"/>
                  </a:cubicBezTo>
                  <a:cubicBezTo>
                    <a:pt x="1890" y="56"/>
                    <a:pt x="1745" y="0"/>
                    <a:pt x="16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54" name="Google Shape;554;p45"/>
            <p:cNvSpPr/>
            <p:nvPr/>
          </p:nvSpPr>
          <p:spPr>
            <a:xfrm>
              <a:off x="3917950" y="1808500"/>
              <a:ext cx="60350" cy="48525"/>
            </a:xfrm>
            <a:custGeom>
              <a:avLst/>
              <a:gdLst/>
              <a:ahLst/>
              <a:cxnLst/>
              <a:rect l="l" t="t" r="r" b="b"/>
              <a:pathLst>
                <a:path w="2414" h="1941" extrusionOk="0">
                  <a:moveTo>
                    <a:pt x="1601" y="1"/>
                  </a:moveTo>
                  <a:cubicBezTo>
                    <a:pt x="1470" y="1"/>
                    <a:pt x="1333" y="52"/>
                    <a:pt x="1211" y="174"/>
                  </a:cubicBezTo>
                  <a:lnTo>
                    <a:pt x="413" y="972"/>
                  </a:lnTo>
                  <a:cubicBezTo>
                    <a:pt x="1" y="1384"/>
                    <a:pt x="388" y="1941"/>
                    <a:pt x="824" y="1941"/>
                  </a:cubicBezTo>
                  <a:cubicBezTo>
                    <a:pt x="955" y="1941"/>
                    <a:pt x="1091" y="1890"/>
                    <a:pt x="1211" y="1770"/>
                  </a:cubicBezTo>
                  <a:lnTo>
                    <a:pt x="2009" y="972"/>
                  </a:lnTo>
                  <a:cubicBezTo>
                    <a:pt x="2414" y="569"/>
                    <a:pt x="2037" y="1"/>
                    <a:pt x="16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55" name="Google Shape;555;p45"/>
            <p:cNvSpPr/>
            <p:nvPr/>
          </p:nvSpPr>
          <p:spPr>
            <a:xfrm>
              <a:off x="3876450" y="1435075"/>
              <a:ext cx="450375" cy="251250"/>
            </a:xfrm>
            <a:custGeom>
              <a:avLst/>
              <a:gdLst/>
              <a:ahLst/>
              <a:cxnLst/>
              <a:rect l="l" t="t" r="r" b="b"/>
              <a:pathLst>
                <a:path w="18015" h="10050" extrusionOk="0">
                  <a:moveTo>
                    <a:pt x="18014" y="1"/>
                  </a:moveTo>
                  <a:lnTo>
                    <a:pt x="561" y="4762"/>
                  </a:lnTo>
                  <a:cubicBezTo>
                    <a:pt x="121" y="4882"/>
                    <a:pt x="1" y="5448"/>
                    <a:pt x="350" y="5740"/>
                  </a:cubicBezTo>
                  <a:lnTo>
                    <a:pt x="5584" y="10049"/>
                  </a:lnTo>
                  <a:lnTo>
                    <a:pt x="180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35D74"/>
                </a:solidFill>
              </a:endParaRPr>
            </a:p>
          </p:txBody>
        </p:sp>
        <p:sp>
          <p:nvSpPr>
            <p:cNvPr id="556" name="Google Shape;556;p45"/>
            <p:cNvSpPr/>
            <p:nvPr/>
          </p:nvSpPr>
          <p:spPr>
            <a:xfrm>
              <a:off x="4094925" y="1456025"/>
              <a:ext cx="250950" cy="445250"/>
            </a:xfrm>
            <a:custGeom>
              <a:avLst/>
              <a:gdLst/>
              <a:ahLst/>
              <a:cxnLst/>
              <a:rect l="l" t="t" r="r" b="b"/>
              <a:pathLst>
                <a:path w="10038" h="17810" extrusionOk="0">
                  <a:moveTo>
                    <a:pt x="10037" y="0"/>
                  </a:moveTo>
                  <a:cubicBezTo>
                    <a:pt x="9890" y="120"/>
                    <a:pt x="118" y="12226"/>
                    <a:pt x="1" y="12370"/>
                  </a:cubicBezTo>
                  <a:lnTo>
                    <a:pt x="4313" y="17604"/>
                  </a:lnTo>
                  <a:cubicBezTo>
                    <a:pt x="4428" y="17744"/>
                    <a:pt x="4587" y="17809"/>
                    <a:pt x="4745" y="17809"/>
                  </a:cubicBezTo>
                  <a:cubicBezTo>
                    <a:pt x="4985" y="17809"/>
                    <a:pt x="5222" y="17659"/>
                    <a:pt x="5294" y="17390"/>
                  </a:cubicBezTo>
                  <a:lnTo>
                    <a:pt x="1003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57" name="Google Shape;557;p45"/>
            <p:cNvSpPr/>
            <p:nvPr/>
          </p:nvSpPr>
          <p:spPr>
            <a:xfrm>
              <a:off x="3993575" y="1542825"/>
              <a:ext cx="245025" cy="242525"/>
            </a:xfrm>
            <a:custGeom>
              <a:avLst/>
              <a:gdLst/>
              <a:ahLst/>
              <a:cxnLst/>
              <a:rect l="l" t="t" r="r" b="b"/>
              <a:pathLst>
                <a:path w="9801" h="9701" extrusionOk="0">
                  <a:moveTo>
                    <a:pt x="9800" y="0"/>
                  </a:moveTo>
                  <a:lnTo>
                    <a:pt x="646" y="7399"/>
                  </a:lnTo>
                  <a:lnTo>
                    <a:pt x="125" y="8955"/>
                  </a:lnTo>
                  <a:cubicBezTo>
                    <a:pt x="1" y="9338"/>
                    <a:pt x="298" y="9700"/>
                    <a:pt x="659" y="9700"/>
                  </a:cubicBezTo>
                  <a:cubicBezTo>
                    <a:pt x="719" y="9700"/>
                    <a:pt x="780" y="9690"/>
                    <a:pt x="842" y="9669"/>
                  </a:cubicBezTo>
                  <a:lnTo>
                    <a:pt x="2398" y="9151"/>
                  </a:lnTo>
                  <a:lnTo>
                    <a:pt x="98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571" name="Google Shape;571;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o-RO" dirty="0"/>
              <a:t>Indicatori de performanță</a:t>
            </a:r>
            <a:endParaRPr dirty="0"/>
          </a:p>
        </p:txBody>
      </p:sp>
      <p:pic>
        <p:nvPicPr>
          <p:cNvPr id="3" name="Grafic 2" descr="Business Growth with solid fill">
            <a:extLst>
              <a:ext uri="{FF2B5EF4-FFF2-40B4-BE49-F238E27FC236}">
                <a16:creationId xmlns:a16="http://schemas.microsoft.com/office/drawing/2014/main" id="{C850B529-76CA-1BAE-1F93-D61B83F6E1B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998799" y="1059265"/>
            <a:ext cx="914400" cy="914400"/>
          </a:xfrm>
          <a:prstGeom prst="rect">
            <a:avLst/>
          </a:prstGeom>
        </p:spPr>
      </p:pic>
      <p:pic>
        <p:nvPicPr>
          <p:cNvPr id="4" name="Google Shape;583;p46">
            <a:extLst>
              <a:ext uri="{FF2B5EF4-FFF2-40B4-BE49-F238E27FC236}">
                <a16:creationId xmlns:a16="http://schemas.microsoft.com/office/drawing/2014/main" id="{6AC1C3D7-B46E-ED3E-C335-D5036D8A30E9}"/>
              </a:ext>
            </a:extLst>
          </p:cNvPr>
          <p:cNvPicPr preferRelativeResize="0">
            <a:picLocks/>
          </p:cNvPicPr>
          <p:nvPr/>
        </p:nvPicPr>
        <p:blipFill>
          <a:blip r:embed="rId5"/>
          <a:srcRect/>
          <a:stretch/>
        </p:blipFill>
        <p:spPr>
          <a:xfrm>
            <a:off x="452896" y="1194175"/>
            <a:ext cx="3504300" cy="3504300"/>
          </a:xfrm>
          <a:prstGeom prst="ellipse">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43">
                                            <p:txEl>
                                              <p:pRg st="0" end="0"/>
                                            </p:txEl>
                                          </p:spTgt>
                                        </p:tgtEl>
                                        <p:attrNameLst>
                                          <p:attrName>style.visibility</p:attrName>
                                        </p:attrNameLst>
                                      </p:cBhvr>
                                      <p:to>
                                        <p:strVal val="visible"/>
                                      </p:to>
                                    </p:set>
                                    <p:animEffect transition="in" filter="fade">
                                      <p:cBhvr>
                                        <p:cTn id="25" dur="1000"/>
                                        <p:tgtEl>
                                          <p:spTgt spid="543">
                                            <p:txEl>
                                              <p:pRg st="0" end="0"/>
                                            </p:txEl>
                                          </p:spTgt>
                                        </p:tgtEl>
                                      </p:cBhvr>
                                    </p:animEffect>
                                    <p:anim calcmode="lin" valueType="num">
                                      <p:cBhvr>
                                        <p:cTn id="26" dur="1000" fill="hold"/>
                                        <p:tgtEl>
                                          <p:spTgt spid="54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44">
                                            <p:txEl>
                                              <p:pRg st="0" end="0"/>
                                            </p:txEl>
                                          </p:spTgt>
                                        </p:tgtEl>
                                        <p:attrNameLst>
                                          <p:attrName>style.visibility</p:attrName>
                                        </p:attrNameLst>
                                      </p:cBhvr>
                                      <p:to>
                                        <p:strVal val="visible"/>
                                      </p:to>
                                    </p:set>
                                    <p:animEffect transition="in" filter="fade">
                                      <p:cBhvr>
                                        <p:cTn id="32" dur="1000"/>
                                        <p:tgtEl>
                                          <p:spTgt spid="544">
                                            <p:txEl>
                                              <p:pRg st="0" end="0"/>
                                            </p:txEl>
                                          </p:spTgt>
                                        </p:tgtEl>
                                      </p:cBhvr>
                                    </p:animEffect>
                                    <p:anim calcmode="lin" valueType="num">
                                      <p:cBhvr>
                                        <p:cTn id="33" dur="1000" fill="hold"/>
                                        <p:tgtEl>
                                          <p:spTgt spid="544">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54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545">
                                            <p:txEl>
                                              <p:pRg st="0" end="0"/>
                                            </p:txEl>
                                          </p:spTgt>
                                        </p:tgtEl>
                                        <p:attrNameLst>
                                          <p:attrName>style.visibility</p:attrName>
                                        </p:attrNameLst>
                                      </p:cBhvr>
                                      <p:to>
                                        <p:strVal val="visible"/>
                                      </p:to>
                                    </p:set>
                                    <p:animEffect transition="in" filter="fade">
                                      <p:cBhvr>
                                        <p:cTn id="39" dur="1000"/>
                                        <p:tgtEl>
                                          <p:spTgt spid="545">
                                            <p:txEl>
                                              <p:pRg st="0" end="0"/>
                                            </p:txEl>
                                          </p:spTgt>
                                        </p:tgtEl>
                                      </p:cBhvr>
                                    </p:animEffect>
                                    <p:anim calcmode="lin" valueType="num">
                                      <p:cBhvr>
                                        <p:cTn id="40" dur="1000" fill="hold"/>
                                        <p:tgtEl>
                                          <p:spTgt spid="54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4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 grpId="0" build="p"/>
      <p:bldP spid="544" grpId="0" build="p"/>
      <p:bldP spid="54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43520B-61C6-2EBA-8CB7-97A1C6C0BD65}"/>
              </a:ext>
            </a:extLst>
          </p:cNvPr>
          <p:cNvSpPr txBox="1">
            <a:spLocks/>
          </p:cNvSpPr>
          <p:nvPr/>
        </p:nvSpPr>
        <p:spPr>
          <a:xfrm>
            <a:off x="723450" y="215130"/>
            <a:ext cx="7697100" cy="307777"/>
          </a:xfrm>
          <a:prstGeom prst="rect">
            <a:avLst/>
          </a:prstGeom>
        </p:spPr>
        <p:txBody>
          <a:bodyPr wrap="square" lIns="0" tIns="0" rIns="0" bIns="0">
            <a:spAutoFit/>
          </a:bodyPr>
          <a:lstStyle>
            <a:lvl1pPr marL="0">
              <a:defRPr sz="4150" b="0" i="0">
                <a:solidFill>
                  <a:srgbClr val="181818"/>
                </a:solidFill>
                <a:latin typeface="Cambria"/>
                <a:ea typeface="+mn-ea"/>
                <a:cs typeface="Cambri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defTabSz="457200">
              <a:buClrTx/>
              <a:buFont typeface="Wingdings 2" panose="05020102010507070707" pitchFamily="18" charset="2"/>
              <a:buNone/>
            </a:pPr>
            <a:r>
              <a:rPr lang="ro-RO" altLang="ro-RO" sz="2000" kern="1200" spc="195" dirty="0">
                <a:solidFill>
                  <a:prstClr val="white"/>
                </a:solidFill>
                <a:latin typeface="Trebuchet MS" panose="020B0603020202020204"/>
                <a:cs typeface="+mn-cs"/>
              </a:rPr>
              <a:t>CENTRUL COMUNITAR INTEGRAT</a:t>
            </a:r>
          </a:p>
        </p:txBody>
      </p:sp>
      <p:graphicFrame>
        <p:nvGraphicFramePr>
          <p:cNvPr id="8" name="Table 4">
            <a:extLst>
              <a:ext uri="{FF2B5EF4-FFF2-40B4-BE49-F238E27FC236}">
                <a16:creationId xmlns:a16="http://schemas.microsoft.com/office/drawing/2014/main" id="{3C1E3418-1BF4-C7AB-2841-4ABFEBA12862}"/>
              </a:ext>
            </a:extLst>
          </p:cNvPr>
          <p:cNvGraphicFramePr>
            <a:graphicFrameLocks noGrp="1"/>
          </p:cNvGraphicFramePr>
          <p:nvPr>
            <p:extLst>
              <p:ext uri="{D42A27DB-BD31-4B8C-83A1-F6EECF244321}">
                <p14:modId xmlns:p14="http://schemas.microsoft.com/office/powerpoint/2010/main" val="475308422"/>
              </p:ext>
            </p:extLst>
          </p:nvPr>
        </p:nvGraphicFramePr>
        <p:xfrm>
          <a:off x="119640" y="588759"/>
          <a:ext cx="5076203" cy="2223709"/>
        </p:xfrm>
        <a:graphic>
          <a:graphicData uri="http://schemas.openxmlformats.org/drawingml/2006/table">
            <a:tbl>
              <a:tblPr firstRow="1" bandRow="1">
                <a:tableStyleId>{21E4AEA4-8DFA-4A89-87EB-49C32662AFE0}</a:tableStyleId>
              </a:tblPr>
              <a:tblGrid>
                <a:gridCol w="452928">
                  <a:extLst>
                    <a:ext uri="{9D8B030D-6E8A-4147-A177-3AD203B41FA5}">
                      <a16:colId xmlns:a16="http://schemas.microsoft.com/office/drawing/2014/main" val="20000"/>
                    </a:ext>
                  </a:extLst>
                </a:gridCol>
                <a:gridCol w="3486684">
                  <a:extLst>
                    <a:ext uri="{9D8B030D-6E8A-4147-A177-3AD203B41FA5}">
                      <a16:colId xmlns:a16="http://schemas.microsoft.com/office/drawing/2014/main" val="20001"/>
                    </a:ext>
                  </a:extLst>
                </a:gridCol>
                <a:gridCol w="1136591">
                  <a:extLst>
                    <a:ext uri="{9D8B030D-6E8A-4147-A177-3AD203B41FA5}">
                      <a16:colId xmlns:a16="http://schemas.microsoft.com/office/drawing/2014/main" val="20002"/>
                    </a:ext>
                  </a:extLst>
                </a:gridCol>
              </a:tblGrid>
              <a:tr h="197568">
                <a:tc>
                  <a:txBody>
                    <a:bodyPr/>
                    <a:lstStyle/>
                    <a:p>
                      <a:pPr algn="ctr"/>
                      <a:r>
                        <a:rPr lang="ro-RO" sz="800" dirty="0">
                          <a:solidFill>
                            <a:schemeClr val="tx1"/>
                          </a:solidFill>
                        </a:rPr>
                        <a:t>NR.</a:t>
                      </a:r>
                      <a:r>
                        <a:rPr lang="ro-RO" sz="800" baseline="0" dirty="0">
                          <a:solidFill>
                            <a:schemeClr val="tx1"/>
                          </a:solidFill>
                        </a:rPr>
                        <a:t> CRT.</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o-RO" sz="800" dirty="0">
                          <a:solidFill>
                            <a:schemeClr val="tx1"/>
                          </a:solidFill>
                        </a:rPr>
                        <a:t>TIP SERVICIU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o-RO" sz="800" dirty="0">
                          <a:solidFill>
                            <a:schemeClr val="tx1"/>
                          </a:solidFill>
                        </a:rPr>
                        <a:t>NR. BENEFICIARI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7082">
                <a:tc>
                  <a:txBody>
                    <a:bodyPr/>
                    <a:lstStyle/>
                    <a:p>
                      <a:pPr algn="ctr"/>
                      <a:r>
                        <a:rPr lang="ro-RO" sz="8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altLang="ro-RO" sz="800" u="none" strike="noStrike" cap="none" normalizeH="0" baseline="0" dirty="0">
                          <a:ln>
                            <a:noFill/>
                          </a:ln>
                          <a:solidFill>
                            <a:schemeClr val="tx1"/>
                          </a:solidFill>
                          <a:effectLst/>
                        </a:rPr>
                        <a:t>Monitorizare copii</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105</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7082">
                <a:tc>
                  <a:txBody>
                    <a:bodyPr/>
                    <a:lstStyle/>
                    <a:p>
                      <a:pPr algn="ctr"/>
                      <a:r>
                        <a:rPr lang="ro-RO" sz="8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altLang="ro-RO" sz="800" u="none" strike="noStrike" cap="none" normalizeH="0" baseline="0" dirty="0">
                          <a:ln>
                            <a:noFill/>
                          </a:ln>
                          <a:solidFill>
                            <a:schemeClr val="tx1"/>
                          </a:solidFill>
                          <a:effectLst/>
                        </a:rPr>
                        <a:t>Monitorizare persoane vârstnice</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50</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7082">
                <a:tc>
                  <a:txBody>
                    <a:bodyPr/>
                    <a:lstStyle/>
                    <a:p>
                      <a:pPr algn="ctr"/>
                      <a:r>
                        <a:rPr lang="ro-RO" sz="8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o-RO" sz="800" u="none" strike="noStrike" cap="none" normalizeH="0" baseline="0" dirty="0">
                          <a:ln>
                            <a:noFill/>
                          </a:ln>
                          <a:solidFill>
                            <a:schemeClr val="tx1"/>
                          </a:solidFill>
                          <a:effectLst/>
                        </a:rPr>
                        <a:t>Monitorizare nou-născuți</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12</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0017">
                <a:tc>
                  <a:txBody>
                    <a:bodyPr/>
                    <a:lstStyle/>
                    <a:p>
                      <a:pPr algn="ctr"/>
                      <a:r>
                        <a:rPr lang="ro-RO" sz="8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altLang="ro-RO" sz="800" u="none" strike="noStrike" cap="none" normalizeH="0" baseline="0" dirty="0">
                          <a:ln>
                            <a:noFill/>
                          </a:ln>
                          <a:solidFill>
                            <a:schemeClr val="tx1"/>
                          </a:solidFill>
                          <a:effectLst/>
                        </a:rPr>
                        <a:t>Informare și consiliere persoane cu handicap</a:t>
                      </a:r>
                      <a:r>
                        <a:rPr kumimoji="0" lang="en-GB" altLang="ro-RO" sz="800" u="none" strike="noStrike" cap="none" normalizeH="0" baseline="0" dirty="0">
                          <a:ln>
                            <a:noFill/>
                          </a:ln>
                          <a:solidFill>
                            <a:schemeClr val="tx1"/>
                          </a:solidFill>
                          <a:effectLst/>
                        </a:rPr>
                        <a:t>/</a:t>
                      </a:r>
                      <a:r>
                        <a:rPr kumimoji="0" lang="en-GB" altLang="ro-RO" sz="800" u="none" strike="noStrike" cap="none" normalizeH="0" baseline="0" dirty="0" err="1">
                          <a:ln>
                            <a:noFill/>
                          </a:ln>
                          <a:solidFill>
                            <a:schemeClr val="tx1"/>
                          </a:solidFill>
                          <a:effectLst/>
                        </a:rPr>
                        <a:t>alte</a:t>
                      </a:r>
                      <a:r>
                        <a:rPr kumimoji="0" lang="en-GB" altLang="ro-RO" sz="800" u="none" strike="noStrike" cap="none" normalizeH="0" baseline="0" dirty="0">
                          <a:ln>
                            <a:noFill/>
                          </a:ln>
                          <a:solidFill>
                            <a:schemeClr val="tx1"/>
                          </a:solidFill>
                          <a:effectLst/>
                        </a:rPr>
                        <a:t> </a:t>
                      </a:r>
                      <a:r>
                        <a:rPr kumimoji="0" lang="en-GB" altLang="ro-RO" sz="800" u="none" strike="noStrike" cap="none" normalizeH="0" baseline="0" dirty="0" err="1">
                          <a:ln>
                            <a:noFill/>
                          </a:ln>
                          <a:solidFill>
                            <a:schemeClr val="tx1"/>
                          </a:solidFill>
                          <a:effectLst/>
                        </a:rPr>
                        <a:t>categorii</a:t>
                      </a:r>
                      <a:r>
                        <a:rPr kumimoji="0" lang="en-GB" altLang="ro-RO" sz="800" u="none" strike="noStrike" cap="none" normalizeH="0" baseline="0" dirty="0">
                          <a:ln>
                            <a:noFill/>
                          </a:ln>
                          <a:solidFill>
                            <a:schemeClr val="tx1"/>
                          </a:solidFill>
                          <a:effectLst/>
                        </a:rPr>
                        <a:t> de </a:t>
                      </a:r>
                      <a:r>
                        <a:rPr kumimoji="0" lang="en-GB" altLang="ro-RO" sz="800" u="none" strike="noStrike" cap="none" normalizeH="0" baseline="0" dirty="0" err="1">
                          <a:ln>
                            <a:noFill/>
                          </a:ln>
                          <a:solidFill>
                            <a:schemeClr val="tx1"/>
                          </a:solidFill>
                          <a:effectLst/>
                        </a:rPr>
                        <a:t>persoane</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520</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59642">
                <a:tc>
                  <a:txBody>
                    <a:bodyPr/>
                    <a:lstStyle/>
                    <a:p>
                      <a:pPr algn="ctr"/>
                      <a:r>
                        <a:rPr lang="ro-RO" sz="8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o-RO" sz="800" u="none" strike="noStrike" cap="none" normalizeH="0" baseline="0" dirty="0" err="1">
                          <a:ln>
                            <a:noFill/>
                          </a:ln>
                          <a:solidFill>
                            <a:schemeClr val="tx1"/>
                          </a:solidFill>
                          <a:effectLst/>
                        </a:rPr>
                        <a:t>Monitorizare</a:t>
                      </a:r>
                      <a:r>
                        <a:rPr kumimoji="0" lang="en-GB" altLang="ro-RO" sz="800" u="none" strike="noStrike" cap="none" normalizeH="0" baseline="0" dirty="0">
                          <a:ln>
                            <a:noFill/>
                          </a:ln>
                          <a:solidFill>
                            <a:schemeClr val="tx1"/>
                          </a:solidFill>
                          <a:effectLst/>
                        </a:rPr>
                        <a:t> </a:t>
                      </a:r>
                      <a:r>
                        <a:rPr kumimoji="0" lang="en-GB" altLang="ro-RO" sz="800" u="none" strike="noStrike" cap="none" normalizeH="0" baseline="0" dirty="0" err="1">
                          <a:ln>
                            <a:noFill/>
                          </a:ln>
                          <a:solidFill>
                            <a:schemeClr val="tx1"/>
                          </a:solidFill>
                          <a:effectLst/>
                        </a:rPr>
                        <a:t>persoane</a:t>
                      </a:r>
                      <a:r>
                        <a:rPr kumimoji="0" lang="en-GB" altLang="ro-RO" sz="800" u="none" strike="noStrike" cap="none" normalizeH="0" baseline="0" dirty="0">
                          <a:ln>
                            <a:noFill/>
                          </a:ln>
                          <a:solidFill>
                            <a:schemeClr val="tx1"/>
                          </a:solidFill>
                          <a:effectLst/>
                        </a:rPr>
                        <a:t> grad de handicap </a:t>
                      </a:r>
                      <a:r>
                        <a:rPr kumimoji="0" lang="en-GB" altLang="ro-RO" sz="800" u="none" strike="noStrike" cap="none" normalizeH="0" baseline="0" dirty="0" err="1">
                          <a:ln>
                            <a:noFill/>
                          </a:ln>
                          <a:solidFill>
                            <a:schemeClr val="tx1"/>
                          </a:solidFill>
                          <a:effectLst/>
                        </a:rPr>
                        <a:t>grav</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250</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37082">
                <a:tc>
                  <a:txBody>
                    <a:bodyPr/>
                    <a:lstStyle/>
                    <a:p>
                      <a:pPr algn="ctr"/>
                      <a:r>
                        <a:rPr lang="ro-RO" sz="8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altLang="ro-RO" sz="800" u="none" strike="noStrike" cap="none" normalizeH="0" baseline="0" dirty="0">
                          <a:ln>
                            <a:noFill/>
                          </a:ln>
                          <a:solidFill>
                            <a:schemeClr val="tx1"/>
                          </a:solidFill>
                          <a:effectLst/>
                        </a:rPr>
                        <a:t>Informare și educație sanitară </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230</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37082">
                <a:tc>
                  <a:txBody>
                    <a:bodyPr/>
                    <a:lstStyle/>
                    <a:p>
                      <a:pPr algn="ctr"/>
                      <a:r>
                        <a:rPr lang="ro-RO" sz="80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o-RO" altLang="ro-RO" sz="800" u="none" strike="noStrike" cap="none" normalizeH="0" baseline="0" dirty="0">
                          <a:ln>
                            <a:noFill/>
                          </a:ln>
                          <a:solidFill>
                            <a:schemeClr val="tx1"/>
                          </a:solidFill>
                          <a:effectLst/>
                        </a:rPr>
                        <a:t>Monitorizare persoane fără adăpost </a:t>
                      </a:r>
                      <a:endParaRPr kumimoji="0" lang="ro-RO" altLang="ro-RO" sz="800" b="0" i="0" u="none" strike="noStrike" cap="none" normalizeH="0" baseline="0" dirty="0">
                        <a:ln>
                          <a:noFill/>
                        </a:ln>
                        <a:solidFill>
                          <a:schemeClr val="tx1"/>
                        </a:solidFill>
                        <a:effectLst/>
                        <a:latin typeface="Arial Narrow"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dirty="0">
                          <a:solidFill>
                            <a:schemeClr val="tx1"/>
                          </a:solidFill>
                        </a:rPr>
                        <a:t>8</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97568">
                <a:tc>
                  <a:txBody>
                    <a:bodyPr/>
                    <a:lstStyle/>
                    <a:p>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o-RO" sz="800" dirty="0">
                          <a:solidFill>
                            <a:schemeClr val="tx1"/>
                          </a:solidFill>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800">
                          <a:solidFill>
                            <a:schemeClr val="tx1"/>
                          </a:solidFill>
                        </a:rPr>
                        <a:t>1175</a:t>
                      </a:r>
                      <a:endParaRPr lang="ro-RO"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9" name="Diagramă 8">
            <a:extLst>
              <a:ext uri="{FF2B5EF4-FFF2-40B4-BE49-F238E27FC236}">
                <a16:creationId xmlns:a16="http://schemas.microsoft.com/office/drawing/2014/main" id="{AEC592DE-7288-E617-63E1-05771C931F3C}"/>
              </a:ext>
            </a:extLst>
          </p:cNvPr>
          <p:cNvGraphicFramePr>
            <a:graphicFrameLocks/>
          </p:cNvGraphicFramePr>
          <p:nvPr>
            <p:extLst>
              <p:ext uri="{D42A27DB-BD31-4B8C-83A1-F6EECF244321}">
                <p14:modId xmlns:p14="http://schemas.microsoft.com/office/powerpoint/2010/main" val="2637741058"/>
              </p:ext>
            </p:extLst>
          </p:nvPr>
        </p:nvGraphicFramePr>
        <p:xfrm>
          <a:off x="4328626" y="2398000"/>
          <a:ext cx="4625321" cy="2806389"/>
        </p:xfrm>
        <a:graphic>
          <a:graphicData uri="http://schemas.openxmlformats.org/drawingml/2006/chart">
            <c:chart xmlns:c="http://schemas.openxmlformats.org/drawingml/2006/chart" xmlns:r="http://schemas.openxmlformats.org/officeDocument/2006/relationships" r:id="rId2"/>
          </a:graphicData>
        </a:graphic>
      </p:graphicFrame>
      <p:pic>
        <p:nvPicPr>
          <p:cNvPr id="10" name="Imagine 9">
            <a:extLst>
              <a:ext uri="{FF2B5EF4-FFF2-40B4-BE49-F238E27FC236}">
                <a16:creationId xmlns:a16="http://schemas.microsoft.com/office/drawing/2014/main" id="{21598165-5728-24B7-68A2-38FC7A7337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8628" y="494428"/>
            <a:ext cx="2050991" cy="1932052"/>
          </a:xfrm>
          <a:prstGeom prst="rect">
            <a:avLst/>
          </a:prstGeom>
        </p:spPr>
      </p:pic>
      <p:sp>
        <p:nvSpPr>
          <p:cNvPr id="11" name="Dreptunghi: colțuri rotunjite 10">
            <a:extLst>
              <a:ext uri="{FF2B5EF4-FFF2-40B4-BE49-F238E27FC236}">
                <a16:creationId xmlns:a16="http://schemas.microsoft.com/office/drawing/2014/main" id="{DA20D71F-4CA5-AA1E-4388-182BD95793DA}"/>
              </a:ext>
            </a:extLst>
          </p:cNvPr>
          <p:cNvSpPr/>
          <p:nvPr/>
        </p:nvSpPr>
        <p:spPr>
          <a:xfrm rot="376245">
            <a:off x="5469319" y="1338433"/>
            <a:ext cx="888337" cy="719610"/>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p>
        </p:txBody>
      </p:sp>
      <p:grpSp>
        <p:nvGrpSpPr>
          <p:cNvPr id="12" name="Grupare 11">
            <a:extLst>
              <a:ext uri="{FF2B5EF4-FFF2-40B4-BE49-F238E27FC236}">
                <a16:creationId xmlns:a16="http://schemas.microsoft.com/office/drawing/2014/main" id="{E9EE808C-5DC6-F7DC-B868-7D522BBA4393}"/>
              </a:ext>
            </a:extLst>
          </p:cNvPr>
          <p:cNvGrpSpPr/>
          <p:nvPr/>
        </p:nvGrpSpPr>
        <p:grpSpPr>
          <a:xfrm>
            <a:off x="485050" y="3237401"/>
            <a:ext cx="4995912" cy="2223709"/>
            <a:chOff x="3013907" y="285741"/>
            <a:chExt cx="11985661" cy="8919952"/>
          </a:xfrm>
        </p:grpSpPr>
        <p:sp>
          <p:nvSpPr>
            <p:cNvPr id="13" name="Dreptunghi: colțuri rotunjite 12">
              <a:extLst>
                <a:ext uri="{FF2B5EF4-FFF2-40B4-BE49-F238E27FC236}">
                  <a16:creationId xmlns:a16="http://schemas.microsoft.com/office/drawing/2014/main" id="{9C3E891A-012E-2C8F-54C7-E95D2A23BC1F}"/>
                </a:ext>
              </a:extLst>
            </p:cNvPr>
            <p:cNvSpPr/>
            <p:nvPr/>
          </p:nvSpPr>
          <p:spPr>
            <a:xfrm>
              <a:off x="3013907" y="285741"/>
              <a:ext cx="4300275" cy="433075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a:p>
          </p:txBody>
        </p:sp>
        <p:sp>
          <p:nvSpPr>
            <p:cNvPr id="14" name="Formă liberă: formă 13">
              <a:extLst>
                <a:ext uri="{FF2B5EF4-FFF2-40B4-BE49-F238E27FC236}">
                  <a16:creationId xmlns:a16="http://schemas.microsoft.com/office/drawing/2014/main" id="{077B2F81-1177-E811-2491-BEB1FB436F94}"/>
                </a:ext>
              </a:extLst>
            </p:cNvPr>
            <p:cNvSpPr/>
            <p:nvPr/>
          </p:nvSpPr>
          <p:spPr>
            <a:xfrm>
              <a:off x="3288431" y="3602794"/>
              <a:ext cx="3659634" cy="1357724"/>
            </a:xfrm>
            <a:custGeom>
              <a:avLst/>
              <a:gdLst>
                <a:gd name="connsiteX0" fmla="*/ 0 w 3659634"/>
                <a:gd name="connsiteY0" fmla="*/ 0 h 1357724"/>
                <a:gd name="connsiteX1" fmla="*/ 3659634 w 3659634"/>
                <a:gd name="connsiteY1" fmla="*/ 0 h 1357724"/>
                <a:gd name="connsiteX2" fmla="*/ 3659634 w 3659634"/>
                <a:gd name="connsiteY2" fmla="*/ 1357724 h 1357724"/>
                <a:gd name="connsiteX3" fmla="*/ 0 w 3659634"/>
                <a:gd name="connsiteY3" fmla="*/ 1357724 h 1357724"/>
                <a:gd name="connsiteX4" fmla="*/ 0 w 3659634"/>
                <a:gd name="connsiteY4" fmla="*/ 0 h 1357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9634" h="1357724">
                  <a:moveTo>
                    <a:pt x="0" y="0"/>
                  </a:moveTo>
                  <a:lnTo>
                    <a:pt x="3659634" y="0"/>
                  </a:lnTo>
                  <a:lnTo>
                    <a:pt x="3659634" y="1357724"/>
                  </a:lnTo>
                  <a:lnTo>
                    <a:pt x="0" y="13577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62280" tIns="462280" rIns="462280" bIns="0" numCol="1" spcCol="1270" anchor="t" anchorCtr="0">
              <a:noAutofit/>
            </a:bodyPr>
            <a:lstStyle/>
            <a:p>
              <a:pPr marL="0" lvl="0" indent="0" algn="ctr" defTabSz="2889250">
                <a:lnSpc>
                  <a:spcPct val="90000"/>
                </a:lnSpc>
                <a:spcBef>
                  <a:spcPct val="0"/>
                </a:spcBef>
                <a:spcAft>
                  <a:spcPct val="35000"/>
                </a:spcAft>
                <a:buNone/>
              </a:pPr>
              <a:endParaRPr lang="ro-RO" sz="6500" kern="1200"/>
            </a:p>
          </p:txBody>
        </p:sp>
        <p:sp>
          <p:nvSpPr>
            <p:cNvPr id="15" name="Dreptunghi: colțuri rotunjite 14">
              <a:extLst>
                <a:ext uri="{FF2B5EF4-FFF2-40B4-BE49-F238E27FC236}">
                  <a16:creationId xmlns:a16="http://schemas.microsoft.com/office/drawing/2014/main" id="{21486668-FCE9-C85F-C807-8386894AF216}"/>
                </a:ext>
              </a:extLst>
            </p:cNvPr>
            <p:cNvSpPr/>
            <p:nvPr/>
          </p:nvSpPr>
          <p:spPr>
            <a:xfrm>
              <a:off x="6702315" y="4616496"/>
              <a:ext cx="2562937" cy="2512770"/>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a:p>
          </p:txBody>
        </p:sp>
        <p:sp>
          <p:nvSpPr>
            <p:cNvPr id="16" name="Dreptunghi: colțuri rotunjite 15">
              <a:extLst>
                <a:ext uri="{FF2B5EF4-FFF2-40B4-BE49-F238E27FC236}">
                  <a16:creationId xmlns:a16="http://schemas.microsoft.com/office/drawing/2014/main" id="{A35D2F0D-052D-3B61-4030-EF28F045B6D3}"/>
                </a:ext>
              </a:extLst>
            </p:cNvPr>
            <p:cNvSpPr/>
            <p:nvPr/>
          </p:nvSpPr>
          <p:spPr>
            <a:xfrm>
              <a:off x="9371774" y="1247404"/>
              <a:ext cx="3222321" cy="4509824"/>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ro-RO"/>
            </a:p>
          </p:txBody>
        </p:sp>
        <p:sp>
          <p:nvSpPr>
            <p:cNvPr id="17" name="Formă liberă: formă 16">
              <a:extLst>
                <a:ext uri="{FF2B5EF4-FFF2-40B4-BE49-F238E27FC236}">
                  <a16:creationId xmlns:a16="http://schemas.microsoft.com/office/drawing/2014/main" id="{D21C0634-9E02-5760-395C-9438699C4B13}"/>
                </a:ext>
              </a:extLst>
            </p:cNvPr>
            <p:cNvSpPr/>
            <p:nvPr/>
          </p:nvSpPr>
          <p:spPr>
            <a:xfrm>
              <a:off x="11339934" y="3602794"/>
              <a:ext cx="3659634" cy="1357724"/>
            </a:xfrm>
            <a:custGeom>
              <a:avLst/>
              <a:gdLst>
                <a:gd name="connsiteX0" fmla="*/ 0 w 3659634"/>
                <a:gd name="connsiteY0" fmla="*/ 0 h 1357724"/>
                <a:gd name="connsiteX1" fmla="*/ 3659634 w 3659634"/>
                <a:gd name="connsiteY1" fmla="*/ 0 h 1357724"/>
                <a:gd name="connsiteX2" fmla="*/ 3659634 w 3659634"/>
                <a:gd name="connsiteY2" fmla="*/ 1357724 h 1357724"/>
                <a:gd name="connsiteX3" fmla="*/ 0 w 3659634"/>
                <a:gd name="connsiteY3" fmla="*/ 1357724 h 1357724"/>
                <a:gd name="connsiteX4" fmla="*/ 0 w 3659634"/>
                <a:gd name="connsiteY4" fmla="*/ 0 h 1357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9634" h="1357724">
                  <a:moveTo>
                    <a:pt x="0" y="0"/>
                  </a:moveTo>
                  <a:lnTo>
                    <a:pt x="3659634" y="0"/>
                  </a:lnTo>
                  <a:lnTo>
                    <a:pt x="3659634" y="1357724"/>
                  </a:lnTo>
                  <a:lnTo>
                    <a:pt x="0" y="13577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62280" tIns="462280" rIns="462280" bIns="0" numCol="1" spcCol="1270" anchor="t" anchorCtr="0">
              <a:noAutofit/>
            </a:bodyPr>
            <a:lstStyle/>
            <a:p>
              <a:pPr marL="0" lvl="0" indent="0" algn="ctr" defTabSz="2889250">
                <a:lnSpc>
                  <a:spcPct val="90000"/>
                </a:lnSpc>
                <a:spcBef>
                  <a:spcPct val="0"/>
                </a:spcBef>
                <a:spcAft>
                  <a:spcPct val="35000"/>
                </a:spcAft>
                <a:buNone/>
              </a:pPr>
              <a:endParaRPr lang="ro-RO" sz="6500" kern="1200"/>
            </a:p>
          </p:txBody>
        </p:sp>
        <p:sp>
          <p:nvSpPr>
            <p:cNvPr id="18" name="Formă liberă: formă 17">
              <a:extLst>
                <a:ext uri="{FF2B5EF4-FFF2-40B4-BE49-F238E27FC236}">
                  <a16:creationId xmlns:a16="http://schemas.microsoft.com/office/drawing/2014/main" id="{E9F005F2-E50B-DC72-AC3D-A3AFBC8BB7A3}"/>
                </a:ext>
              </a:extLst>
            </p:cNvPr>
            <p:cNvSpPr/>
            <p:nvPr/>
          </p:nvSpPr>
          <p:spPr>
            <a:xfrm>
              <a:off x="7314182" y="7847969"/>
              <a:ext cx="3659634" cy="1357724"/>
            </a:xfrm>
            <a:custGeom>
              <a:avLst/>
              <a:gdLst>
                <a:gd name="connsiteX0" fmla="*/ 0 w 3659634"/>
                <a:gd name="connsiteY0" fmla="*/ 0 h 1357724"/>
                <a:gd name="connsiteX1" fmla="*/ 3659634 w 3659634"/>
                <a:gd name="connsiteY1" fmla="*/ 0 h 1357724"/>
                <a:gd name="connsiteX2" fmla="*/ 3659634 w 3659634"/>
                <a:gd name="connsiteY2" fmla="*/ 1357724 h 1357724"/>
                <a:gd name="connsiteX3" fmla="*/ 0 w 3659634"/>
                <a:gd name="connsiteY3" fmla="*/ 1357724 h 1357724"/>
                <a:gd name="connsiteX4" fmla="*/ 0 w 3659634"/>
                <a:gd name="connsiteY4" fmla="*/ 0 h 1357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9634" h="1357724">
                  <a:moveTo>
                    <a:pt x="0" y="0"/>
                  </a:moveTo>
                  <a:lnTo>
                    <a:pt x="3659634" y="0"/>
                  </a:lnTo>
                  <a:lnTo>
                    <a:pt x="3659634" y="1357724"/>
                  </a:lnTo>
                  <a:lnTo>
                    <a:pt x="0" y="13577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62280" tIns="462280" rIns="462280" bIns="0" numCol="1" spcCol="1270" anchor="t" anchorCtr="0">
              <a:noAutofit/>
            </a:bodyPr>
            <a:lstStyle/>
            <a:p>
              <a:pPr marL="0" lvl="0" indent="0" algn="ctr" defTabSz="2889250">
                <a:lnSpc>
                  <a:spcPct val="90000"/>
                </a:lnSpc>
                <a:spcBef>
                  <a:spcPct val="0"/>
                </a:spcBef>
                <a:spcAft>
                  <a:spcPct val="35000"/>
                </a:spcAft>
                <a:buNone/>
              </a:pPr>
              <a:endParaRPr lang="ro-RO" sz="6500" kern="1200"/>
            </a:p>
          </p:txBody>
        </p:sp>
      </p:grpSp>
    </p:spTree>
    <p:extLst>
      <p:ext uri="{BB962C8B-B14F-4D97-AF65-F5344CB8AC3E}">
        <p14:creationId xmlns:p14="http://schemas.microsoft.com/office/powerpoint/2010/main" val="15165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80">
                                          <p:stCondLst>
                                            <p:cond delay="0"/>
                                          </p:stCondLst>
                                        </p:cTn>
                                        <p:tgtEl>
                                          <p:spTgt spid="10"/>
                                        </p:tgtEl>
                                      </p:cBhvr>
                                    </p:animEffect>
                                    <p:anim calcmode="lin" valueType="num">
                                      <p:cBhvr>
                                        <p:cTn id="1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0" dur="26">
                                          <p:stCondLst>
                                            <p:cond delay="650"/>
                                          </p:stCondLst>
                                        </p:cTn>
                                        <p:tgtEl>
                                          <p:spTgt spid="10"/>
                                        </p:tgtEl>
                                      </p:cBhvr>
                                      <p:to x="100000" y="60000"/>
                                    </p:animScale>
                                    <p:animScale>
                                      <p:cBhvr>
                                        <p:cTn id="21" dur="166" decel="50000">
                                          <p:stCondLst>
                                            <p:cond delay="676"/>
                                          </p:stCondLst>
                                        </p:cTn>
                                        <p:tgtEl>
                                          <p:spTgt spid="10"/>
                                        </p:tgtEl>
                                      </p:cBhvr>
                                      <p:to x="100000" y="100000"/>
                                    </p:animScale>
                                    <p:animScale>
                                      <p:cBhvr>
                                        <p:cTn id="22" dur="26">
                                          <p:stCondLst>
                                            <p:cond delay="1312"/>
                                          </p:stCondLst>
                                        </p:cTn>
                                        <p:tgtEl>
                                          <p:spTgt spid="10"/>
                                        </p:tgtEl>
                                      </p:cBhvr>
                                      <p:to x="100000" y="80000"/>
                                    </p:animScale>
                                    <p:animScale>
                                      <p:cBhvr>
                                        <p:cTn id="23" dur="166" decel="50000">
                                          <p:stCondLst>
                                            <p:cond delay="1338"/>
                                          </p:stCondLst>
                                        </p:cTn>
                                        <p:tgtEl>
                                          <p:spTgt spid="10"/>
                                        </p:tgtEl>
                                      </p:cBhvr>
                                      <p:to x="100000" y="100000"/>
                                    </p:animScale>
                                    <p:animScale>
                                      <p:cBhvr>
                                        <p:cTn id="24" dur="26">
                                          <p:stCondLst>
                                            <p:cond delay="1642"/>
                                          </p:stCondLst>
                                        </p:cTn>
                                        <p:tgtEl>
                                          <p:spTgt spid="10"/>
                                        </p:tgtEl>
                                      </p:cBhvr>
                                      <p:to x="100000" y="90000"/>
                                    </p:animScale>
                                    <p:animScale>
                                      <p:cBhvr>
                                        <p:cTn id="25" dur="166" decel="50000">
                                          <p:stCondLst>
                                            <p:cond delay="1668"/>
                                          </p:stCondLst>
                                        </p:cTn>
                                        <p:tgtEl>
                                          <p:spTgt spid="10"/>
                                        </p:tgtEl>
                                      </p:cBhvr>
                                      <p:to x="100000" y="100000"/>
                                    </p:animScale>
                                    <p:animScale>
                                      <p:cBhvr>
                                        <p:cTn id="26" dur="26">
                                          <p:stCondLst>
                                            <p:cond delay="1808"/>
                                          </p:stCondLst>
                                        </p:cTn>
                                        <p:tgtEl>
                                          <p:spTgt spid="10"/>
                                        </p:tgtEl>
                                      </p:cBhvr>
                                      <p:to x="100000" y="95000"/>
                                    </p:animScale>
                                    <p:animScale>
                                      <p:cBhvr>
                                        <p:cTn id="27" dur="166" decel="50000">
                                          <p:stCondLst>
                                            <p:cond delay="1834"/>
                                          </p:stCondLst>
                                        </p:cTn>
                                        <p:tgtEl>
                                          <p:spTgt spid="10"/>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80">
                                          <p:stCondLst>
                                            <p:cond delay="0"/>
                                          </p:stCondLst>
                                        </p:cTn>
                                        <p:tgtEl>
                                          <p:spTgt spid="11"/>
                                        </p:tgtEl>
                                      </p:cBhvr>
                                    </p:animEffect>
                                    <p:anim calcmode="lin" valueType="num">
                                      <p:cBhvr>
                                        <p:cTn id="3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gtEl>
                                      </p:cBhvr>
                                      <p:to x="100000" y="60000"/>
                                    </p:animScale>
                                    <p:animScale>
                                      <p:cBhvr>
                                        <p:cTn id="39" dur="166" decel="50000">
                                          <p:stCondLst>
                                            <p:cond delay="676"/>
                                          </p:stCondLst>
                                        </p:cTn>
                                        <p:tgtEl>
                                          <p:spTgt spid="11"/>
                                        </p:tgtEl>
                                      </p:cBhvr>
                                      <p:to x="100000" y="100000"/>
                                    </p:animScale>
                                    <p:animScale>
                                      <p:cBhvr>
                                        <p:cTn id="40" dur="26">
                                          <p:stCondLst>
                                            <p:cond delay="1312"/>
                                          </p:stCondLst>
                                        </p:cTn>
                                        <p:tgtEl>
                                          <p:spTgt spid="11"/>
                                        </p:tgtEl>
                                      </p:cBhvr>
                                      <p:to x="100000" y="80000"/>
                                    </p:animScale>
                                    <p:animScale>
                                      <p:cBhvr>
                                        <p:cTn id="41" dur="166" decel="50000">
                                          <p:stCondLst>
                                            <p:cond delay="1338"/>
                                          </p:stCondLst>
                                        </p:cTn>
                                        <p:tgtEl>
                                          <p:spTgt spid="11"/>
                                        </p:tgtEl>
                                      </p:cBhvr>
                                      <p:to x="100000" y="100000"/>
                                    </p:animScale>
                                    <p:animScale>
                                      <p:cBhvr>
                                        <p:cTn id="42" dur="26">
                                          <p:stCondLst>
                                            <p:cond delay="1642"/>
                                          </p:stCondLst>
                                        </p:cTn>
                                        <p:tgtEl>
                                          <p:spTgt spid="11"/>
                                        </p:tgtEl>
                                      </p:cBhvr>
                                      <p:to x="100000" y="90000"/>
                                    </p:animScale>
                                    <p:animScale>
                                      <p:cBhvr>
                                        <p:cTn id="43" dur="166" decel="50000">
                                          <p:stCondLst>
                                            <p:cond delay="1668"/>
                                          </p:stCondLst>
                                        </p:cTn>
                                        <p:tgtEl>
                                          <p:spTgt spid="11"/>
                                        </p:tgtEl>
                                      </p:cBhvr>
                                      <p:to x="100000" y="100000"/>
                                    </p:animScale>
                                    <p:animScale>
                                      <p:cBhvr>
                                        <p:cTn id="44" dur="26">
                                          <p:stCondLst>
                                            <p:cond delay="1808"/>
                                          </p:stCondLst>
                                        </p:cTn>
                                        <p:tgtEl>
                                          <p:spTgt spid="11"/>
                                        </p:tgtEl>
                                      </p:cBhvr>
                                      <p:to x="100000" y="95000"/>
                                    </p:animScale>
                                    <p:animScale>
                                      <p:cBhvr>
                                        <p:cTn id="45" dur="166" decel="50000">
                                          <p:stCondLst>
                                            <p:cond delay="1834"/>
                                          </p:stCondLst>
                                        </p:cTn>
                                        <p:tgtEl>
                                          <p:spTgt spid="11"/>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1000" fill="hold"/>
                                        <p:tgtEl>
                                          <p:spTgt spid="12"/>
                                        </p:tgtEl>
                                        <p:attrNameLst>
                                          <p:attrName>ppt_w</p:attrName>
                                        </p:attrNameLst>
                                      </p:cBhvr>
                                      <p:tavLst>
                                        <p:tav tm="0">
                                          <p:val>
                                            <p:fltVal val="0"/>
                                          </p:val>
                                        </p:tav>
                                        <p:tav tm="100000">
                                          <p:val>
                                            <p:strVal val="#ppt_w"/>
                                          </p:val>
                                        </p:tav>
                                      </p:tavLst>
                                    </p:anim>
                                    <p:anim calcmode="lin" valueType="num">
                                      <p:cBhvr>
                                        <p:cTn id="51" dur="1000" fill="hold"/>
                                        <p:tgtEl>
                                          <p:spTgt spid="12"/>
                                        </p:tgtEl>
                                        <p:attrNameLst>
                                          <p:attrName>ppt_h</p:attrName>
                                        </p:attrNameLst>
                                      </p:cBhvr>
                                      <p:tavLst>
                                        <p:tav tm="0">
                                          <p:val>
                                            <p:fltVal val="0"/>
                                          </p:val>
                                        </p:tav>
                                        <p:tav tm="100000">
                                          <p:val>
                                            <p:strVal val="#ppt_h"/>
                                          </p:val>
                                        </p:tav>
                                      </p:tavLst>
                                    </p:anim>
                                    <p:anim calcmode="lin" valueType="num">
                                      <p:cBhvr>
                                        <p:cTn id="52" dur="1000" fill="hold"/>
                                        <p:tgtEl>
                                          <p:spTgt spid="12"/>
                                        </p:tgtEl>
                                        <p:attrNameLst>
                                          <p:attrName>style.rotation</p:attrName>
                                        </p:attrNameLst>
                                      </p:cBhvr>
                                      <p:tavLst>
                                        <p:tav tm="0">
                                          <p:val>
                                            <p:fltVal val="90"/>
                                          </p:val>
                                        </p:tav>
                                        <p:tav tm="100000">
                                          <p:val>
                                            <p:fltVal val="0"/>
                                          </p:val>
                                        </p:tav>
                                      </p:tavLst>
                                    </p:anim>
                                    <p:animEffect transition="in" filter="fade">
                                      <p:cBhvr>
                                        <p:cTn id="53" dur="10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ppt_x"/>
                                          </p:val>
                                        </p:tav>
                                        <p:tav tm="100000">
                                          <p:val>
                                            <p:strVal val="#ppt_x"/>
                                          </p:val>
                                        </p:tav>
                                      </p:tavLst>
                                    </p:anim>
                                    <p:anim calcmode="lin" valueType="num">
                                      <p:cBhvr additive="base">
                                        <p:cTn id="5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1">
            <a:extLst>
              <a:ext uri="{FF2B5EF4-FFF2-40B4-BE49-F238E27FC236}">
                <a16:creationId xmlns:a16="http://schemas.microsoft.com/office/drawing/2014/main" id="{B08DFE81-F9A4-C8AD-4287-1ABF27357218}"/>
              </a:ext>
            </a:extLst>
          </p:cNvPr>
          <p:cNvSpPr txBox="1">
            <a:spLocks/>
          </p:cNvSpPr>
          <p:nvPr/>
        </p:nvSpPr>
        <p:spPr>
          <a:xfrm>
            <a:off x="1945588" y="46695"/>
            <a:ext cx="5252823" cy="78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1pPr>
            <a:lvl2pPr marR="0" lvl="1"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2pPr>
            <a:lvl3pPr marR="0" lvl="2"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3pPr>
            <a:lvl4pPr marR="0" lvl="3"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4pPr>
            <a:lvl5pPr marR="0" lvl="4"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5pPr>
            <a:lvl6pPr marR="0" lvl="5"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6pPr>
            <a:lvl7pPr marR="0" lvl="6"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7pPr>
            <a:lvl8pPr marR="0" lvl="7"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8pPr>
            <a:lvl9pPr marR="0" lvl="8" algn="ctr" rtl="0">
              <a:lnSpc>
                <a:spcPct val="100000"/>
              </a:lnSpc>
              <a:spcBef>
                <a:spcPts val="0"/>
              </a:spcBef>
              <a:spcAft>
                <a:spcPts val="0"/>
              </a:spcAft>
              <a:buClr>
                <a:schemeClr val="dk1"/>
              </a:buClr>
              <a:buSzPts val="3000"/>
              <a:buFont typeface="Poppins Medium"/>
              <a:buNone/>
              <a:defRPr sz="3000" b="0" i="0" u="none" strike="noStrike" cap="none">
                <a:solidFill>
                  <a:schemeClr val="dk1"/>
                </a:solidFill>
                <a:latin typeface="Poppins Medium"/>
                <a:ea typeface="Poppins Medium"/>
                <a:cs typeface="Poppins Medium"/>
                <a:sym typeface="Poppins Medium"/>
              </a:defRPr>
            </a:lvl9pPr>
          </a:lstStyle>
          <a:p>
            <a:pPr defTabSz="457200">
              <a:defRPr/>
            </a:pPr>
            <a:r>
              <a:rPr lang="ro-RO" altLang="ro-RO" sz="2000" kern="1200" spc="195">
                <a:solidFill>
                  <a:prstClr val="white"/>
                </a:solidFill>
                <a:latin typeface="Trebuchet MS" panose="020B0603020202020204"/>
                <a:ea typeface="+mn-ea"/>
                <a:cs typeface="+mn-cs"/>
              </a:rPr>
              <a:t>CENTRUL DE ZI PENTRU COPII ȘI TINERI CU DIZABILITĂȚI</a:t>
            </a:r>
            <a:br>
              <a:rPr lang="ro-RO" altLang="ro-RO" sz="2000" kern="1200" spc="195">
                <a:solidFill>
                  <a:prstClr val="white"/>
                </a:solidFill>
                <a:latin typeface="Trebuchet MS" panose="020B0603020202020204"/>
                <a:ea typeface="+mn-ea"/>
                <a:cs typeface="+mn-cs"/>
              </a:rPr>
            </a:br>
            <a:endParaRPr lang="ro-RO" sz="2000" dirty="0"/>
          </a:p>
        </p:txBody>
      </p:sp>
      <p:pic>
        <p:nvPicPr>
          <p:cNvPr id="4" name="Substituent imagine 6" descr="O imagine care conține cui, deget, accesoriu, plasture&#10;&#10;Descriere generată automat">
            <a:extLst>
              <a:ext uri="{FF2B5EF4-FFF2-40B4-BE49-F238E27FC236}">
                <a16:creationId xmlns:a16="http://schemas.microsoft.com/office/drawing/2014/main" id="{6D55F33F-489F-AD36-1DEE-3AA3AB351947}"/>
              </a:ext>
            </a:extLst>
          </p:cNvPr>
          <p:cNvPicPr>
            <a:picLocks noChangeAspect="1"/>
          </p:cNvPicPr>
          <p:nvPr/>
        </p:nvPicPr>
        <p:blipFill>
          <a:blip r:embed="rId2"/>
          <a:srcRect t="17545" b="17545"/>
          <a:stretch>
            <a:fillRect/>
          </a:stretch>
        </p:blipFill>
        <p:spPr>
          <a:xfrm>
            <a:off x="530612" y="2629687"/>
            <a:ext cx="1999613" cy="1999613"/>
          </a:xfrm>
          <a:prstGeom prst="ellipse">
            <a:avLst/>
          </a:prstGeom>
        </p:spPr>
      </p:pic>
      <p:sp>
        <p:nvSpPr>
          <p:cNvPr id="5" name="Rectangle 6">
            <a:extLst>
              <a:ext uri="{FF2B5EF4-FFF2-40B4-BE49-F238E27FC236}">
                <a16:creationId xmlns:a16="http://schemas.microsoft.com/office/drawing/2014/main" id="{D06E1107-E3EF-6560-7B0C-F439708FC02B}"/>
              </a:ext>
            </a:extLst>
          </p:cNvPr>
          <p:cNvSpPr>
            <a:spLocks noChangeArrowheads="1"/>
          </p:cNvSpPr>
          <p:nvPr/>
        </p:nvSpPr>
        <p:spPr bwMode="auto">
          <a:xfrm>
            <a:off x="683298" y="836139"/>
            <a:ext cx="592852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ro-RO" sz="1000" spc="195" dirty="0" err="1">
                <a:solidFill>
                  <a:schemeClr val="tx1"/>
                </a:solidFill>
                <a:latin typeface="Cambria"/>
              </a:rPr>
              <a:t>Centrul</a:t>
            </a:r>
            <a:r>
              <a:rPr lang="en-US" altLang="ro-RO" sz="1000" spc="195" dirty="0">
                <a:solidFill>
                  <a:schemeClr val="tx1"/>
                </a:solidFill>
                <a:latin typeface="Cambria"/>
              </a:rPr>
              <a:t> de zi </a:t>
            </a:r>
            <a:r>
              <a:rPr lang="en-US" altLang="ro-RO" sz="1000" spc="195" dirty="0" err="1">
                <a:solidFill>
                  <a:schemeClr val="tx1"/>
                </a:solidFill>
                <a:latin typeface="Cambria"/>
              </a:rPr>
              <a:t>pentru</a:t>
            </a:r>
            <a:r>
              <a:rPr lang="en-US" altLang="ro-RO" sz="1000" spc="195" dirty="0">
                <a:solidFill>
                  <a:schemeClr val="tx1"/>
                </a:solidFill>
                <a:latin typeface="Cambria"/>
              </a:rPr>
              <a:t> </a:t>
            </a:r>
            <a:r>
              <a:rPr lang="en-US" altLang="ro-RO" sz="1000" spc="195" dirty="0" err="1">
                <a:solidFill>
                  <a:schemeClr val="tx1"/>
                </a:solidFill>
                <a:latin typeface="Cambria"/>
              </a:rPr>
              <a:t>copiii</a:t>
            </a:r>
            <a:r>
              <a:rPr lang="en-US" altLang="ro-RO" sz="1000" spc="195" dirty="0">
                <a:solidFill>
                  <a:schemeClr val="tx1"/>
                </a:solidFill>
                <a:latin typeface="Cambria"/>
              </a:rPr>
              <a:t> </a:t>
            </a:r>
            <a:r>
              <a:rPr lang="en-US" altLang="ro-RO" sz="1000" spc="195" dirty="0" err="1">
                <a:solidFill>
                  <a:schemeClr val="tx1"/>
                </a:solidFill>
                <a:latin typeface="Cambria"/>
              </a:rPr>
              <a:t>si</a:t>
            </a:r>
            <a:r>
              <a:rPr lang="en-US" altLang="ro-RO" sz="1000" spc="195" dirty="0">
                <a:solidFill>
                  <a:schemeClr val="tx1"/>
                </a:solidFill>
                <a:latin typeface="Cambria"/>
              </a:rPr>
              <a:t> </a:t>
            </a:r>
            <a:r>
              <a:rPr lang="en-US" altLang="ro-RO" sz="1000" spc="195" dirty="0" err="1">
                <a:solidFill>
                  <a:schemeClr val="tx1"/>
                </a:solidFill>
                <a:latin typeface="Cambria"/>
              </a:rPr>
              <a:t>tinerii</a:t>
            </a:r>
            <a:r>
              <a:rPr lang="en-US" altLang="ro-RO" sz="1000" spc="195" dirty="0">
                <a:solidFill>
                  <a:schemeClr val="tx1"/>
                </a:solidFill>
                <a:latin typeface="Cambria"/>
              </a:rPr>
              <a:t> cu </a:t>
            </a:r>
            <a:r>
              <a:rPr lang="en-US" altLang="ro-RO" sz="1000" spc="195" dirty="0" err="1">
                <a:solidFill>
                  <a:schemeClr val="tx1"/>
                </a:solidFill>
                <a:latin typeface="Cambria"/>
              </a:rPr>
              <a:t>dizabilitati</a:t>
            </a:r>
            <a:r>
              <a:rPr lang="en-US" altLang="ro-RO" sz="1000" spc="195" dirty="0">
                <a:solidFill>
                  <a:schemeClr val="tx1"/>
                </a:solidFill>
                <a:latin typeface="Cambria"/>
              </a:rPr>
              <a:t> din </a:t>
            </a:r>
            <a:r>
              <a:rPr lang="en-US" altLang="ro-RO" sz="1000" spc="195" dirty="0" err="1">
                <a:solidFill>
                  <a:schemeClr val="tx1"/>
                </a:solidFill>
                <a:latin typeface="Cambria"/>
              </a:rPr>
              <a:t>cadrul</a:t>
            </a:r>
            <a:r>
              <a:rPr lang="en-US" altLang="ro-RO" sz="1000" spc="195" dirty="0">
                <a:solidFill>
                  <a:schemeClr val="tx1"/>
                </a:solidFill>
                <a:latin typeface="Cambria"/>
              </a:rPr>
              <a:t> D.A.S. </a:t>
            </a:r>
            <a:r>
              <a:rPr lang="en-US" altLang="ro-RO" sz="1000" spc="195" dirty="0" err="1">
                <a:solidFill>
                  <a:schemeClr val="tx1"/>
                </a:solidFill>
                <a:latin typeface="Cambria"/>
              </a:rPr>
              <a:t>Dorohoi</a:t>
            </a:r>
            <a:r>
              <a:rPr lang="en-US" altLang="ro-RO" sz="1000" spc="195" dirty="0">
                <a:solidFill>
                  <a:schemeClr val="tx1"/>
                </a:solidFill>
                <a:latin typeface="Cambria"/>
              </a:rPr>
              <a:t>  </a:t>
            </a:r>
            <a:r>
              <a:rPr lang="ro-RO" altLang="ro-RO" sz="1000" spc="195" dirty="0">
                <a:solidFill>
                  <a:schemeClr val="tx1"/>
                </a:solidFill>
                <a:latin typeface="Cambria"/>
              </a:rPr>
              <a:t>a fost înființat in cadrul proiectului </a:t>
            </a:r>
            <a:r>
              <a:rPr lang="it-IT" altLang="ro-RO" sz="1000" spc="195" dirty="0">
                <a:solidFill>
                  <a:schemeClr val="tx1"/>
                </a:solidFill>
                <a:latin typeface="Cambria"/>
              </a:rPr>
              <a:t>“</a:t>
            </a:r>
            <a:r>
              <a:rPr lang="ro-RO" altLang="ro-RO" sz="1000" spc="195" dirty="0">
                <a:solidFill>
                  <a:schemeClr val="tx1"/>
                </a:solidFill>
                <a:latin typeface="Cambria"/>
              </a:rPr>
              <a:t>REABILITAREA</a:t>
            </a:r>
            <a:r>
              <a:rPr lang="it-IT" altLang="ro-RO" sz="1000" spc="195" dirty="0">
                <a:solidFill>
                  <a:schemeClr val="tx1"/>
                </a:solidFill>
                <a:latin typeface="Cambria"/>
              </a:rPr>
              <a:t> SI MODERNIZAREA CLADIRII DESTINATE FURNIZARII SERVICIILOR SOCIALE”, cod SMIS 12495, cu sprijinul financiar din partea Uniunii Europene prin Programul Operațional Regional 2007-2013, </a:t>
            </a:r>
            <a:r>
              <a:rPr lang="en-US" altLang="ro-RO" sz="1000" spc="195" dirty="0" err="1">
                <a:solidFill>
                  <a:schemeClr val="tx1"/>
                </a:solidFill>
                <a:latin typeface="Cambria"/>
              </a:rPr>
              <a:t>Axa</a:t>
            </a:r>
            <a:r>
              <a:rPr lang="en-US" altLang="ro-RO" sz="1000" spc="195" dirty="0">
                <a:solidFill>
                  <a:schemeClr val="tx1"/>
                </a:solidFill>
                <a:latin typeface="Cambria"/>
              </a:rPr>
              <a:t> </a:t>
            </a:r>
            <a:r>
              <a:rPr lang="en-US" altLang="ro-RO" sz="1000" spc="195" dirty="0" err="1">
                <a:solidFill>
                  <a:schemeClr val="tx1"/>
                </a:solidFill>
                <a:latin typeface="Cambria"/>
              </a:rPr>
              <a:t>prioritară</a:t>
            </a:r>
            <a:r>
              <a:rPr lang="en-US" altLang="ro-RO" sz="1000" spc="195" dirty="0">
                <a:solidFill>
                  <a:schemeClr val="tx1"/>
                </a:solidFill>
                <a:latin typeface="Cambria"/>
              </a:rPr>
              <a:t> 1: „</a:t>
            </a:r>
            <a:r>
              <a:rPr lang="en-US" altLang="ro-RO" sz="1000" spc="195" dirty="0" err="1">
                <a:solidFill>
                  <a:schemeClr val="tx1"/>
                </a:solidFill>
                <a:latin typeface="Cambria"/>
              </a:rPr>
              <a:t>Sprijinirea</a:t>
            </a:r>
            <a:r>
              <a:rPr lang="en-US" altLang="ro-RO" sz="1000" spc="195" dirty="0">
                <a:solidFill>
                  <a:schemeClr val="tx1"/>
                </a:solidFill>
                <a:latin typeface="Cambria"/>
              </a:rPr>
              <a:t> </a:t>
            </a:r>
            <a:r>
              <a:rPr lang="en-US" altLang="ro-RO" sz="1000" spc="195" dirty="0" err="1">
                <a:solidFill>
                  <a:schemeClr val="tx1"/>
                </a:solidFill>
                <a:latin typeface="Cambria"/>
              </a:rPr>
              <a:t>dezvoltării</a:t>
            </a:r>
            <a:r>
              <a:rPr lang="en-US" altLang="ro-RO" sz="1000" spc="195" dirty="0">
                <a:solidFill>
                  <a:schemeClr val="tx1"/>
                </a:solidFill>
                <a:latin typeface="Cambria"/>
              </a:rPr>
              <a:t> </a:t>
            </a:r>
            <a:r>
              <a:rPr lang="en-US" altLang="ro-RO" sz="1000" spc="195" dirty="0" err="1">
                <a:solidFill>
                  <a:schemeClr val="tx1"/>
                </a:solidFill>
                <a:latin typeface="Cambria"/>
              </a:rPr>
              <a:t>durabile</a:t>
            </a:r>
            <a:r>
              <a:rPr lang="en-US" altLang="ro-RO" sz="1000" spc="195" dirty="0">
                <a:solidFill>
                  <a:schemeClr val="tx1"/>
                </a:solidFill>
                <a:latin typeface="Cambria"/>
              </a:rPr>
              <a:t> a </a:t>
            </a:r>
            <a:r>
              <a:rPr lang="en-US" altLang="ro-RO" sz="1000" spc="195" dirty="0" err="1">
                <a:solidFill>
                  <a:schemeClr val="tx1"/>
                </a:solidFill>
                <a:latin typeface="Cambria"/>
              </a:rPr>
              <a:t>oraşelor</a:t>
            </a:r>
            <a:r>
              <a:rPr lang="en-US" altLang="ro-RO" sz="1000" spc="195" dirty="0">
                <a:solidFill>
                  <a:schemeClr val="tx1"/>
                </a:solidFill>
                <a:latin typeface="Cambria"/>
              </a:rPr>
              <a:t> – </a:t>
            </a:r>
            <a:r>
              <a:rPr lang="en-US" altLang="ro-RO" sz="1000" spc="195" dirty="0" err="1">
                <a:solidFill>
                  <a:schemeClr val="tx1"/>
                </a:solidFill>
                <a:latin typeface="Cambria"/>
              </a:rPr>
              <a:t>poli</a:t>
            </a:r>
            <a:r>
              <a:rPr lang="en-US" altLang="ro-RO" sz="1000" spc="195" dirty="0">
                <a:solidFill>
                  <a:schemeClr val="tx1"/>
                </a:solidFill>
                <a:latin typeface="Cambria"/>
              </a:rPr>
              <a:t> </a:t>
            </a:r>
            <a:r>
              <a:rPr lang="en-US" altLang="ro-RO" sz="1000" spc="195" dirty="0" err="1">
                <a:solidFill>
                  <a:schemeClr val="tx1"/>
                </a:solidFill>
                <a:latin typeface="Cambria"/>
              </a:rPr>
              <a:t>urbani</a:t>
            </a:r>
            <a:r>
              <a:rPr lang="en-US" altLang="ro-RO" sz="1000" spc="195" dirty="0">
                <a:solidFill>
                  <a:schemeClr val="tx1"/>
                </a:solidFill>
                <a:latin typeface="Cambria"/>
              </a:rPr>
              <a:t> de </a:t>
            </a:r>
            <a:r>
              <a:rPr lang="en-US" altLang="ro-RO" sz="1000" spc="195" dirty="0" err="1">
                <a:solidFill>
                  <a:schemeClr val="tx1"/>
                </a:solidFill>
                <a:latin typeface="Cambria"/>
              </a:rPr>
              <a:t>creştere</a:t>
            </a:r>
            <a:r>
              <a:rPr lang="en-US" altLang="ro-RO" sz="1000" spc="195" dirty="0">
                <a:solidFill>
                  <a:schemeClr val="tx1"/>
                </a:solidFill>
                <a:latin typeface="Cambria"/>
              </a:rPr>
              <a:t>”, </a:t>
            </a:r>
            <a:r>
              <a:rPr lang="it-IT" altLang="ro-RO" sz="1000" spc="195" dirty="0">
                <a:solidFill>
                  <a:schemeClr val="tx1"/>
                </a:solidFill>
                <a:latin typeface="Cambria"/>
              </a:rPr>
              <a:t>domeniul major de intervenție </a:t>
            </a:r>
            <a:r>
              <a:rPr lang="en-US" altLang="ro-RO" sz="1000" spc="195" dirty="0">
                <a:solidFill>
                  <a:schemeClr val="tx1"/>
                </a:solidFill>
                <a:latin typeface="Cambria"/>
              </a:rPr>
              <a:t>1.1. „</a:t>
            </a:r>
            <a:r>
              <a:rPr lang="en-US" altLang="ro-RO" sz="1000" spc="195" dirty="0" err="1">
                <a:solidFill>
                  <a:schemeClr val="tx1"/>
                </a:solidFill>
                <a:latin typeface="Cambria"/>
              </a:rPr>
              <a:t>Planuri</a:t>
            </a:r>
            <a:r>
              <a:rPr lang="en-US" altLang="ro-RO" sz="1000" spc="195" dirty="0">
                <a:solidFill>
                  <a:schemeClr val="tx1"/>
                </a:solidFill>
                <a:latin typeface="Cambria"/>
              </a:rPr>
              <a:t> integrate de </a:t>
            </a:r>
            <a:r>
              <a:rPr lang="en-US" altLang="ro-RO" sz="1000" spc="195" dirty="0" err="1">
                <a:solidFill>
                  <a:schemeClr val="tx1"/>
                </a:solidFill>
                <a:latin typeface="Cambria"/>
              </a:rPr>
              <a:t>dezvoltare</a:t>
            </a:r>
            <a:r>
              <a:rPr lang="en-US" altLang="ro-RO" sz="1000" spc="195" dirty="0">
                <a:solidFill>
                  <a:schemeClr val="tx1"/>
                </a:solidFill>
                <a:latin typeface="Cambria"/>
              </a:rPr>
              <a:t> </a:t>
            </a:r>
            <a:r>
              <a:rPr lang="en-US" altLang="ro-RO" sz="1000" spc="195" dirty="0" err="1">
                <a:solidFill>
                  <a:schemeClr val="tx1"/>
                </a:solidFill>
                <a:latin typeface="Cambria"/>
              </a:rPr>
              <a:t>urbană</a:t>
            </a:r>
            <a:r>
              <a:rPr lang="en-US" altLang="ro-RO" sz="1000" spc="195" dirty="0">
                <a:solidFill>
                  <a:schemeClr val="tx1"/>
                </a:solidFill>
                <a:latin typeface="Cambria"/>
              </a:rPr>
              <a:t>”, Sub-</a:t>
            </a:r>
            <a:r>
              <a:rPr lang="en-US" altLang="ro-RO" sz="1000" spc="195" dirty="0" err="1">
                <a:solidFill>
                  <a:schemeClr val="tx1"/>
                </a:solidFill>
                <a:latin typeface="Cambria"/>
              </a:rPr>
              <a:t>domeniul</a:t>
            </a:r>
            <a:r>
              <a:rPr lang="en-US" altLang="ro-RO" sz="1000" spc="195" dirty="0">
                <a:solidFill>
                  <a:schemeClr val="tx1"/>
                </a:solidFill>
                <a:latin typeface="Cambria"/>
              </a:rPr>
              <a:t>: Centre urbane.</a:t>
            </a:r>
            <a:endParaRPr lang="ro-RO" altLang="ro-RO" sz="1000" spc="195" dirty="0">
              <a:solidFill>
                <a:schemeClr val="tx1"/>
              </a:solidFill>
              <a:latin typeface="Cambria"/>
            </a:endParaRPr>
          </a:p>
        </p:txBody>
      </p:sp>
      <p:sp>
        <p:nvSpPr>
          <p:cNvPr id="6" name="Content Placeholder 4">
            <a:extLst>
              <a:ext uri="{FF2B5EF4-FFF2-40B4-BE49-F238E27FC236}">
                <a16:creationId xmlns:a16="http://schemas.microsoft.com/office/drawing/2014/main" id="{D240DD6D-7059-E040-AD4A-189C0F958185}"/>
              </a:ext>
            </a:extLst>
          </p:cNvPr>
          <p:cNvSpPr txBox="1">
            <a:spLocks/>
          </p:cNvSpPr>
          <p:nvPr/>
        </p:nvSpPr>
        <p:spPr>
          <a:xfrm>
            <a:off x="2309666" y="2048189"/>
            <a:ext cx="6705600" cy="2341685"/>
          </a:xfrm>
          <a:prstGeom prst="rect">
            <a:avLst/>
          </a:prstGeom>
          <a:ln>
            <a:prstDash val="solid"/>
          </a:ln>
          <a:extLst>
            <a:ext uri="{91240B29-F687-4F45-9708-019B960494DF}">
              <a14:hiddenLine xmlns:a14="http://schemas.microsoft.com/office/drawing/2010/main" w="9525">
                <a:solidFill>
                  <a:srgbClr val="000000"/>
                </a:solidFill>
                <a:prstDash val="sysDash"/>
                <a:miter lim="800000"/>
                <a:headEnd/>
                <a:tailEnd/>
              </a14:hiddenLine>
            </a:ext>
          </a:extLst>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07950" algn="just">
              <a:spcBef>
                <a:spcPct val="0"/>
              </a:spcBef>
            </a:pPr>
            <a:endParaRPr lang="ro-RO" altLang="ro-RO" sz="1200" spc="195" dirty="0">
              <a:solidFill>
                <a:schemeClr val="tx1"/>
              </a:solidFill>
              <a:latin typeface="Cambria"/>
            </a:endParaRPr>
          </a:p>
          <a:p>
            <a:pPr algn="just">
              <a:spcBef>
                <a:spcPct val="0"/>
              </a:spcBef>
            </a:pPr>
            <a:r>
              <a:rPr lang="ro-RO" altLang="ro-RO" sz="1000" spc="195" dirty="0">
                <a:solidFill>
                  <a:schemeClr val="tx1"/>
                </a:solidFill>
                <a:latin typeface="Cambria"/>
              </a:rPr>
              <a:t>In acest an au fost furnizate servicii sociale primare si specializate, conform Planurilor de servicii intocmite pentru un număr de </a:t>
            </a:r>
            <a:r>
              <a:rPr lang="en-US" altLang="ro-RO" sz="1000" spc="195" dirty="0">
                <a:solidFill>
                  <a:schemeClr val="tx1"/>
                </a:solidFill>
                <a:latin typeface="Cambria"/>
              </a:rPr>
              <a:t>2</a:t>
            </a:r>
            <a:r>
              <a:rPr lang="ro-RO" altLang="ro-RO" sz="1000" spc="195" dirty="0">
                <a:solidFill>
                  <a:schemeClr val="tx1"/>
                </a:solidFill>
                <a:latin typeface="Cambria"/>
              </a:rPr>
              <a:t>5 copii si tineri cu dizabilități: </a:t>
            </a:r>
          </a:p>
          <a:p>
            <a:pPr marL="365125" lvl="1" algn="just">
              <a:buClr>
                <a:srgbClr val="D0BE40"/>
              </a:buClr>
              <a:buFont typeface="Wingdings" pitchFamily="2" charset="2"/>
              <a:buChar char="Ø"/>
            </a:pPr>
            <a:r>
              <a:rPr lang="ro-RO" altLang="en-US" sz="1000" spc="195" dirty="0">
                <a:solidFill>
                  <a:schemeClr val="tx1"/>
                </a:solidFill>
                <a:latin typeface="Cambria"/>
              </a:rPr>
              <a:t>Programe individualizate de recuperare -                            reabilitare prin fizioterapie, kinetoterapie, educaţie specială</a:t>
            </a:r>
            <a:r>
              <a:rPr lang="en-US" altLang="en-US" sz="1000" spc="195" dirty="0">
                <a:solidFill>
                  <a:schemeClr val="tx1"/>
                </a:solidFill>
                <a:latin typeface="Cambria"/>
              </a:rPr>
              <a:t>;</a:t>
            </a:r>
            <a:r>
              <a:rPr lang="ro-RO" altLang="en-US" sz="1000" spc="195" dirty="0">
                <a:solidFill>
                  <a:schemeClr val="tx1"/>
                </a:solidFill>
                <a:latin typeface="Cambria"/>
              </a:rPr>
              <a:t> </a:t>
            </a:r>
            <a:r>
              <a:rPr lang="en-GB" altLang="ro-RO" sz="1000" spc="195" dirty="0" err="1">
                <a:solidFill>
                  <a:schemeClr val="tx1"/>
                </a:solidFill>
                <a:latin typeface="Cambria"/>
              </a:rPr>
              <a:t>terapie</a:t>
            </a:r>
            <a:r>
              <a:rPr lang="en-GB" altLang="ro-RO" sz="1000" spc="195" dirty="0">
                <a:solidFill>
                  <a:schemeClr val="tx1"/>
                </a:solidFill>
                <a:latin typeface="Cambria"/>
              </a:rPr>
              <a:t> </a:t>
            </a:r>
            <a:r>
              <a:rPr lang="en-GB" altLang="ro-RO" sz="1000" spc="195" dirty="0" err="1">
                <a:solidFill>
                  <a:schemeClr val="tx1"/>
                </a:solidFill>
                <a:latin typeface="Cambria"/>
              </a:rPr>
              <a:t>psiho-motrică</a:t>
            </a:r>
            <a:r>
              <a:rPr lang="en-GB" altLang="ro-RO" sz="1000" spc="195" dirty="0">
                <a:solidFill>
                  <a:schemeClr val="tx1"/>
                </a:solidFill>
                <a:latin typeface="Cambria"/>
              </a:rPr>
              <a:t> </a:t>
            </a:r>
            <a:r>
              <a:rPr lang="en-GB" altLang="ro-RO" sz="1000" spc="195" dirty="0" err="1">
                <a:solidFill>
                  <a:schemeClr val="tx1"/>
                </a:solidFill>
                <a:latin typeface="Cambria"/>
              </a:rPr>
              <a:t>şi</a:t>
            </a:r>
            <a:r>
              <a:rPr lang="en-GB" altLang="ro-RO" sz="1000" spc="195" dirty="0">
                <a:solidFill>
                  <a:schemeClr val="tx1"/>
                </a:solidFill>
                <a:latin typeface="Cambria"/>
              </a:rPr>
              <a:t> </a:t>
            </a:r>
            <a:r>
              <a:rPr lang="en-GB" altLang="ro-RO" sz="1000" spc="195" dirty="0" err="1">
                <a:solidFill>
                  <a:schemeClr val="tx1"/>
                </a:solidFill>
                <a:latin typeface="Cambria"/>
              </a:rPr>
              <a:t>ergoterapie</a:t>
            </a:r>
            <a:r>
              <a:rPr lang="en-GB" altLang="ro-RO" sz="1000" spc="195" dirty="0">
                <a:solidFill>
                  <a:schemeClr val="tx1"/>
                </a:solidFill>
                <a:latin typeface="Cambria"/>
              </a:rPr>
              <a:t>, </a:t>
            </a:r>
            <a:endParaRPr lang="ro-RO" altLang="ro-RO" sz="1000" spc="195" dirty="0">
              <a:solidFill>
                <a:schemeClr val="tx1"/>
              </a:solidFill>
              <a:latin typeface="Cambria"/>
            </a:endParaRPr>
          </a:p>
          <a:p>
            <a:pPr marL="365125" lvl="1" algn="just">
              <a:buClr>
                <a:srgbClr val="D0BE40"/>
              </a:buClr>
              <a:buFont typeface="Wingdings" pitchFamily="2" charset="2"/>
              <a:buChar char="Ø"/>
            </a:pPr>
            <a:r>
              <a:rPr lang="en-GB" altLang="ro-RO" sz="1000" spc="195" dirty="0" err="1">
                <a:solidFill>
                  <a:schemeClr val="tx1"/>
                </a:solidFill>
                <a:latin typeface="Cambria"/>
              </a:rPr>
              <a:t>terapii</a:t>
            </a:r>
            <a:r>
              <a:rPr lang="en-GB" altLang="ro-RO" sz="1000" spc="195" dirty="0">
                <a:solidFill>
                  <a:schemeClr val="tx1"/>
                </a:solidFill>
                <a:latin typeface="Cambria"/>
              </a:rPr>
              <a:t> </a:t>
            </a:r>
            <a:r>
              <a:rPr lang="en-GB" altLang="ro-RO" sz="1000" spc="195" dirty="0" err="1">
                <a:solidFill>
                  <a:schemeClr val="tx1"/>
                </a:solidFill>
                <a:latin typeface="Cambria"/>
              </a:rPr>
              <a:t>prin</a:t>
            </a:r>
            <a:r>
              <a:rPr lang="en-GB" altLang="ro-RO" sz="1000" spc="195" dirty="0">
                <a:solidFill>
                  <a:schemeClr val="tx1"/>
                </a:solidFill>
                <a:latin typeface="Cambria"/>
              </a:rPr>
              <a:t> </a:t>
            </a:r>
            <a:r>
              <a:rPr lang="en-GB" altLang="ro-RO" sz="1000" spc="195" dirty="0" err="1">
                <a:solidFill>
                  <a:schemeClr val="tx1"/>
                </a:solidFill>
                <a:latin typeface="Cambria"/>
              </a:rPr>
              <a:t>învăţare</a:t>
            </a:r>
            <a:r>
              <a:rPr lang="en-GB" altLang="ro-RO" sz="1000" spc="195" dirty="0">
                <a:solidFill>
                  <a:schemeClr val="tx1"/>
                </a:solidFill>
                <a:latin typeface="Cambria"/>
              </a:rPr>
              <a:t> (de </a:t>
            </a:r>
            <a:r>
              <a:rPr lang="en-GB" altLang="ro-RO" sz="1000" spc="195" dirty="0" err="1">
                <a:solidFill>
                  <a:schemeClr val="tx1"/>
                </a:solidFill>
                <a:latin typeface="Cambria"/>
              </a:rPr>
              <a:t>exemplu</a:t>
            </a:r>
            <a:r>
              <a:rPr lang="en-GB" altLang="ro-RO" sz="1000" spc="195" dirty="0">
                <a:solidFill>
                  <a:schemeClr val="tx1"/>
                </a:solidFill>
                <a:latin typeface="Cambria"/>
              </a:rPr>
              <a:t>, </a:t>
            </a:r>
            <a:r>
              <a:rPr lang="en-GB" altLang="ro-RO" sz="1000" spc="195" dirty="0" err="1">
                <a:solidFill>
                  <a:schemeClr val="tx1"/>
                </a:solidFill>
                <a:latin typeface="Cambria"/>
              </a:rPr>
              <a:t>reprezentare</a:t>
            </a:r>
            <a:r>
              <a:rPr lang="en-GB" altLang="ro-RO" sz="1000" spc="195" dirty="0">
                <a:solidFill>
                  <a:schemeClr val="tx1"/>
                </a:solidFill>
                <a:latin typeface="Cambria"/>
              </a:rPr>
              <a:t>, </a:t>
            </a:r>
            <a:r>
              <a:rPr lang="en-GB" altLang="ro-RO" sz="1000" spc="195" dirty="0" err="1">
                <a:solidFill>
                  <a:schemeClr val="tx1"/>
                </a:solidFill>
                <a:latin typeface="Cambria"/>
              </a:rPr>
              <a:t>dezvoltarea</a:t>
            </a:r>
            <a:r>
              <a:rPr lang="en-GB" altLang="ro-RO" sz="1000" spc="195" dirty="0">
                <a:solidFill>
                  <a:schemeClr val="tx1"/>
                </a:solidFill>
                <a:latin typeface="Cambria"/>
              </a:rPr>
              <a:t> </a:t>
            </a:r>
            <a:r>
              <a:rPr lang="en-GB" altLang="ro-RO" sz="1000" spc="195" dirty="0" err="1">
                <a:solidFill>
                  <a:schemeClr val="tx1"/>
                </a:solidFill>
                <a:latin typeface="Cambria"/>
              </a:rPr>
              <a:t>imaginaţiei</a:t>
            </a:r>
            <a:r>
              <a:rPr lang="en-GB" altLang="ro-RO" sz="1000" spc="195" dirty="0">
                <a:solidFill>
                  <a:schemeClr val="tx1"/>
                </a:solidFill>
                <a:latin typeface="Cambria"/>
              </a:rPr>
              <a:t>, a </a:t>
            </a:r>
            <a:r>
              <a:rPr lang="en-GB" altLang="ro-RO" sz="1000" spc="195" dirty="0" err="1">
                <a:solidFill>
                  <a:schemeClr val="tx1"/>
                </a:solidFill>
                <a:latin typeface="Cambria"/>
              </a:rPr>
              <a:t>atenţiei</a:t>
            </a:r>
            <a:r>
              <a:rPr lang="en-GB" altLang="ro-RO" sz="1000" spc="195" dirty="0">
                <a:solidFill>
                  <a:schemeClr val="tx1"/>
                </a:solidFill>
                <a:latin typeface="Cambria"/>
              </a:rPr>
              <a:t>, </a:t>
            </a:r>
            <a:r>
              <a:rPr lang="en-GB" altLang="ro-RO" sz="1000" spc="195" dirty="0" err="1">
                <a:solidFill>
                  <a:schemeClr val="tx1"/>
                </a:solidFill>
                <a:latin typeface="Cambria"/>
              </a:rPr>
              <a:t>memoriei</a:t>
            </a:r>
            <a:r>
              <a:rPr lang="en-GB" altLang="ro-RO" sz="1000" spc="195" dirty="0">
                <a:solidFill>
                  <a:schemeClr val="tx1"/>
                </a:solidFill>
                <a:latin typeface="Cambria"/>
              </a:rPr>
              <a:t>, </a:t>
            </a:r>
            <a:r>
              <a:rPr lang="en-GB" altLang="ro-RO" sz="1000" spc="195" dirty="0" err="1">
                <a:solidFill>
                  <a:schemeClr val="tx1"/>
                </a:solidFill>
                <a:latin typeface="Cambria"/>
              </a:rPr>
              <a:t>inteligenţei</a:t>
            </a:r>
            <a:r>
              <a:rPr lang="en-GB" altLang="ro-RO" sz="1000" spc="195" dirty="0">
                <a:solidFill>
                  <a:schemeClr val="tx1"/>
                </a:solidFill>
                <a:latin typeface="Cambria"/>
              </a:rPr>
              <a:t>, </a:t>
            </a:r>
            <a:r>
              <a:rPr lang="en-GB" altLang="ro-RO" sz="1000" spc="195" dirty="0" err="1">
                <a:solidFill>
                  <a:schemeClr val="tx1"/>
                </a:solidFill>
                <a:latin typeface="Cambria"/>
              </a:rPr>
              <a:t>creativităţii</a:t>
            </a:r>
            <a:r>
              <a:rPr lang="en-GB" altLang="ro-RO" sz="1000" spc="195" dirty="0">
                <a:solidFill>
                  <a:schemeClr val="tx1"/>
                </a:solidFill>
                <a:latin typeface="Cambria"/>
              </a:rPr>
              <a:t> etc.), </a:t>
            </a:r>
            <a:endParaRPr lang="ro-RO" altLang="ro-RO" sz="1000" spc="195" dirty="0">
              <a:solidFill>
                <a:schemeClr val="tx1"/>
              </a:solidFill>
              <a:latin typeface="Cambria"/>
            </a:endParaRPr>
          </a:p>
          <a:p>
            <a:pPr marL="365125" lvl="1" algn="just">
              <a:buClr>
                <a:srgbClr val="D0BE40"/>
              </a:buClr>
              <a:buFont typeface="Wingdings" pitchFamily="2" charset="2"/>
              <a:buChar char="Ø"/>
            </a:pPr>
            <a:r>
              <a:rPr lang="en-GB" altLang="ro-RO" sz="1000" spc="195" dirty="0" err="1">
                <a:solidFill>
                  <a:schemeClr val="tx1"/>
                </a:solidFill>
                <a:latin typeface="Cambria"/>
              </a:rPr>
              <a:t>terapii</a:t>
            </a:r>
            <a:r>
              <a:rPr lang="en-GB" altLang="ro-RO" sz="1000" spc="195" dirty="0">
                <a:solidFill>
                  <a:schemeClr val="tx1"/>
                </a:solidFill>
                <a:latin typeface="Cambria"/>
              </a:rPr>
              <a:t> </a:t>
            </a:r>
            <a:r>
              <a:rPr lang="en-GB" altLang="ro-RO" sz="1000" spc="195" dirty="0" err="1">
                <a:solidFill>
                  <a:schemeClr val="tx1"/>
                </a:solidFill>
                <a:latin typeface="Cambria"/>
              </a:rPr>
              <a:t>pentru</a:t>
            </a:r>
            <a:r>
              <a:rPr lang="en-GB" altLang="ro-RO" sz="1000" spc="195" dirty="0">
                <a:solidFill>
                  <a:schemeClr val="tx1"/>
                </a:solidFill>
                <a:latin typeface="Cambria"/>
              </a:rPr>
              <a:t> </a:t>
            </a:r>
            <a:r>
              <a:rPr lang="en-GB" altLang="ro-RO" sz="1000" spc="195" dirty="0" err="1">
                <a:solidFill>
                  <a:schemeClr val="tx1"/>
                </a:solidFill>
                <a:latin typeface="Cambria"/>
              </a:rPr>
              <a:t>dezvoltarea</a:t>
            </a:r>
            <a:r>
              <a:rPr lang="en-GB" altLang="ro-RO" sz="1000" spc="195" dirty="0">
                <a:solidFill>
                  <a:schemeClr val="tx1"/>
                </a:solidFill>
                <a:latin typeface="Cambria"/>
              </a:rPr>
              <a:t> </a:t>
            </a:r>
            <a:r>
              <a:rPr lang="en-GB" altLang="ro-RO" sz="1000" spc="195" dirty="0" err="1">
                <a:solidFill>
                  <a:schemeClr val="tx1"/>
                </a:solidFill>
                <a:latin typeface="Cambria"/>
              </a:rPr>
              <a:t>abilităţilor</a:t>
            </a:r>
            <a:r>
              <a:rPr lang="en-GB" altLang="ro-RO" sz="1000" spc="195" dirty="0">
                <a:solidFill>
                  <a:schemeClr val="tx1"/>
                </a:solidFill>
                <a:latin typeface="Cambria"/>
              </a:rPr>
              <a:t> de </a:t>
            </a:r>
            <a:r>
              <a:rPr lang="en-GB" altLang="ro-RO" sz="1000" spc="195" dirty="0" err="1">
                <a:solidFill>
                  <a:schemeClr val="tx1"/>
                </a:solidFill>
                <a:latin typeface="Cambria"/>
              </a:rPr>
              <a:t>autocontrol</a:t>
            </a:r>
            <a:r>
              <a:rPr lang="en-GB" altLang="ro-RO" sz="1000" spc="195" dirty="0">
                <a:solidFill>
                  <a:schemeClr val="tx1"/>
                </a:solidFill>
                <a:latin typeface="Cambria"/>
              </a:rPr>
              <a:t> (de </a:t>
            </a:r>
            <a:r>
              <a:rPr lang="en-GB" altLang="ro-RO" sz="1000" spc="195" dirty="0" err="1">
                <a:solidFill>
                  <a:schemeClr val="tx1"/>
                </a:solidFill>
                <a:latin typeface="Cambria"/>
              </a:rPr>
              <a:t>exemplu</a:t>
            </a:r>
            <a:r>
              <a:rPr lang="en-GB" altLang="ro-RO" sz="1000" spc="195" dirty="0">
                <a:solidFill>
                  <a:schemeClr val="tx1"/>
                </a:solidFill>
                <a:latin typeface="Cambria"/>
              </a:rPr>
              <a:t>, </a:t>
            </a:r>
            <a:r>
              <a:rPr lang="en-GB" altLang="ro-RO" sz="1000" spc="195" dirty="0" err="1">
                <a:solidFill>
                  <a:schemeClr val="tx1"/>
                </a:solidFill>
                <a:latin typeface="Cambria"/>
              </a:rPr>
              <a:t>dezvoltarea</a:t>
            </a:r>
            <a:r>
              <a:rPr lang="en-GB" altLang="ro-RO" sz="1000" spc="195" dirty="0">
                <a:solidFill>
                  <a:schemeClr val="tx1"/>
                </a:solidFill>
                <a:latin typeface="Cambria"/>
              </a:rPr>
              <a:t> </a:t>
            </a:r>
            <a:r>
              <a:rPr lang="en-GB" altLang="ro-RO" sz="1000" spc="195" dirty="0" err="1">
                <a:solidFill>
                  <a:schemeClr val="tx1"/>
                </a:solidFill>
                <a:latin typeface="Cambria"/>
              </a:rPr>
              <a:t>procesului</a:t>
            </a:r>
            <a:r>
              <a:rPr lang="en-GB" altLang="ro-RO" sz="1000" spc="195" dirty="0">
                <a:solidFill>
                  <a:schemeClr val="tx1"/>
                </a:solidFill>
                <a:latin typeface="Cambria"/>
              </a:rPr>
              <a:t> de </a:t>
            </a:r>
            <a:r>
              <a:rPr lang="en-GB" altLang="ro-RO" sz="1000" spc="195" dirty="0" err="1">
                <a:solidFill>
                  <a:schemeClr val="tx1"/>
                </a:solidFill>
                <a:latin typeface="Cambria"/>
              </a:rPr>
              <a:t>inhibiţie</a:t>
            </a:r>
            <a:r>
              <a:rPr lang="en-GB" altLang="ro-RO" sz="1000" spc="195" dirty="0">
                <a:solidFill>
                  <a:schemeClr val="tx1"/>
                </a:solidFill>
                <a:latin typeface="Cambria"/>
              </a:rPr>
              <a:t> </a:t>
            </a:r>
            <a:r>
              <a:rPr lang="en-GB" altLang="ro-RO" sz="1000" spc="195" dirty="0" err="1">
                <a:solidFill>
                  <a:schemeClr val="tx1"/>
                </a:solidFill>
                <a:latin typeface="Cambria"/>
              </a:rPr>
              <a:t>voluntară</a:t>
            </a:r>
            <a:r>
              <a:rPr lang="en-GB" altLang="ro-RO" sz="1000" spc="195" dirty="0">
                <a:solidFill>
                  <a:schemeClr val="tx1"/>
                </a:solidFill>
                <a:latin typeface="Cambria"/>
              </a:rPr>
              <a:t>), </a:t>
            </a:r>
            <a:endParaRPr lang="ro-RO" altLang="ro-RO" sz="1000" spc="195" dirty="0">
              <a:solidFill>
                <a:schemeClr val="tx1"/>
              </a:solidFill>
              <a:latin typeface="Cambria"/>
            </a:endParaRPr>
          </a:p>
          <a:p>
            <a:pPr marL="365125" lvl="1" algn="just">
              <a:buClr>
                <a:srgbClr val="D0BE40"/>
              </a:buClr>
              <a:buFont typeface="Wingdings" pitchFamily="2" charset="2"/>
              <a:buChar char="Ø"/>
            </a:pPr>
            <a:r>
              <a:rPr lang="en-GB" altLang="ro-RO" sz="1000" spc="195" dirty="0" err="1">
                <a:solidFill>
                  <a:schemeClr val="tx1"/>
                </a:solidFill>
                <a:latin typeface="Cambria"/>
              </a:rPr>
              <a:t>terapii</a:t>
            </a:r>
            <a:r>
              <a:rPr lang="en-GB" altLang="ro-RO" sz="1000" spc="195" dirty="0">
                <a:solidFill>
                  <a:schemeClr val="tx1"/>
                </a:solidFill>
                <a:latin typeface="Cambria"/>
              </a:rPr>
              <a:t> </a:t>
            </a:r>
            <a:r>
              <a:rPr lang="en-GB" altLang="ro-RO" sz="1000" spc="195" dirty="0" err="1">
                <a:solidFill>
                  <a:schemeClr val="tx1"/>
                </a:solidFill>
                <a:latin typeface="Cambria"/>
              </a:rPr>
              <a:t>pentru</a:t>
            </a:r>
            <a:r>
              <a:rPr lang="en-GB" altLang="ro-RO" sz="1000" spc="195" dirty="0">
                <a:solidFill>
                  <a:schemeClr val="tx1"/>
                </a:solidFill>
                <a:latin typeface="Cambria"/>
              </a:rPr>
              <a:t> </a:t>
            </a:r>
            <a:r>
              <a:rPr lang="en-GB" altLang="ro-RO" sz="1000" spc="195" dirty="0" err="1">
                <a:solidFill>
                  <a:schemeClr val="tx1"/>
                </a:solidFill>
                <a:latin typeface="Cambria"/>
              </a:rPr>
              <a:t>formarea</a:t>
            </a:r>
            <a:r>
              <a:rPr lang="en-GB" altLang="ro-RO" sz="1000" spc="195" dirty="0">
                <a:solidFill>
                  <a:schemeClr val="tx1"/>
                </a:solidFill>
                <a:latin typeface="Cambria"/>
              </a:rPr>
              <a:t> </a:t>
            </a:r>
            <a:r>
              <a:rPr lang="en-GB" altLang="ro-RO" sz="1000" spc="195" dirty="0" err="1">
                <a:solidFill>
                  <a:schemeClr val="tx1"/>
                </a:solidFill>
                <a:latin typeface="Cambria"/>
              </a:rPr>
              <a:t>deprinderilor</a:t>
            </a:r>
            <a:r>
              <a:rPr lang="en-GB" altLang="ro-RO" sz="1000" spc="195" dirty="0">
                <a:solidFill>
                  <a:schemeClr val="tx1"/>
                </a:solidFill>
                <a:latin typeface="Cambria"/>
              </a:rPr>
              <a:t> de </a:t>
            </a:r>
            <a:r>
              <a:rPr lang="en-GB" altLang="ro-RO" sz="1000" spc="195" dirty="0" err="1">
                <a:solidFill>
                  <a:schemeClr val="tx1"/>
                </a:solidFill>
                <a:latin typeface="Cambria"/>
              </a:rPr>
              <a:t>autoservire</a:t>
            </a:r>
            <a:r>
              <a:rPr lang="en-GB" altLang="ro-RO" sz="1000" spc="195" dirty="0">
                <a:solidFill>
                  <a:schemeClr val="tx1"/>
                </a:solidFill>
                <a:latin typeface="Cambria"/>
              </a:rPr>
              <a:t> </a:t>
            </a:r>
            <a:r>
              <a:rPr lang="en-GB" altLang="ro-RO" sz="1000" spc="195" dirty="0" err="1">
                <a:solidFill>
                  <a:schemeClr val="tx1"/>
                </a:solidFill>
                <a:latin typeface="Cambria"/>
              </a:rPr>
              <a:t>şi</a:t>
            </a:r>
            <a:r>
              <a:rPr lang="en-GB" altLang="ro-RO" sz="1000" spc="195" dirty="0">
                <a:solidFill>
                  <a:schemeClr val="tx1"/>
                </a:solidFill>
                <a:latin typeface="Cambria"/>
              </a:rPr>
              <a:t> </a:t>
            </a:r>
            <a:r>
              <a:rPr lang="en-GB" altLang="ro-RO" sz="1000" spc="195" dirty="0" err="1">
                <a:solidFill>
                  <a:schemeClr val="tx1"/>
                </a:solidFill>
                <a:latin typeface="Cambria"/>
              </a:rPr>
              <a:t>autogospodărire</a:t>
            </a:r>
            <a:r>
              <a:rPr lang="en-GB" altLang="ro-RO" sz="1000" spc="195" dirty="0">
                <a:solidFill>
                  <a:schemeClr val="tx1"/>
                </a:solidFill>
                <a:latin typeface="Cambria"/>
              </a:rPr>
              <a:t>, </a:t>
            </a:r>
            <a:r>
              <a:rPr lang="en-GB" altLang="ro-RO" sz="1000" spc="195" dirty="0" err="1">
                <a:solidFill>
                  <a:schemeClr val="tx1"/>
                </a:solidFill>
                <a:latin typeface="Cambria"/>
              </a:rPr>
              <a:t>reorganizarea</a:t>
            </a:r>
            <a:r>
              <a:rPr lang="en-GB" altLang="ro-RO" sz="1000" spc="195" dirty="0">
                <a:solidFill>
                  <a:schemeClr val="tx1"/>
                </a:solidFill>
                <a:latin typeface="Cambria"/>
              </a:rPr>
              <a:t> </a:t>
            </a:r>
            <a:r>
              <a:rPr lang="en-GB" altLang="ro-RO" sz="1000" spc="195" dirty="0" err="1">
                <a:solidFill>
                  <a:schemeClr val="tx1"/>
                </a:solidFill>
                <a:latin typeface="Cambria"/>
              </a:rPr>
              <a:t>conduitelor</a:t>
            </a:r>
            <a:r>
              <a:rPr lang="en-GB" altLang="ro-RO" sz="1000" spc="195" dirty="0">
                <a:solidFill>
                  <a:schemeClr val="tx1"/>
                </a:solidFill>
                <a:latin typeface="Cambria"/>
              </a:rPr>
              <a:t> </a:t>
            </a:r>
            <a:r>
              <a:rPr lang="en-GB" altLang="ro-RO" sz="1000" spc="195" dirty="0" err="1">
                <a:solidFill>
                  <a:schemeClr val="tx1"/>
                </a:solidFill>
                <a:latin typeface="Cambria"/>
              </a:rPr>
              <a:t>şi</a:t>
            </a:r>
            <a:r>
              <a:rPr lang="en-GB" altLang="ro-RO" sz="1000" spc="195" dirty="0">
                <a:solidFill>
                  <a:schemeClr val="tx1"/>
                </a:solidFill>
                <a:latin typeface="Cambria"/>
              </a:rPr>
              <a:t> </a:t>
            </a:r>
            <a:r>
              <a:rPr lang="en-GB" altLang="ro-RO" sz="1000" spc="195" dirty="0" err="1">
                <a:solidFill>
                  <a:schemeClr val="tx1"/>
                </a:solidFill>
                <a:latin typeface="Cambria"/>
              </a:rPr>
              <a:t>restructurarea</a:t>
            </a:r>
            <a:r>
              <a:rPr lang="en-GB" altLang="ro-RO" sz="1000" spc="195" dirty="0">
                <a:solidFill>
                  <a:schemeClr val="tx1"/>
                </a:solidFill>
                <a:latin typeface="Cambria"/>
              </a:rPr>
              <a:t> </a:t>
            </a:r>
            <a:r>
              <a:rPr lang="en-GB" altLang="ro-RO" sz="1000" spc="195" dirty="0" err="1">
                <a:solidFill>
                  <a:schemeClr val="tx1"/>
                </a:solidFill>
                <a:latin typeface="Cambria"/>
              </a:rPr>
              <a:t>perceptiv-motorie</a:t>
            </a:r>
            <a:r>
              <a:rPr lang="en-GB" altLang="ro-RO" sz="1000" spc="195" dirty="0">
                <a:solidFill>
                  <a:schemeClr val="tx1"/>
                </a:solidFill>
                <a:latin typeface="Cambria"/>
              </a:rPr>
              <a:t>; </a:t>
            </a:r>
            <a:endParaRPr lang="ro-RO" altLang="ro-RO" sz="1000" spc="195" dirty="0">
              <a:solidFill>
                <a:schemeClr val="tx1"/>
              </a:solidFill>
              <a:latin typeface="Cambria"/>
            </a:endParaRPr>
          </a:p>
          <a:p>
            <a:pPr marL="365125" lvl="1" algn="just">
              <a:buClr>
                <a:srgbClr val="D0BE40"/>
              </a:buClr>
              <a:buFont typeface="Wingdings" pitchFamily="2" charset="2"/>
              <a:buChar char="Ø"/>
            </a:pPr>
            <a:r>
              <a:rPr lang="en-GB" altLang="ro-RO" sz="1000" spc="195" dirty="0" err="1">
                <a:solidFill>
                  <a:schemeClr val="tx1"/>
                </a:solidFill>
                <a:latin typeface="Cambria"/>
              </a:rPr>
              <a:t>terapii</a:t>
            </a:r>
            <a:r>
              <a:rPr lang="en-GB" altLang="ro-RO" sz="1000" spc="195" dirty="0">
                <a:solidFill>
                  <a:schemeClr val="tx1"/>
                </a:solidFill>
                <a:latin typeface="Cambria"/>
              </a:rPr>
              <a:t> de </a:t>
            </a:r>
            <a:r>
              <a:rPr lang="en-GB" altLang="ro-RO" sz="1000" spc="195" dirty="0" err="1">
                <a:solidFill>
                  <a:schemeClr val="tx1"/>
                </a:solidFill>
                <a:latin typeface="Cambria"/>
              </a:rPr>
              <a:t>expresie</a:t>
            </a:r>
            <a:r>
              <a:rPr lang="en-GB" altLang="ro-RO" sz="1000" spc="195" dirty="0">
                <a:solidFill>
                  <a:schemeClr val="tx1"/>
                </a:solidFill>
                <a:latin typeface="Cambria"/>
              </a:rPr>
              <a:t> (</a:t>
            </a:r>
            <a:r>
              <a:rPr lang="en-GB" altLang="ro-RO" sz="1000" spc="195" dirty="0" err="1">
                <a:solidFill>
                  <a:schemeClr val="tx1"/>
                </a:solidFill>
                <a:latin typeface="Cambria"/>
              </a:rPr>
              <a:t>expresie</a:t>
            </a:r>
            <a:r>
              <a:rPr lang="en-GB" altLang="ro-RO" sz="1000" spc="195" dirty="0">
                <a:solidFill>
                  <a:schemeClr val="tx1"/>
                </a:solidFill>
                <a:latin typeface="Cambria"/>
              </a:rPr>
              <a:t> </a:t>
            </a:r>
            <a:r>
              <a:rPr lang="en-GB" altLang="ro-RO" sz="1000" spc="195" dirty="0" err="1">
                <a:solidFill>
                  <a:schemeClr val="tx1"/>
                </a:solidFill>
                <a:latin typeface="Cambria"/>
              </a:rPr>
              <a:t>grafică</a:t>
            </a:r>
            <a:r>
              <a:rPr lang="en-GB" altLang="ro-RO" sz="1000" spc="195" dirty="0">
                <a:solidFill>
                  <a:schemeClr val="tx1"/>
                </a:solidFill>
                <a:latin typeface="Cambria"/>
              </a:rPr>
              <a:t>, </a:t>
            </a:r>
            <a:r>
              <a:rPr lang="en-GB" altLang="ro-RO" sz="1000" spc="195" dirty="0" err="1">
                <a:solidFill>
                  <a:schemeClr val="tx1"/>
                </a:solidFill>
                <a:latin typeface="Cambria"/>
              </a:rPr>
              <a:t>plastică</a:t>
            </a:r>
            <a:r>
              <a:rPr lang="en-GB" altLang="ro-RO" sz="1000" spc="195" dirty="0">
                <a:solidFill>
                  <a:schemeClr val="tx1"/>
                </a:solidFill>
                <a:latin typeface="Cambria"/>
              </a:rPr>
              <a:t>, </a:t>
            </a:r>
            <a:r>
              <a:rPr lang="en-GB" altLang="ro-RO" sz="1000" spc="195" dirty="0" err="1">
                <a:solidFill>
                  <a:schemeClr val="tx1"/>
                </a:solidFill>
                <a:latin typeface="Cambria"/>
              </a:rPr>
              <a:t>corporală</a:t>
            </a:r>
            <a:r>
              <a:rPr lang="en-GB" altLang="ro-RO" sz="1000" spc="195" dirty="0">
                <a:solidFill>
                  <a:schemeClr val="tx1"/>
                </a:solidFill>
                <a:latin typeface="Cambria"/>
              </a:rPr>
              <a:t>, </a:t>
            </a:r>
            <a:r>
              <a:rPr lang="en-GB" altLang="ro-RO" sz="1000" spc="195" dirty="0" err="1">
                <a:solidFill>
                  <a:schemeClr val="tx1"/>
                </a:solidFill>
                <a:latin typeface="Cambria"/>
              </a:rPr>
              <a:t>verbală</a:t>
            </a:r>
            <a:r>
              <a:rPr lang="en-GB" altLang="ro-RO" sz="1000" spc="195" dirty="0">
                <a:solidFill>
                  <a:schemeClr val="tx1"/>
                </a:solidFill>
                <a:latin typeface="Cambria"/>
              </a:rPr>
              <a:t>, </a:t>
            </a:r>
            <a:r>
              <a:rPr lang="en-GB" altLang="ro-RO" sz="1000" spc="195" dirty="0" err="1">
                <a:solidFill>
                  <a:schemeClr val="tx1"/>
                </a:solidFill>
                <a:latin typeface="Cambria"/>
              </a:rPr>
              <a:t>psihodramă</a:t>
            </a:r>
            <a:r>
              <a:rPr lang="en-GB" altLang="ro-RO" sz="1000" spc="195" dirty="0">
                <a:solidFill>
                  <a:schemeClr val="tx1"/>
                </a:solidFill>
                <a:latin typeface="Cambria"/>
              </a:rPr>
              <a:t>, </a:t>
            </a:r>
            <a:r>
              <a:rPr lang="en-GB" altLang="ro-RO" sz="1000" spc="195" dirty="0" err="1">
                <a:solidFill>
                  <a:schemeClr val="tx1"/>
                </a:solidFill>
                <a:latin typeface="Cambria"/>
              </a:rPr>
              <a:t>meloterapie</a:t>
            </a:r>
            <a:r>
              <a:rPr lang="en-GB" altLang="ro-RO" sz="1000" spc="195" dirty="0">
                <a:solidFill>
                  <a:schemeClr val="tx1"/>
                </a:solidFill>
                <a:latin typeface="Cambria"/>
              </a:rPr>
              <a:t>, etc.). </a:t>
            </a:r>
          </a:p>
          <a:p>
            <a:pPr marL="365125" lvl="1" algn="just">
              <a:buClr>
                <a:srgbClr val="D0BE40"/>
              </a:buClr>
              <a:buFont typeface="Wingdings" pitchFamily="2" charset="2"/>
              <a:buChar char="Ø"/>
            </a:pPr>
            <a:r>
              <a:rPr lang="ro-RO" altLang="en-US" sz="1000" spc="195" dirty="0">
                <a:solidFill>
                  <a:schemeClr val="tx1"/>
                </a:solidFill>
                <a:latin typeface="Cambria"/>
              </a:rPr>
              <a:t>Consiliere sociala şi sprijin familiilor beneficiare</a:t>
            </a:r>
            <a:r>
              <a:rPr lang="en-US" altLang="en-US" sz="1000" spc="195" dirty="0">
                <a:solidFill>
                  <a:schemeClr val="tx1"/>
                </a:solidFill>
                <a:latin typeface="Cambria"/>
              </a:rPr>
              <a:t>;</a:t>
            </a:r>
            <a:endParaRPr lang="ro-RO" altLang="ro-RO" sz="1000" spc="195" dirty="0">
              <a:solidFill>
                <a:schemeClr val="tx1"/>
              </a:solidFill>
              <a:latin typeface="Cambria"/>
            </a:endParaRPr>
          </a:p>
          <a:p>
            <a:pPr algn="just">
              <a:spcBef>
                <a:spcPct val="0"/>
              </a:spcBef>
              <a:buFont typeface="Wingdings 3" pitchFamily="18" charset="2"/>
              <a:buNone/>
            </a:pPr>
            <a:r>
              <a:rPr lang="ro-RO" altLang="ro-RO" sz="1000" spc="195" dirty="0">
                <a:solidFill>
                  <a:schemeClr val="tx1"/>
                </a:solidFill>
                <a:latin typeface="Cambria"/>
              </a:rPr>
              <a:t>De asemenea a fost realizata evaluarea socio-medicala a unui numar </a:t>
            </a:r>
            <a:r>
              <a:rPr lang="ro-RO" altLang="ro-RO" sz="1000" spc="195">
                <a:solidFill>
                  <a:schemeClr val="tx1"/>
                </a:solidFill>
                <a:latin typeface="Cambria"/>
              </a:rPr>
              <a:t>de 201 </a:t>
            </a:r>
            <a:r>
              <a:rPr lang="ro-RO" altLang="ro-RO" sz="1000" spc="195" dirty="0">
                <a:solidFill>
                  <a:schemeClr val="tx1"/>
                </a:solidFill>
                <a:latin typeface="Cambria"/>
              </a:rPr>
              <a:t>copii in vederea obtinerii certificatelor de orientare școlară si a certificatelor de incadrare in grad de handicap.</a:t>
            </a:r>
            <a:endParaRPr lang="en-GB" altLang="ro-RO" sz="1000" spc="195" dirty="0">
              <a:solidFill>
                <a:schemeClr val="tx1"/>
              </a:solidFill>
              <a:latin typeface="Cambria"/>
            </a:endParaRPr>
          </a:p>
        </p:txBody>
      </p:sp>
      <p:pic>
        <p:nvPicPr>
          <p:cNvPr id="7" name="Substituent imagine 6">
            <a:extLst>
              <a:ext uri="{FF2B5EF4-FFF2-40B4-BE49-F238E27FC236}">
                <a16:creationId xmlns:a16="http://schemas.microsoft.com/office/drawing/2014/main" id="{BEEAFF6C-2F34-812A-7528-A427818EA3D9}"/>
              </a:ext>
            </a:extLst>
          </p:cNvPr>
          <p:cNvPicPr>
            <a:picLocks noChangeAspect="1"/>
          </p:cNvPicPr>
          <p:nvPr/>
        </p:nvPicPr>
        <p:blipFill>
          <a:blip r:embed="rId3"/>
          <a:srcRect l="16824" r="16824"/>
          <a:stretch/>
        </p:blipFill>
        <p:spPr>
          <a:xfrm>
            <a:off x="7198411" y="339498"/>
            <a:ext cx="1545655" cy="1545655"/>
          </a:xfrm>
          <a:prstGeom prst="ellipse">
            <a:avLst/>
          </a:prstGeom>
          <a:noFill/>
          <a:ln>
            <a:noFill/>
          </a:ln>
          <a:effectLst>
            <a:outerShdw blurRad="114300" dist="95250" dir="18060000" algn="bl" rotWithShape="0">
              <a:schemeClr val="lt1">
                <a:alpha val="34000"/>
              </a:schemeClr>
            </a:outerShdw>
          </a:effectLst>
        </p:spPr>
      </p:pic>
    </p:spTree>
    <p:extLst>
      <p:ext uri="{BB962C8B-B14F-4D97-AF65-F5344CB8AC3E}">
        <p14:creationId xmlns:p14="http://schemas.microsoft.com/office/powerpoint/2010/main" val="179905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are 2">
            <a:extLst>
              <a:ext uri="{FF2B5EF4-FFF2-40B4-BE49-F238E27FC236}">
                <a16:creationId xmlns:a16="http://schemas.microsoft.com/office/drawing/2014/main" id="{51BE719A-025B-3588-DA50-90D37DA242CC}"/>
              </a:ext>
            </a:extLst>
          </p:cNvPr>
          <p:cNvGrpSpPr/>
          <p:nvPr/>
        </p:nvGrpSpPr>
        <p:grpSpPr>
          <a:xfrm>
            <a:off x="-785009" y="150725"/>
            <a:ext cx="6211119" cy="4682532"/>
            <a:chOff x="-1337668" y="735450"/>
            <a:chExt cx="12733734" cy="9541813"/>
          </a:xfrm>
        </p:grpSpPr>
        <p:sp>
          <p:nvSpPr>
            <p:cNvPr id="4" name="Formă liberă: formă 3">
              <a:extLst>
                <a:ext uri="{FF2B5EF4-FFF2-40B4-BE49-F238E27FC236}">
                  <a16:creationId xmlns:a16="http://schemas.microsoft.com/office/drawing/2014/main" id="{55FC77F2-3010-D0ED-D74D-8ACFB2F26B83}"/>
                </a:ext>
              </a:extLst>
            </p:cNvPr>
            <p:cNvSpPr/>
            <p:nvPr/>
          </p:nvSpPr>
          <p:spPr>
            <a:xfrm>
              <a:off x="4277909" y="735450"/>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673859" tIns="745517" rIns="673860" bIns="745516" numCol="1" spcCol="1270" anchor="ctr" anchorCtr="0">
              <a:noAutofit/>
            </a:bodyPr>
            <a:lstStyle/>
            <a:p>
              <a:pPr marL="0" marR="0" lvl="0" indent="0" algn="ctr" defTabSz="2266950" eaLnBrk="1" fontAlgn="auto" latinLnBrk="0" hangingPunct="1">
                <a:lnSpc>
                  <a:spcPct val="90000"/>
                </a:lnSpc>
                <a:spcBef>
                  <a:spcPct val="0"/>
                </a:spcBef>
                <a:spcAft>
                  <a:spcPct val="35000"/>
                </a:spcAft>
                <a:buClrTx/>
                <a:buSzTx/>
                <a:buFontTx/>
                <a:buNone/>
                <a:tabLst/>
                <a:defRPr/>
              </a:pPr>
              <a:endParaRPr kumimoji="0" lang="ro-RO" sz="51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 name="Formă liberă: formă 4">
              <a:extLst>
                <a:ext uri="{FF2B5EF4-FFF2-40B4-BE49-F238E27FC236}">
                  <a16:creationId xmlns:a16="http://schemas.microsoft.com/office/drawing/2014/main" id="{904F17DE-6C1D-3714-1E1A-679B3FCA6DBC}"/>
                </a:ext>
              </a:extLst>
            </p:cNvPr>
            <p:cNvSpPr/>
            <p:nvPr/>
          </p:nvSpPr>
          <p:spPr>
            <a:xfrm>
              <a:off x="7448609" y="1442880"/>
              <a:ext cx="3947457" cy="2122289"/>
            </a:xfrm>
            <a:custGeom>
              <a:avLst/>
              <a:gdLst>
                <a:gd name="connsiteX0" fmla="*/ 0 w 3947457"/>
                <a:gd name="connsiteY0" fmla="*/ 0 h 2122289"/>
                <a:gd name="connsiteX1" fmla="*/ 3947457 w 3947457"/>
                <a:gd name="connsiteY1" fmla="*/ 0 h 2122289"/>
                <a:gd name="connsiteX2" fmla="*/ 3947457 w 3947457"/>
                <a:gd name="connsiteY2" fmla="*/ 2122289 h 2122289"/>
                <a:gd name="connsiteX3" fmla="*/ 0 w 3947457"/>
                <a:gd name="connsiteY3" fmla="*/ 2122289 h 2122289"/>
                <a:gd name="connsiteX4" fmla="*/ 0 w 3947457"/>
                <a:gd name="connsiteY4" fmla="*/ 0 h 2122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457" h="2122289">
                  <a:moveTo>
                    <a:pt x="0" y="0"/>
                  </a:moveTo>
                  <a:lnTo>
                    <a:pt x="3947457" y="0"/>
                  </a:lnTo>
                  <a:lnTo>
                    <a:pt x="3947457" y="2122289"/>
                  </a:lnTo>
                  <a:lnTo>
                    <a:pt x="0" y="2122289"/>
                  </a:lnTo>
                  <a:lnTo>
                    <a:pt x="0" y="0"/>
                  </a:lnTo>
                  <a:close/>
                </a:path>
              </a:pathLst>
            </a:custGeom>
            <a:noFill/>
            <a:ln>
              <a:noFill/>
            </a:ln>
            <a:effectLst/>
          </p:spPr>
          <p:txBody>
            <a:bodyPr spcFirstLastPara="0" vert="horz" wrap="square" lIns="137160" tIns="137160" rIns="137160" bIns="137160" numCol="1" spcCol="1270" anchor="ctr" anchorCtr="0">
              <a:noAutofit/>
            </a:bodyPr>
            <a:lstStyle/>
            <a:p>
              <a:pPr marL="0" marR="0" lvl="0" indent="0"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hueOff val="0"/>
                    <a:satOff val="0"/>
                    <a:lumOff val="0"/>
                    <a:alphaOff val="0"/>
                  </a:prstClr>
                </a:solidFill>
                <a:effectLst/>
                <a:uLnTx/>
                <a:uFillTx/>
                <a:latin typeface="Trebuchet MS" panose="020B0603020202020204"/>
                <a:ea typeface="+mn-ea"/>
                <a:cs typeface="+mn-cs"/>
              </a:endParaRPr>
            </a:p>
          </p:txBody>
        </p:sp>
        <p:sp>
          <p:nvSpPr>
            <p:cNvPr id="6" name="Formă liberă: formă 5">
              <a:extLst>
                <a:ext uri="{FF2B5EF4-FFF2-40B4-BE49-F238E27FC236}">
                  <a16:creationId xmlns:a16="http://schemas.microsoft.com/office/drawing/2014/main" id="{1B017B05-461D-EDE3-19D8-7BE425BD36AA}"/>
                </a:ext>
              </a:extLst>
            </p:cNvPr>
            <p:cNvSpPr/>
            <p:nvPr/>
          </p:nvSpPr>
          <p:spPr>
            <a:xfrm>
              <a:off x="954404" y="735450"/>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479549" tIns="551207" rIns="479550" bIns="551206"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Formă liberă: formă 6">
              <a:extLst>
                <a:ext uri="{FF2B5EF4-FFF2-40B4-BE49-F238E27FC236}">
                  <a16:creationId xmlns:a16="http://schemas.microsoft.com/office/drawing/2014/main" id="{0EE23263-2D5F-3EDF-2C9B-6039020C5FFA}"/>
                </a:ext>
              </a:extLst>
            </p:cNvPr>
            <p:cNvSpPr/>
            <p:nvPr/>
          </p:nvSpPr>
          <p:spPr>
            <a:xfrm>
              <a:off x="2609789" y="3737782"/>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673859" tIns="745517" rIns="673860" bIns="745516" numCol="1" spcCol="1270" anchor="ctr" anchorCtr="0">
              <a:noAutofit/>
            </a:bodyPr>
            <a:lstStyle/>
            <a:p>
              <a:pPr marL="0" marR="0" lvl="0" indent="0" algn="ctr" defTabSz="2266950" eaLnBrk="1" fontAlgn="auto" latinLnBrk="0" hangingPunct="1">
                <a:lnSpc>
                  <a:spcPct val="90000"/>
                </a:lnSpc>
                <a:spcBef>
                  <a:spcPct val="0"/>
                </a:spcBef>
                <a:spcAft>
                  <a:spcPct val="35000"/>
                </a:spcAft>
                <a:buClrTx/>
                <a:buSzTx/>
                <a:buFontTx/>
                <a:buNone/>
                <a:tabLst/>
                <a:defRPr/>
              </a:pPr>
              <a:endParaRPr kumimoji="0" lang="ro-RO" sz="51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8" name="Formă liberă: formă 7">
              <a:extLst>
                <a:ext uri="{FF2B5EF4-FFF2-40B4-BE49-F238E27FC236}">
                  <a16:creationId xmlns:a16="http://schemas.microsoft.com/office/drawing/2014/main" id="{868C0744-A37C-85CB-DB27-B1F2F6237C06}"/>
                </a:ext>
              </a:extLst>
            </p:cNvPr>
            <p:cNvSpPr/>
            <p:nvPr/>
          </p:nvSpPr>
          <p:spPr>
            <a:xfrm>
              <a:off x="-1337668" y="4445212"/>
              <a:ext cx="3820120" cy="2122289"/>
            </a:xfrm>
            <a:custGeom>
              <a:avLst/>
              <a:gdLst>
                <a:gd name="connsiteX0" fmla="*/ 0 w 3820120"/>
                <a:gd name="connsiteY0" fmla="*/ 0 h 2122289"/>
                <a:gd name="connsiteX1" fmla="*/ 3820120 w 3820120"/>
                <a:gd name="connsiteY1" fmla="*/ 0 h 2122289"/>
                <a:gd name="connsiteX2" fmla="*/ 3820120 w 3820120"/>
                <a:gd name="connsiteY2" fmla="*/ 2122289 h 2122289"/>
                <a:gd name="connsiteX3" fmla="*/ 0 w 3820120"/>
                <a:gd name="connsiteY3" fmla="*/ 2122289 h 2122289"/>
                <a:gd name="connsiteX4" fmla="*/ 0 w 3820120"/>
                <a:gd name="connsiteY4" fmla="*/ 0 h 2122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0120" h="2122289">
                  <a:moveTo>
                    <a:pt x="0" y="0"/>
                  </a:moveTo>
                  <a:lnTo>
                    <a:pt x="3820120" y="0"/>
                  </a:lnTo>
                  <a:lnTo>
                    <a:pt x="3820120" y="2122289"/>
                  </a:lnTo>
                  <a:lnTo>
                    <a:pt x="0" y="2122289"/>
                  </a:lnTo>
                  <a:lnTo>
                    <a:pt x="0" y="0"/>
                  </a:lnTo>
                  <a:close/>
                </a:path>
              </a:pathLst>
            </a:custGeom>
            <a:noFill/>
            <a:ln>
              <a:noFill/>
            </a:ln>
            <a:effectLst/>
          </p:spPr>
          <p:txBody>
            <a:bodyPr spcFirstLastPara="0" vert="horz" wrap="square" lIns="137160" tIns="137160" rIns="137160" bIns="137160" numCol="1" spcCol="1270" anchor="ctr" anchorCtr="0">
              <a:noAutofit/>
            </a:bodyPr>
            <a:lstStyle/>
            <a:p>
              <a:pPr marL="0" marR="0" lvl="0" indent="0" algn="r"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hueOff val="0"/>
                    <a:satOff val="0"/>
                    <a:lumOff val="0"/>
                    <a:alphaOff val="0"/>
                  </a:prstClr>
                </a:solidFill>
                <a:effectLst/>
                <a:uLnTx/>
                <a:uFillTx/>
                <a:latin typeface="Trebuchet MS" panose="020B0603020202020204"/>
                <a:ea typeface="+mn-ea"/>
                <a:cs typeface="+mn-cs"/>
              </a:endParaRPr>
            </a:p>
          </p:txBody>
        </p:sp>
        <p:sp>
          <p:nvSpPr>
            <p:cNvPr id="9" name="Formă liberă: formă 8">
              <a:extLst>
                <a:ext uri="{FF2B5EF4-FFF2-40B4-BE49-F238E27FC236}">
                  <a16:creationId xmlns:a16="http://schemas.microsoft.com/office/drawing/2014/main" id="{8D333D6F-E4EF-B43A-5BD4-64F0AC433939}"/>
                </a:ext>
              </a:extLst>
            </p:cNvPr>
            <p:cNvSpPr/>
            <p:nvPr/>
          </p:nvSpPr>
          <p:spPr>
            <a:xfrm>
              <a:off x="5933294" y="3737782"/>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479549" tIns="551207" rIns="479550" bIns="551206"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0" name="Formă liberă: formă 9">
              <a:extLst>
                <a:ext uri="{FF2B5EF4-FFF2-40B4-BE49-F238E27FC236}">
                  <a16:creationId xmlns:a16="http://schemas.microsoft.com/office/drawing/2014/main" id="{19357813-1F4C-BDC7-344F-86F68E7D3532}"/>
                </a:ext>
              </a:extLst>
            </p:cNvPr>
            <p:cNvSpPr/>
            <p:nvPr/>
          </p:nvSpPr>
          <p:spPr>
            <a:xfrm>
              <a:off x="4277909" y="6740114"/>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673859" tIns="745517" rIns="673860" bIns="745516" numCol="1" spcCol="1270" anchor="ctr" anchorCtr="0">
              <a:noAutofit/>
            </a:bodyPr>
            <a:lstStyle/>
            <a:p>
              <a:pPr marL="0" marR="0" lvl="0" indent="0" algn="ctr" defTabSz="2266950" eaLnBrk="1" fontAlgn="auto" latinLnBrk="0" hangingPunct="1">
                <a:lnSpc>
                  <a:spcPct val="90000"/>
                </a:lnSpc>
                <a:spcBef>
                  <a:spcPct val="0"/>
                </a:spcBef>
                <a:spcAft>
                  <a:spcPct val="35000"/>
                </a:spcAft>
                <a:buClrTx/>
                <a:buSzTx/>
                <a:buFontTx/>
                <a:buNone/>
                <a:tabLst/>
                <a:defRPr/>
              </a:pPr>
              <a:endParaRPr kumimoji="0" lang="ro-RO" sz="51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1" name="Formă liberă: formă 10">
              <a:extLst>
                <a:ext uri="{FF2B5EF4-FFF2-40B4-BE49-F238E27FC236}">
                  <a16:creationId xmlns:a16="http://schemas.microsoft.com/office/drawing/2014/main" id="{CCAB5B5A-4CD3-36D7-B1AE-B09971383B43}"/>
                </a:ext>
              </a:extLst>
            </p:cNvPr>
            <p:cNvSpPr/>
            <p:nvPr/>
          </p:nvSpPr>
          <p:spPr>
            <a:xfrm>
              <a:off x="7448609" y="7447544"/>
              <a:ext cx="3947457" cy="2122289"/>
            </a:xfrm>
            <a:custGeom>
              <a:avLst/>
              <a:gdLst>
                <a:gd name="connsiteX0" fmla="*/ 0 w 3947457"/>
                <a:gd name="connsiteY0" fmla="*/ 0 h 2122289"/>
                <a:gd name="connsiteX1" fmla="*/ 3947457 w 3947457"/>
                <a:gd name="connsiteY1" fmla="*/ 0 h 2122289"/>
                <a:gd name="connsiteX2" fmla="*/ 3947457 w 3947457"/>
                <a:gd name="connsiteY2" fmla="*/ 2122289 h 2122289"/>
                <a:gd name="connsiteX3" fmla="*/ 0 w 3947457"/>
                <a:gd name="connsiteY3" fmla="*/ 2122289 h 2122289"/>
                <a:gd name="connsiteX4" fmla="*/ 0 w 3947457"/>
                <a:gd name="connsiteY4" fmla="*/ 0 h 2122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457" h="2122289">
                  <a:moveTo>
                    <a:pt x="0" y="0"/>
                  </a:moveTo>
                  <a:lnTo>
                    <a:pt x="3947457" y="0"/>
                  </a:lnTo>
                  <a:lnTo>
                    <a:pt x="3947457" y="2122289"/>
                  </a:lnTo>
                  <a:lnTo>
                    <a:pt x="0" y="2122289"/>
                  </a:lnTo>
                  <a:lnTo>
                    <a:pt x="0" y="0"/>
                  </a:lnTo>
                  <a:close/>
                </a:path>
              </a:pathLst>
            </a:custGeom>
            <a:noFill/>
            <a:ln>
              <a:noFill/>
            </a:ln>
            <a:effectLst/>
          </p:spPr>
          <p:txBody>
            <a:bodyPr spcFirstLastPara="0" vert="horz" wrap="square" lIns="137160" tIns="137160" rIns="137160" bIns="137160" numCol="1" spcCol="1270" anchor="ctr" anchorCtr="0">
              <a:noAutofit/>
            </a:bodyPr>
            <a:lstStyle/>
            <a:p>
              <a:pPr marL="0" marR="0" lvl="0" indent="0"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hueOff val="0"/>
                    <a:satOff val="0"/>
                    <a:lumOff val="0"/>
                    <a:alphaOff val="0"/>
                  </a:prstClr>
                </a:solidFill>
                <a:effectLst/>
                <a:uLnTx/>
                <a:uFillTx/>
                <a:latin typeface="Trebuchet MS" panose="020B0603020202020204"/>
                <a:ea typeface="+mn-ea"/>
                <a:cs typeface="+mn-cs"/>
              </a:endParaRPr>
            </a:p>
          </p:txBody>
        </p:sp>
        <p:sp>
          <p:nvSpPr>
            <p:cNvPr id="12" name="Formă liberă: formă 11">
              <a:extLst>
                <a:ext uri="{FF2B5EF4-FFF2-40B4-BE49-F238E27FC236}">
                  <a16:creationId xmlns:a16="http://schemas.microsoft.com/office/drawing/2014/main" id="{E422C69E-6D05-8507-1B38-085F06EFD2B5}"/>
                </a:ext>
              </a:extLst>
            </p:cNvPr>
            <p:cNvSpPr/>
            <p:nvPr/>
          </p:nvSpPr>
          <p:spPr>
            <a:xfrm rot="5400000">
              <a:off x="954404" y="6740114"/>
              <a:ext cx="3077320" cy="3537149"/>
            </a:xfrm>
            <a:custGeom>
              <a:avLst/>
              <a:gdLst>
                <a:gd name="connsiteX0" fmla="*/ 0 w 3537148"/>
                <a:gd name="connsiteY0" fmla="*/ 1538660 h 3077319"/>
                <a:gd name="connsiteX1" fmla="*/ 769330 w 3537148"/>
                <a:gd name="connsiteY1" fmla="*/ 1 h 3077319"/>
                <a:gd name="connsiteX2" fmla="*/ 2767818 w 3537148"/>
                <a:gd name="connsiteY2" fmla="*/ 1 h 3077319"/>
                <a:gd name="connsiteX3" fmla="*/ 3537148 w 3537148"/>
                <a:gd name="connsiteY3" fmla="*/ 1538660 h 3077319"/>
                <a:gd name="connsiteX4" fmla="*/ 2767818 w 3537148"/>
                <a:gd name="connsiteY4" fmla="*/ 3077318 h 3077319"/>
                <a:gd name="connsiteX5" fmla="*/ 769330 w 3537148"/>
                <a:gd name="connsiteY5" fmla="*/ 3077318 h 3077319"/>
                <a:gd name="connsiteX6" fmla="*/ 0 w 3537148"/>
                <a:gd name="connsiteY6" fmla="*/ 1538660 h 3077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7148" h="3077319">
                  <a:moveTo>
                    <a:pt x="1768573" y="0"/>
                  </a:moveTo>
                  <a:lnTo>
                    <a:pt x="3537146" y="669317"/>
                  </a:lnTo>
                  <a:lnTo>
                    <a:pt x="3537146" y="2408002"/>
                  </a:lnTo>
                  <a:lnTo>
                    <a:pt x="1768573" y="3077319"/>
                  </a:lnTo>
                  <a:lnTo>
                    <a:pt x="2" y="2408002"/>
                  </a:lnTo>
                  <a:lnTo>
                    <a:pt x="2" y="669317"/>
                  </a:lnTo>
                  <a:lnTo>
                    <a:pt x="1768573" y="0"/>
                  </a:ln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479549" tIns="551207" rIns="479550" bIns="551206"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endParaRPr kumimoji="0" lang="ro-RO" sz="36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13" name="Formă liberă: formă 12">
            <a:extLst>
              <a:ext uri="{FF2B5EF4-FFF2-40B4-BE49-F238E27FC236}">
                <a16:creationId xmlns:a16="http://schemas.microsoft.com/office/drawing/2014/main" id="{D1FE5D89-FD89-3220-55DB-C380E2BF7711}"/>
              </a:ext>
            </a:extLst>
          </p:cNvPr>
          <p:cNvSpPr/>
          <p:nvPr/>
        </p:nvSpPr>
        <p:spPr>
          <a:xfrm>
            <a:off x="4382642" y="1016430"/>
            <a:ext cx="4662435" cy="3110640"/>
          </a:xfrm>
          <a:custGeom>
            <a:avLst/>
            <a:gdLst>
              <a:gd name="connsiteX0" fmla="*/ 0 w 1950692"/>
              <a:gd name="connsiteY0" fmla="*/ 0 h 5376127"/>
              <a:gd name="connsiteX1" fmla="*/ 1950692 w 1950692"/>
              <a:gd name="connsiteY1" fmla="*/ 0 h 5376127"/>
              <a:gd name="connsiteX2" fmla="*/ 1950692 w 1950692"/>
              <a:gd name="connsiteY2" fmla="*/ 5376127 h 5376127"/>
              <a:gd name="connsiteX3" fmla="*/ 0 w 1950692"/>
              <a:gd name="connsiteY3" fmla="*/ 5376127 h 5376127"/>
              <a:gd name="connsiteX4" fmla="*/ 0 w 1950692"/>
              <a:gd name="connsiteY4" fmla="*/ 0 h 5376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0692" h="5376127">
                <a:moveTo>
                  <a:pt x="0" y="0"/>
                </a:moveTo>
                <a:lnTo>
                  <a:pt x="1950692" y="0"/>
                </a:lnTo>
                <a:lnTo>
                  <a:pt x="1950692" y="5376127"/>
                </a:lnTo>
                <a:lnTo>
                  <a:pt x="0" y="5376127"/>
                </a:lnTo>
                <a:lnTo>
                  <a:pt x="0" y="0"/>
                </a:ln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ln>
          <a:effectLst/>
        </p:spPr>
        <p:txBody>
          <a:bodyPr spcFirstLastPara="0" vert="horz" wrap="square" lIns="291592" tIns="345389" rIns="291592" bIns="291592" numCol="1" spcCol="1270" anchor="t" anchorCtr="0">
            <a:noAutofit/>
          </a:bodyPr>
          <a:lstStyle/>
          <a:p>
            <a:pPr marL="285750" marR="0" lvl="1" indent="-285750" defTabSz="1422400" eaLnBrk="1" fontAlgn="auto" latinLnBrk="0" hangingPunct="1">
              <a:lnSpc>
                <a:spcPct val="90000"/>
              </a:lnSpc>
              <a:spcBef>
                <a:spcPct val="0"/>
              </a:spcBef>
              <a:spcAft>
                <a:spcPct val="15000"/>
              </a:spcAft>
              <a:buClrTx/>
              <a:buSzTx/>
              <a:buFontTx/>
              <a:buChar char="•"/>
              <a:tabLst/>
              <a:defRPr/>
            </a:pPr>
            <a:endParaRPr kumimoji="0" lang="ro-RO" sz="3200" b="0" i="0" u="none" strike="noStrike" kern="1200" cap="none" spc="0" normalizeH="0" baseline="0" noProof="0">
              <a:ln>
                <a:noFill/>
              </a:ln>
              <a:solidFill>
                <a:prstClr val="white"/>
              </a:solidFill>
              <a:effectLst/>
              <a:uLnTx/>
              <a:uFillTx/>
              <a:latin typeface="Trebuchet MS" panose="020B0603020202020204"/>
              <a:ea typeface="+mn-ea"/>
              <a:cs typeface="+mn-cs"/>
            </a:endParaRPr>
          </a:p>
          <a:p>
            <a:pPr marL="285750" marR="0" lvl="1" indent="-285750" defTabSz="1422400" eaLnBrk="1" fontAlgn="auto" latinLnBrk="0" hangingPunct="1">
              <a:lnSpc>
                <a:spcPct val="90000"/>
              </a:lnSpc>
              <a:spcBef>
                <a:spcPct val="0"/>
              </a:spcBef>
              <a:spcAft>
                <a:spcPct val="15000"/>
              </a:spcAft>
              <a:buClrTx/>
              <a:buSzTx/>
              <a:buFontTx/>
              <a:buChar char="•"/>
              <a:tabLst/>
              <a:defRPr/>
            </a:pPr>
            <a:endParaRPr kumimoji="0" lang="ro-RO" sz="32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0358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u 2">
            <a:extLst>
              <a:ext uri="{FF2B5EF4-FFF2-40B4-BE49-F238E27FC236}">
                <a16:creationId xmlns:a16="http://schemas.microsoft.com/office/drawing/2014/main" id="{9D31EBDE-F63E-D179-5831-5762FB7AE574}"/>
              </a:ext>
            </a:extLst>
          </p:cNvPr>
          <p:cNvSpPr txBox="1">
            <a:spLocks/>
          </p:cNvSpPr>
          <p:nvPr/>
        </p:nvSpPr>
        <p:spPr>
          <a:xfrm>
            <a:off x="705948" y="577345"/>
            <a:ext cx="7487651" cy="424632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360363" algn="just"/>
            <a:r>
              <a:rPr lang="ro-RO" altLang="en-US" sz="1200" kern="1200" dirty="0">
                <a:solidFill>
                  <a:schemeClr val="tx1"/>
                </a:solidFill>
                <a:latin typeface="Cambria" panose="02040503050406030204" pitchFamily="18" charset="0"/>
                <a:ea typeface="Cambria" panose="02040503050406030204" pitchFamily="18" charset="0"/>
                <a:cs typeface="+mn-cs"/>
              </a:rPr>
              <a:t>În cursul anului 2024 a fost în derulare proiectul ”</a:t>
            </a:r>
            <a:r>
              <a:rPr lang="it-IT" altLang="en-US" sz="1200" kern="1200" dirty="0">
                <a:solidFill>
                  <a:schemeClr val="tx1"/>
                </a:solidFill>
                <a:latin typeface="Cambria" panose="02040503050406030204" pitchFamily="18" charset="0"/>
                <a:ea typeface="Cambria" panose="02040503050406030204" pitchFamily="18" charset="0"/>
                <a:cs typeface="+mn-cs"/>
              </a:rPr>
              <a:t>Îmbunătățirea calității vieții populației din municipiul Dorohoi</a:t>
            </a:r>
            <a:r>
              <a:rPr lang="ro-RO" altLang="en-US" sz="1200" kern="1200" dirty="0">
                <a:solidFill>
                  <a:schemeClr val="tx1"/>
                </a:solidFill>
                <a:latin typeface="Cambria" panose="02040503050406030204" pitchFamily="18" charset="0"/>
                <a:ea typeface="Cambria" panose="02040503050406030204" pitchFamily="18" charset="0"/>
                <a:cs typeface="+mn-cs"/>
              </a:rPr>
              <a:t>” in cadrul </a:t>
            </a:r>
            <a:r>
              <a:rPr lang="vi-VN" altLang="en-US" sz="1200" kern="1200" dirty="0">
                <a:solidFill>
                  <a:schemeClr val="tx1"/>
                </a:solidFill>
                <a:latin typeface="Cambria" panose="02040503050406030204" pitchFamily="18" charset="0"/>
                <a:ea typeface="Cambria" panose="02040503050406030204" pitchFamily="18" charset="0"/>
                <a:cs typeface="+mn-cs"/>
              </a:rPr>
              <a:t>Apel</a:t>
            </a:r>
            <a:r>
              <a:rPr lang="ro-RO" altLang="en-US" sz="1200" kern="1200" dirty="0">
                <a:solidFill>
                  <a:schemeClr val="tx1"/>
                </a:solidFill>
                <a:latin typeface="Cambria" panose="02040503050406030204" pitchFamily="18" charset="0"/>
                <a:ea typeface="Cambria" panose="02040503050406030204" pitchFamily="18" charset="0"/>
                <a:cs typeface="+mn-cs"/>
              </a:rPr>
              <a:t>ului</a:t>
            </a:r>
            <a:r>
              <a:rPr lang="vi-VN" altLang="en-US" sz="1200" kern="1200" dirty="0">
                <a:solidFill>
                  <a:schemeClr val="tx1"/>
                </a:solidFill>
                <a:latin typeface="Cambria" panose="02040503050406030204" pitchFamily="18" charset="0"/>
                <a:ea typeface="Cambria" panose="02040503050406030204" pitchFamily="18" charset="0"/>
                <a:cs typeface="+mn-cs"/>
              </a:rPr>
              <a:t>: POR/381/13/1/Îmbunătățirea calității vieții a populației în orașele mici și mijlocii din România/1/Îmbunătățirea calității vieții a populației în orașele mici și mijlocii din România</a:t>
            </a:r>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indent="360363" algn="just"/>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indent="360363" algn="just"/>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indent="360363"/>
            <a:r>
              <a:rPr lang="ro-RO" altLang="en-US" sz="1200" kern="1200" dirty="0">
                <a:solidFill>
                  <a:schemeClr val="tx1"/>
                </a:solidFill>
                <a:latin typeface="Cambria" panose="02040503050406030204" pitchFamily="18" charset="0"/>
                <a:ea typeface="Cambria" panose="02040503050406030204" pitchFamily="18" charset="0"/>
                <a:cs typeface="+mn-cs"/>
              </a:rPr>
              <a:t>   </a:t>
            </a:r>
            <a:r>
              <a:rPr lang="ro-RO" altLang="en-US" sz="1200" kern="1200" dirty="0">
                <a:solidFill>
                  <a:schemeClr val="tx1"/>
                </a:solidFill>
                <a:latin typeface="Cambria" panose="02040503050406030204" pitchFamily="18" charset="0"/>
                <a:ea typeface="Cambria" panose="02040503050406030204" pitchFamily="18" charset="0"/>
              </a:rPr>
              <a:t>Etapa I: </a:t>
            </a:r>
          </a:p>
          <a:p>
            <a:pPr indent="360363"/>
            <a:r>
              <a:rPr lang="ro-RO" altLang="en-US" sz="1200" kern="1200" dirty="0">
                <a:solidFill>
                  <a:schemeClr val="tx1"/>
                </a:solidFill>
                <a:latin typeface="Cambria" panose="02040503050406030204" pitchFamily="18" charset="0"/>
                <a:ea typeface="Cambria" panose="02040503050406030204" pitchFamily="18" charset="0"/>
              </a:rPr>
              <a:t>- Valoarea totală nerambursabilă:  5.824.589,22 lei</a:t>
            </a:r>
            <a:br>
              <a:rPr lang="ro-RO" altLang="en-US" sz="1200" kern="1200" dirty="0">
                <a:solidFill>
                  <a:schemeClr val="tx1"/>
                </a:solidFill>
                <a:latin typeface="Cambria" panose="02040503050406030204" pitchFamily="18" charset="0"/>
                <a:ea typeface="Cambria" panose="02040503050406030204" pitchFamily="18" charset="0"/>
              </a:rPr>
            </a:br>
            <a:r>
              <a:rPr lang="ro-RO" altLang="en-US" sz="1200" kern="1200" dirty="0">
                <a:solidFill>
                  <a:schemeClr val="tx1"/>
                </a:solidFill>
                <a:latin typeface="Cambria" panose="02040503050406030204" pitchFamily="18" charset="0"/>
                <a:ea typeface="Cambria" panose="02040503050406030204" pitchFamily="18" charset="0"/>
              </a:rPr>
              <a:t>             -  Perioada de implementare: </a:t>
            </a:r>
            <a:r>
              <a:rPr lang="en-US" altLang="en-US" sz="1200" kern="1200" dirty="0">
                <a:solidFill>
                  <a:schemeClr val="tx1"/>
                </a:solidFill>
                <a:latin typeface="Cambria" panose="02040503050406030204" pitchFamily="18" charset="0"/>
                <a:ea typeface="Cambria" panose="02040503050406030204" pitchFamily="18" charset="0"/>
              </a:rPr>
              <a:t>65</a:t>
            </a:r>
            <a:r>
              <a:rPr lang="ro-RO" altLang="en-US" sz="1200" kern="1200" dirty="0">
                <a:solidFill>
                  <a:schemeClr val="tx1"/>
                </a:solidFill>
                <a:latin typeface="Cambria" panose="02040503050406030204" pitchFamily="18" charset="0"/>
                <a:ea typeface="Cambria" panose="02040503050406030204" pitchFamily="18" charset="0"/>
              </a:rPr>
              <a:t> luni</a:t>
            </a:r>
            <a:br>
              <a:rPr lang="ro-RO" altLang="en-US" sz="1200" kern="1200" dirty="0">
                <a:solidFill>
                  <a:schemeClr val="tx1"/>
                </a:solidFill>
                <a:latin typeface="Cambria" panose="02040503050406030204" pitchFamily="18" charset="0"/>
                <a:ea typeface="Cambria" panose="02040503050406030204" pitchFamily="18" charset="0"/>
              </a:rPr>
            </a:br>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algn="just"/>
            <a:r>
              <a:rPr lang="ro-RO" altLang="en-US" sz="1200" kern="1200" dirty="0">
                <a:solidFill>
                  <a:schemeClr val="tx1"/>
                </a:solidFill>
                <a:latin typeface="Cambria" panose="02040503050406030204" pitchFamily="18" charset="0"/>
                <a:ea typeface="Cambria" panose="02040503050406030204" pitchFamily="18" charset="0"/>
                <a:cs typeface="+mn-cs"/>
              </a:rPr>
              <a:t>             Proiectul a continuat în programarea 2021-2027 </a:t>
            </a:r>
            <a:r>
              <a:rPr lang="ro-RO" altLang="en-US" sz="1200" kern="1200" dirty="0">
                <a:solidFill>
                  <a:schemeClr val="tx1"/>
                </a:solidFill>
                <a:latin typeface="Cambria" panose="02040503050406030204" pitchFamily="18" charset="0"/>
                <a:ea typeface="Cambria" panose="02040503050406030204" pitchFamily="18" charset="0"/>
              </a:rPr>
              <a:t>în cadrul apelului  </a:t>
            </a:r>
            <a:r>
              <a:rPr lang="it-IT" altLang="en-US" sz="1200" kern="1200" dirty="0">
                <a:solidFill>
                  <a:schemeClr val="tx1"/>
                </a:solidFill>
                <a:latin typeface="Cambria" panose="02040503050406030204" pitchFamily="18" charset="0"/>
                <a:ea typeface="Cambria" panose="02040503050406030204" pitchFamily="18" charset="0"/>
              </a:rPr>
              <a:t>PRNE/354/PRNE_P7/OP5/RSO5.1/PRNE_A33 - PR/NE/2024/7/RSO5.1/1/Infrastructura – Etapizate</a:t>
            </a:r>
            <a:r>
              <a:rPr lang="ro-RO" altLang="en-US" sz="1200" kern="1200" dirty="0">
                <a:solidFill>
                  <a:schemeClr val="tx1"/>
                </a:solidFill>
                <a:latin typeface="Cambria" panose="02040503050406030204" pitchFamily="18" charset="0"/>
                <a:ea typeface="Cambria" panose="02040503050406030204" pitchFamily="18" charset="0"/>
              </a:rPr>
              <a:t>: </a:t>
            </a:r>
          </a:p>
          <a:p>
            <a:pPr algn="ctr"/>
            <a:endParaRPr lang="ro-RO" altLang="en-US" sz="1200" kern="1200" dirty="0">
              <a:solidFill>
                <a:schemeClr val="tx1"/>
              </a:solidFill>
              <a:latin typeface="Cambria" panose="02040503050406030204" pitchFamily="18" charset="0"/>
              <a:ea typeface="Cambria" panose="02040503050406030204" pitchFamily="18" charset="0"/>
              <a:cs typeface="+mn-cs"/>
            </a:endParaRPr>
          </a:p>
          <a:p>
            <a:r>
              <a:rPr lang="ro-RO" altLang="en-US" sz="1200" kern="1200" dirty="0">
                <a:solidFill>
                  <a:schemeClr val="tx1"/>
                </a:solidFill>
                <a:latin typeface="Cambria" panose="02040503050406030204" pitchFamily="18" charset="0"/>
                <a:ea typeface="Cambria" panose="02040503050406030204" pitchFamily="18" charset="0"/>
                <a:cs typeface="+mn-cs"/>
              </a:rPr>
              <a:t>            Etapa a II-a:</a:t>
            </a:r>
            <a:br>
              <a:rPr lang="ro-RO" altLang="en-US" sz="1200" kern="1200" dirty="0">
                <a:solidFill>
                  <a:schemeClr val="tx1"/>
                </a:solidFill>
                <a:latin typeface="Cambria" panose="02040503050406030204" pitchFamily="18" charset="0"/>
                <a:ea typeface="Cambria" panose="02040503050406030204" pitchFamily="18" charset="0"/>
                <a:cs typeface="+mn-cs"/>
              </a:rPr>
            </a:br>
            <a:r>
              <a:rPr lang="ro-RO" altLang="en-US" sz="1200" kern="1200" dirty="0">
                <a:solidFill>
                  <a:schemeClr val="tx1"/>
                </a:solidFill>
                <a:latin typeface="Cambria" panose="02040503050406030204" pitchFamily="18" charset="0"/>
                <a:ea typeface="Cambria" panose="02040503050406030204" pitchFamily="18" charset="0"/>
                <a:cs typeface="+mn-cs"/>
              </a:rPr>
              <a:t>           - Valoarea totală nerambursabilă: </a:t>
            </a:r>
            <a:r>
              <a:rPr lang="ro-RO" sz="1200" dirty="0">
                <a:solidFill>
                  <a:schemeClr val="tx1"/>
                </a:solidFill>
              </a:rPr>
              <a:t>7.329.051,48</a:t>
            </a:r>
            <a:r>
              <a:rPr lang="ro-RO" dirty="0"/>
              <a:t> </a:t>
            </a:r>
            <a:r>
              <a:rPr lang="ro-RO" altLang="en-US" sz="1200" kern="1200" dirty="0">
                <a:solidFill>
                  <a:schemeClr val="tx1"/>
                </a:solidFill>
                <a:latin typeface="Cambria" panose="02040503050406030204" pitchFamily="18" charset="0"/>
                <a:ea typeface="Cambria" panose="02040503050406030204" pitchFamily="18" charset="0"/>
                <a:cs typeface="+mn-cs"/>
              </a:rPr>
              <a:t>lei</a:t>
            </a:r>
            <a:br>
              <a:rPr lang="ro-RO" altLang="en-US" sz="1200" kern="1200" dirty="0">
                <a:solidFill>
                  <a:schemeClr val="tx1"/>
                </a:solidFill>
                <a:latin typeface="Cambria" panose="02040503050406030204" pitchFamily="18" charset="0"/>
                <a:ea typeface="Cambria" panose="02040503050406030204" pitchFamily="18" charset="0"/>
                <a:cs typeface="+mn-cs"/>
              </a:rPr>
            </a:br>
            <a:r>
              <a:rPr lang="ro-RO" altLang="en-US" sz="1200" kern="1200" dirty="0">
                <a:solidFill>
                  <a:schemeClr val="tx1"/>
                </a:solidFill>
                <a:latin typeface="Cambria" panose="02040503050406030204" pitchFamily="18" charset="0"/>
                <a:ea typeface="Cambria" panose="02040503050406030204" pitchFamily="18" charset="0"/>
                <a:cs typeface="+mn-cs"/>
              </a:rPr>
              <a:t>           - Perioada de implementare: 1</a:t>
            </a:r>
            <a:r>
              <a:rPr lang="en-US" altLang="en-US" sz="1200" kern="1200" dirty="0">
                <a:solidFill>
                  <a:schemeClr val="tx1"/>
                </a:solidFill>
                <a:latin typeface="Cambria" panose="02040503050406030204" pitchFamily="18" charset="0"/>
                <a:ea typeface="Cambria" panose="02040503050406030204" pitchFamily="18" charset="0"/>
                <a:cs typeface="+mn-cs"/>
              </a:rPr>
              <a:t>5</a:t>
            </a:r>
            <a:r>
              <a:rPr lang="ro-RO" altLang="en-US" sz="1200" kern="1200" dirty="0">
                <a:solidFill>
                  <a:schemeClr val="tx1"/>
                </a:solidFill>
                <a:latin typeface="Cambria" panose="02040503050406030204" pitchFamily="18" charset="0"/>
                <a:ea typeface="Cambria" panose="02040503050406030204" pitchFamily="18" charset="0"/>
                <a:cs typeface="+mn-cs"/>
              </a:rPr>
              <a:t> luni</a:t>
            </a:r>
            <a:br>
              <a:rPr lang="ro-RO" altLang="en-US" sz="1200" kern="1200" dirty="0">
                <a:solidFill>
                  <a:schemeClr val="tx1"/>
                </a:solidFill>
                <a:latin typeface="Cambria" panose="02040503050406030204" pitchFamily="18" charset="0"/>
                <a:ea typeface="Cambria" panose="02040503050406030204" pitchFamily="18" charset="0"/>
                <a:cs typeface="+mn-cs"/>
              </a:rPr>
            </a:br>
            <a:endParaRPr lang="ro-RO" altLang="en-US" sz="1200" kern="1200" dirty="0">
              <a:solidFill>
                <a:schemeClr val="tx1"/>
              </a:solidFill>
              <a:latin typeface="Cambria" panose="02040503050406030204" pitchFamily="18" charset="0"/>
              <a:ea typeface="Cambria" panose="02040503050406030204" pitchFamily="18" charset="0"/>
              <a:cs typeface="+mn-cs"/>
            </a:endParaRPr>
          </a:p>
          <a:p>
            <a:endParaRPr lang="ro-RO" altLang="en-US" sz="1200" kern="1200" dirty="0">
              <a:solidFill>
                <a:schemeClr val="tx1"/>
              </a:solidFill>
              <a:latin typeface="Cambria" panose="02040503050406030204" pitchFamily="18" charset="0"/>
              <a:ea typeface="Cambria" panose="02040503050406030204" pitchFamily="18" charset="0"/>
              <a:cs typeface="+mn-cs"/>
            </a:endParaRPr>
          </a:p>
          <a:p>
            <a:r>
              <a:rPr lang="ro-RO" altLang="en-US" sz="1200" kern="1200" dirty="0">
                <a:solidFill>
                  <a:schemeClr val="tx1"/>
                </a:solidFill>
                <a:latin typeface="Cambria" panose="02040503050406030204" pitchFamily="18" charset="0"/>
                <a:ea typeface="Cambria" panose="02040503050406030204" pitchFamily="18" charset="0"/>
                <a:cs typeface="+mn-cs"/>
              </a:rPr>
              <a:t>Parteneri: </a:t>
            </a:r>
            <a:br>
              <a:rPr lang="ro-RO" altLang="en-US" sz="1200" kern="1200" dirty="0">
                <a:solidFill>
                  <a:schemeClr val="tx1"/>
                </a:solidFill>
                <a:latin typeface="Cambria" panose="02040503050406030204" pitchFamily="18" charset="0"/>
                <a:ea typeface="Cambria" panose="02040503050406030204" pitchFamily="18" charset="0"/>
                <a:cs typeface="+mn-cs"/>
              </a:rPr>
            </a:br>
            <a:r>
              <a:rPr lang="ro-RO" altLang="en-US" sz="1200" kern="1200" dirty="0">
                <a:solidFill>
                  <a:schemeClr val="tx1"/>
                </a:solidFill>
                <a:latin typeface="Cambria" panose="02040503050406030204" pitchFamily="18" charset="0"/>
                <a:ea typeface="Cambria" panose="02040503050406030204" pitchFamily="18" charset="0"/>
                <a:cs typeface="+mn-cs"/>
              </a:rPr>
              <a:t>U.A.T. Dorohoi – lider de proiect</a:t>
            </a:r>
            <a:br>
              <a:rPr lang="ro-RO" altLang="en-US" sz="1200" kern="1200" dirty="0">
                <a:solidFill>
                  <a:schemeClr val="tx1"/>
                </a:solidFill>
                <a:latin typeface="Cambria" panose="02040503050406030204" pitchFamily="18" charset="0"/>
                <a:ea typeface="Cambria" panose="02040503050406030204" pitchFamily="18" charset="0"/>
                <a:cs typeface="+mn-cs"/>
              </a:rPr>
            </a:br>
            <a:r>
              <a:rPr lang="ro-RO" altLang="en-US" sz="1200" kern="1200" dirty="0" err="1">
                <a:solidFill>
                  <a:schemeClr val="tx1"/>
                </a:solidFill>
                <a:latin typeface="Cambria" panose="02040503050406030204" pitchFamily="18" charset="0"/>
                <a:ea typeface="Cambria" panose="02040503050406030204" pitchFamily="18" charset="0"/>
                <a:cs typeface="+mn-cs"/>
              </a:rPr>
              <a:t>Direcţia</a:t>
            </a:r>
            <a:r>
              <a:rPr lang="ro-RO" altLang="en-US" sz="1200" kern="1200" dirty="0">
                <a:solidFill>
                  <a:schemeClr val="tx1"/>
                </a:solidFill>
                <a:latin typeface="Cambria" panose="02040503050406030204" pitchFamily="18" charset="0"/>
                <a:ea typeface="Cambria" panose="02040503050406030204" pitchFamily="18" charset="0"/>
                <a:cs typeface="+mn-cs"/>
              </a:rPr>
              <a:t> de </a:t>
            </a:r>
            <a:r>
              <a:rPr lang="ro-RO" altLang="en-US" sz="1200" kern="1200" dirty="0" err="1">
                <a:solidFill>
                  <a:schemeClr val="tx1"/>
                </a:solidFill>
                <a:latin typeface="Cambria" panose="02040503050406030204" pitchFamily="18" charset="0"/>
                <a:ea typeface="Cambria" panose="02040503050406030204" pitchFamily="18" charset="0"/>
                <a:cs typeface="+mn-cs"/>
              </a:rPr>
              <a:t>Asistenţă</a:t>
            </a:r>
            <a:r>
              <a:rPr lang="ro-RO" altLang="en-US" sz="1200" kern="1200" dirty="0">
                <a:solidFill>
                  <a:schemeClr val="tx1"/>
                </a:solidFill>
                <a:latin typeface="Cambria" panose="02040503050406030204" pitchFamily="18" charset="0"/>
                <a:ea typeface="Cambria" panose="02040503050406030204" pitchFamily="18" charset="0"/>
                <a:cs typeface="+mn-cs"/>
              </a:rPr>
              <a:t> Socială Dorohoi – Partener</a:t>
            </a:r>
          </a:p>
          <a:p>
            <a:pPr algn="ctr"/>
            <a:br>
              <a:rPr lang="ro-RO" altLang="en-US" sz="1200" kern="1200" dirty="0">
                <a:solidFill>
                  <a:schemeClr val="tx1"/>
                </a:solidFill>
                <a:latin typeface="Cambria" panose="02040503050406030204" pitchFamily="18" charset="0"/>
                <a:ea typeface="Cambria" panose="02040503050406030204" pitchFamily="18" charset="0"/>
                <a:cs typeface="+mn-cs"/>
              </a:rPr>
            </a:br>
            <a:r>
              <a:rPr lang="ro-RO" altLang="en-US" sz="1200" kern="1200" dirty="0">
                <a:solidFill>
                  <a:schemeClr val="tx1"/>
                </a:solidFill>
                <a:latin typeface="Cambria" panose="02040503050406030204" pitchFamily="18" charset="0"/>
                <a:ea typeface="Cambria" panose="02040503050406030204" pitchFamily="18" charset="0"/>
                <a:cs typeface="+mn-cs"/>
              </a:rPr>
              <a:t>Stadiul proiectului: în implementare</a:t>
            </a:r>
            <a:br>
              <a:rPr lang="ro-RO" altLang="en-US" sz="1200" kern="1200" dirty="0">
                <a:solidFill>
                  <a:srgbClr val="FFFF00"/>
                </a:solidFill>
                <a:latin typeface="Cambria" panose="02040503050406030204" pitchFamily="18" charset="0"/>
                <a:ea typeface="Cambria" panose="02040503050406030204" pitchFamily="18" charset="0"/>
                <a:cs typeface="+mn-cs"/>
              </a:rPr>
            </a:br>
            <a:br>
              <a:rPr lang="ro-RO" altLang="en-US" sz="1100" kern="1200" dirty="0">
                <a:solidFill>
                  <a:schemeClr val="tx1"/>
                </a:solidFill>
                <a:latin typeface="Cambria" panose="02040503050406030204" pitchFamily="18" charset="0"/>
                <a:ea typeface="Cambria" panose="02040503050406030204" pitchFamily="18" charset="0"/>
                <a:cs typeface="+mn-cs"/>
              </a:rPr>
            </a:br>
            <a:endParaRPr lang="ro-RO" dirty="0">
              <a:solidFill>
                <a:schemeClr val="tx1"/>
              </a:solidFill>
            </a:endParaRPr>
          </a:p>
        </p:txBody>
      </p:sp>
      <p:pic>
        <p:nvPicPr>
          <p:cNvPr id="3" name="Substituent imagine 6" descr="O imagine care conține clădire&#10;&#10;Descriere generată automat">
            <a:extLst>
              <a:ext uri="{FF2B5EF4-FFF2-40B4-BE49-F238E27FC236}">
                <a16:creationId xmlns:a16="http://schemas.microsoft.com/office/drawing/2014/main" id="{BC2B830D-47C3-10A6-3344-5461D788F177}"/>
              </a:ext>
            </a:extLst>
          </p:cNvPr>
          <p:cNvPicPr>
            <a:picLocks noChangeAspect="1"/>
          </p:cNvPicPr>
          <p:nvPr/>
        </p:nvPicPr>
        <p:blipFill>
          <a:blip r:embed="rId2"/>
          <a:srcRect l="19683" r="19683"/>
          <a:stretch>
            <a:fillRect/>
          </a:stretch>
        </p:blipFill>
        <p:spPr>
          <a:xfrm>
            <a:off x="7726228" y="2793127"/>
            <a:ext cx="2266467" cy="2265441"/>
          </a:xfrm>
          <a:prstGeom prst="ellipse">
            <a:avLst/>
          </a:prstGeom>
        </p:spPr>
      </p:pic>
      <p:sp>
        <p:nvSpPr>
          <p:cNvPr id="4" name="Titlu 4">
            <a:extLst>
              <a:ext uri="{FF2B5EF4-FFF2-40B4-BE49-F238E27FC236}">
                <a16:creationId xmlns:a16="http://schemas.microsoft.com/office/drawing/2014/main" id="{D5049AAE-B7CF-CF54-4A64-941F71D7FF70}"/>
              </a:ext>
            </a:extLst>
          </p:cNvPr>
          <p:cNvSpPr txBox="1">
            <a:spLocks/>
          </p:cNvSpPr>
          <p:nvPr/>
        </p:nvSpPr>
        <p:spPr>
          <a:xfrm>
            <a:off x="1350304" y="84932"/>
            <a:ext cx="6443392" cy="492412"/>
          </a:xfrm>
          <a:prstGeom prst="rect">
            <a:avLst/>
          </a:prstGeom>
          <a:noFill/>
          <a:ln>
            <a:noFill/>
          </a:ln>
        </p:spPr>
        <p:txBody>
          <a:bodyPr spcFirstLastPara="1" wrap="square" lIns="91425" tIns="91425" rIns="91425" bIns="91425" rtlCol="0" anchor="ctr"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1pPr>
            <a:lvl2pPr marR="0" lvl="1"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2pPr>
            <a:lvl3pPr marR="0" lvl="2"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3pPr>
            <a:lvl4pPr marR="0" lvl="3"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4pPr>
            <a:lvl5pPr marR="0" lvl="4"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5pPr>
            <a:lvl6pPr marR="0" lvl="5"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6pPr>
            <a:lvl7pPr marR="0" lvl="6"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7pPr>
            <a:lvl8pPr marR="0" lvl="7"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8pPr>
            <a:lvl9pPr marR="0" lvl="8"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9pPr>
          </a:lstStyle>
          <a:p>
            <a:r>
              <a:rPr lang="ro-RO" sz="2000" spc="195" dirty="0">
                <a:latin typeface="+mj-lt"/>
              </a:rPr>
              <a:t>FONDURI NERAMBURSABILE</a:t>
            </a:r>
            <a:endParaRPr lang="en-US" sz="2000" spc="195" dirty="0">
              <a:latin typeface="+mj-lt"/>
            </a:endParaRPr>
          </a:p>
        </p:txBody>
      </p:sp>
    </p:spTree>
    <p:extLst>
      <p:ext uri="{BB962C8B-B14F-4D97-AF65-F5344CB8AC3E}">
        <p14:creationId xmlns:p14="http://schemas.microsoft.com/office/powerpoint/2010/main" val="352518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4ECBF064-413F-4199-A196-66388C0193DB}"/>
              </a:ext>
            </a:extLst>
          </p:cNvPr>
          <p:cNvSpPr txBox="1">
            <a:spLocks/>
          </p:cNvSpPr>
          <p:nvPr/>
        </p:nvSpPr>
        <p:spPr>
          <a:xfrm>
            <a:off x="705949" y="520117"/>
            <a:ext cx="6747796" cy="412970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ro-RO" altLang="en-US" sz="1200" kern="1200" dirty="0">
              <a:solidFill>
                <a:schemeClr val="tx1"/>
              </a:solidFill>
              <a:latin typeface="Cambria" panose="02040503050406030204" pitchFamily="18" charset="0"/>
              <a:ea typeface="Cambria" panose="02040503050406030204" pitchFamily="18" charset="0"/>
              <a:cs typeface="+mn-cs"/>
            </a:endParaRPr>
          </a:p>
          <a:p>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indent="360363" algn="just"/>
            <a:r>
              <a:rPr lang="ro-RO" altLang="en-US" sz="1200" kern="1200" dirty="0">
                <a:solidFill>
                  <a:schemeClr val="tx1"/>
                </a:solidFill>
                <a:latin typeface="Cambria" panose="02040503050406030204" pitchFamily="18" charset="0"/>
                <a:ea typeface="Cambria" panose="02040503050406030204" pitchFamily="18" charset="0"/>
                <a:cs typeface="+mn-cs"/>
              </a:rPr>
              <a:t>În luna octombrie 2024 a fost semnat contractul de finantare  „ Construirea unui centru de zi pentru persoanele cu dizabilități, in Mun. Dorohoi, judetul Botosani”,   în cadrul „PNRR: Fonduri pentru România modernă și reformată!“, Componenta 13 - Reforme sociale, lnvestitia 2. Reabilitarea/renovarea 􀀇i dezvoltarea infrastructurii sociale pentru persoanele cu </a:t>
            </a:r>
            <a:r>
              <a:rPr lang="ro-RO" altLang="en-US" sz="1200" kern="1200" dirty="0" err="1">
                <a:solidFill>
                  <a:schemeClr val="tx1"/>
                </a:solidFill>
                <a:latin typeface="Cambria" panose="02040503050406030204" pitchFamily="18" charset="0"/>
                <a:ea typeface="Cambria" panose="02040503050406030204" pitchFamily="18" charset="0"/>
                <a:cs typeface="+mn-cs"/>
              </a:rPr>
              <a:t>dizabilitati</a:t>
            </a:r>
            <a:r>
              <a:rPr lang="ro-RO" altLang="en-US" sz="1200" kern="1200" dirty="0">
                <a:solidFill>
                  <a:schemeClr val="tx1"/>
                </a:solidFill>
                <a:latin typeface="Cambria" panose="02040503050406030204" pitchFamily="18" charset="0"/>
                <a:ea typeface="Cambria" panose="02040503050406030204" pitchFamily="18" charset="0"/>
                <a:cs typeface="+mn-cs"/>
              </a:rPr>
              <a:t> Apel competitiv "Dezvoltarea infrastructurii sociale pentru persoanele cu </a:t>
            </a:r>
            <a:r>
              <a:rPr lang="ro-RO" altLang="en-US" sz="1200" kern="1200" dirty="0" err="1">
                <a:solidFill>
                  <a:schemeClr val="tx1"/>
                </a:solidFill>
                <a:latin typeface="Cambria" panose="02040503050406030204" pitchFamily="18" charset="0"/>
                <a:ea typeface="Cambria" panose="02040503050406030204" pitchFamily="18" charset="0"/>
                <a:cs typeface="+mn-cs"/>
              </a:rPr>
              <a:t>dizabilitati</a:t>
            </a:r>
            <a:r>
              <a:rPr lang="ro-RO" altLang="en-US" sz="1200" kern="1200" dirty="0">
                <a:solidFill>
                  <a:schemeClr val="tx1"/>
                </a:solidFill>
                <a:latin typeface="Cambria" panose="02040503050406030204" pitchFamily="18" charset="0"/>
                <a:ea typeface="Cambria" panose="02040503050406030204" pitchFamily="18" charset="0"/>
                <a:cs typeface="+mn-cs"/>
              </a:rPr>
              <a:t> - Sesiunea 3" </a:t>
            </a:r>
          </a:p>
          <a:p>
            <a:pPr algn="ctr"/>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algn="just"/>
            <a:r>
              <a:rPr lang="ro-RO" altLang="en-US" sz="1200" b="1" u="sng" kern="1200" dirty="0">
                <a:solidFill>
                  <a:schemeClr val="tx1"/>
                </a:solidFill>
                <a:latin typeface="Cambria" panose="02040503050406030204" pitchFamily="18" charset="0"/>
                <a:ea typeface="Cambria" panose="02040503050406030204" pitchFamily="18" charset="0"/>
                <a:cs typeface="+mn-cs"/>
              </a:rPr>
              <a:t>Obiectivul proiectului:</a:t>
            </a:r>
          </a:p>
          <a:p>
            <a:pPr algn="just"/>
            <a:r>
              <a:rPr lang="ro-RO" altLang="en-US" sz="1200" b="1" kern="1200" dirty="0">
                <a:solidFill>
                  <a:schemeClr val="tx1"/>
                </a:solidFill>
                <a:latin typeface="Cambria" panose="02040503050406030204" pitchFamily="18" charset="0"/>
                <a:ea typeface="Cambria" panose="02040503050406030204" pitchFamily="18" charset="0"/>
                <a:cs typeface="+mn-cs"/>
              </a:rPr>
              <a:t>-  </a:t>
            </a:r>
            <a:r>
              <a:rPr lang="ro-RO" altLang="en-US" sz="1200" kern="1200" dirty="0">
                <a:solidFill>
                  <a:schemeClr val="tx1"/>
                </a:solidFill>
                <a:latin typeface="Cambria" panose="02040503050406030204" pitchFamily="18" charset="0"/>
                <a:ea typeface="Cambria" panose="02040503050406030204" pitchFamily="18" charset="0"/>
                <a:cs typeface="+mn-cs"/>
              </a:rPr>
              <a:t>îl reprezintă construirea unui Centru de zi pentru persoanele cu dizabilități în Municipiul Dorohoi, judetul Botoșani</a:t>
            </a:r>
          </a:p>
          <a:p>
            <a:pPr algn="ctr"/>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algn="just"/>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algn="just"/>
            <a:r>
              <a:rPr lang="ro-RO" altLang="en-US" sz="1200" b="1" kern="1200" dirty="0">
                <a:solidFill>
                  <a:schemeClr val="tx1"/>
                </a:solidFill>
                <a:latin typeface="Cambria" panose="02040503050406030204" pitchFamily="18" charset="0"/>
                <a:ea typeface="Cambria" panose="02040503050406030204" pitchFamily="18" charset="0"/>
                <a:cs typeface="+mn-cs"/>
              </a:rPr>
              <a:t>Valoarea totală </a:t>
            </a:r>
            <a:r>
              <a:rPr lang="ro-RO" altLang="en-US" sz="1200" kern="1200" dirty="0">
                <a:solidFill>
                  <a:schemeClr val="tx1"/>
                </a:solidFill>
                <a:latin typeface="Cambria" panose="02040503050406030204" pitchFamily="18" charset="0"/>
                <a:ea typeface="Cambria" panose="02040503050406030204" pitchFamily="18" charset="0"/>
                <a:cs typeface="+mn-cs"/>
              </a:rPr>
              <a:t>a finanțării nerambursabile a proiectului este de 4.006.759,07 lei,  din care:</a:t>
            </a:r>
          </a:p>
          <a:p>
            <a:pPr algn="just"/>
            <a:r>
              <a:rPr lang="ro-RO" altLang="en-US" sz="1200" kern="1200" dirty="0">
                <a:solidFill>
                  <a:schemeClr val="tx1"/>
                </a:solidFill>
                <a:latin typeface="Cambria" panose="02040503050406030204" pitchFamily="18" charset="0"/>
                <a:ea typeface="Cambria" panose="02040503050406030204" pitchFamily="18" charset="0"/>
                <a:cs typeface="+mn-cs"/>
              </a:rPr>
              <a:t>-  valoare eligibilă din PNRR (fără TVA) 3.376.214,68 lei și valoare TVA aferentă cheltuielilor eligibile din PNRR 630.544,39 lei</a:t>
            </a:r>
          </a:p>
          <a:p>
            <a:pPr algn="ctr"/>
            <a:endParaRPr lang="ro-RO" altLang="en-US" sz="12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r>
              <a:rPr lang="ro-RO" altLang="en-US" sz="1100" kern="1200" dirty="0">
                <a:solidFill>
                  <a:schemeClr val="tx1"/>
                </a:solidFill>
                <a:latin typeface="Cambria" panose="02040503050406030204" pitchFamily="18" charset="0"/>
                <a:ea typeface="Cambria" panose="02040503050406030204" pitchFamily="18" charset="0"/>
                <a:cs typeface="+mn-cs"/>
              </a:rPr>
              <a:t>Stadiul proiectului: în implementare</a:t>
            </a: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r>
              <a:rPr lang="ro-RO" altLang="en-US" sz="1100" kern="1200" dirty="0">
                <a:solidFill>
                  <a:schemeClr val="tx1"/>
                </a:solidFill>
                <a:latin typeface="Cambria" panose="02040503050406030204" pitchFamily="18" charset="0"/>
                <a:ea typeface="Cambria" panose="02040503050406030204" pitchFamily="18" charset="0"/>
                <a:cs typeface="+mn-cs"/>
              </a:rPr>
              <a:t>Stadiul proiectului: </a:t>
            </a:r>
            <a:r>
              <a:rPr lang="en-US" altLang="en-US" sz="1100" kern="1200" dirty="0" err="1">
                <a:solidFill>
                  <a:schemeClr val="tx1"/>
                </a:solidFill>
                <a:latin typeface="Cambria" panose="02040503050406030204" pitchFamily="18" charset="0"/>
                <a:ea typeface="Cambria" panose="02040503050406030204" pitchFamily="18" charset="0"/>
                <a:cs typeface="+mn-cs"/>
              </a:rPr>
              <a:t>în</a:t>
            </a:r>
            <a:r>
              <a:rPr lang="en-US" altLang="en-US" sz="1100" kern="1200" dirty="0">
                <a:solidFill>
                  <a:schemeClr val="tx1"/>
                </a:solidFill>
                <a:latin typeface="Cambria" panose="02040503050406030204" pitchFamily="18" charset="0"/>
                <a:ea typeface="Cambria" panose="02040503050406030204" pitchFamily="18" charset="0"/>
                <a:cs typeface="+mn-cs"/>
              </a:rPr>
              <a:t> curs</a:t>
            </a:r>
            <a:endParaRPr lang="ro-RO" dirty="0">
              <a:solidFill>
                <a:schemeClr val="tx1"/>
              </a:solidFill>
            </a:endParaRPr>
          </a:p>
        </p:txBody>
      </p:sp>
      <p:pic>
        <p:nvPicPr>
          <p:cNvPr id="6" name="Substituent imagine 6" descr="O imagine care conține clădire&#10;&#10;Descriere generată automat">
            <a:extLst>
              <a:ext uri="{FF2B5EF4-FFF2-40B4-BE49-F238E27FC236}">
                <a16:creationId xmlns:a16="http://schemas.microsoft.com/office/drawing/2014/main" id="{BBD2F97B-0943-4A50-B148-6730304E158F}"/>
              </a:ext>
            </a:extLst>
          </p:cNvPr>
          <p:cNvPicPr>
            <a:picLocks noChangeAspect="1"/>
          </p:cNvPicPr>
          <p:nvPr/>
        </p:nvPicPr>
        <p:blipFill>
          <a:blip r:embed="rId2"/>
          <a:srcRect l="19683" r="19683"/>
          <a:stretch>
            <a:fillRect/>
          </a:stretch>
        </p:blipFill>
        <p:spPr>
          <a:xfrm>
            <a:off x="7841114" y="2584968"/>
            <a:ext cx="3505200" cy="3503613"/>
          </a:xfrm>
          <a:prstGeom prst="ellipse">
            <a:avLst/>
          </a:prstGeom>
        </p:spPr>
      </p:pic>
      <p:sp>
        <p:nvSpPr>
          <p:cNvPr id="2" name="Titlu 4">
            <a:extLst>
              <a:ext uri="{FF2B5EF4-FFF2-40B4-BE49-F238E27FC236}">
                <a16:creationId xmlns:a16="http://schemas.microsoft.com/office/drawing/2014/main" id="{17F82CEF-0F62-9867-87BA-E09CC649135B}"/>
              </a:ext>
            </a:extLst>
          </p:cNvPr>
          <p:cNvSpPr txBox="1">
            <a:spLocks/>
          </p:cNvSpPr>
          <p:nvPr/>
        </p:nvSpPr>
        <p:spPr>
          <a:xfrm>
            <a:off x="1350304" y="84932"/>
            <a:ext cx="6443392" cy="492412"/>
          </a:xfrm>
          <a:prstGeom prst="rect">
            <a:avLst/>
          </a:prstGeom>
          <a:noFill/>
          <a:ln>
            <a:noFill/>
          </a:ln>
        </p:spPr>
        <p:txBody>
          <a:bodyPr spcFirstLastPara="1" wrap="square" lIns="91425" tIns="91425" rIns="91425" bIns="91425" rtlCol="0" anchor="ctr"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1pPr>
            <a:lvl2pPr marR="0" lvl="1"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2pPr>
            <a:lvl3pPr marR="0" lvl="2"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3pPr>
            <a:lvl4pPr marR="0" lvl="3"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4pPr>
            <a:lvl5pPr marR="0" lvl="4"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5pPr>
            <a:lvl6pPr marR="0" lvl="5"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6pPr>
            <a:lvl7pPr marR="0" lvl="6"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7pPr>
            <a:lvl8pPr marR="0" lvl="7"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8pPr>
            <a:lvl9pPr marR="0" lvl="8"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9pPr>
          </a:lstStyle>
          <a:p>
            <a:r>
              <a:rPr lang="ro-RO" sz="2000" spc="195" dirty="0">
                <a:latin typeface="+mj-lt"/>
              </a:rPr>
              <a:t>FONDURI NERAMBURSABILE</a:t>
            </a:r>
            <a:endParaRPr lang="en-US" sz="2000" spc="195" dirty="0">
              <a:latin typeface="+mj-lt"/>
            </a:endParaRPr>
          </a:p>
        </p:txBody>
      </p:sp>
    </p:spTree>
    <p:extLst>
      <p:ext uri="{BB962C8B-B14F-4D97-AF65-F5344CB8AC3E}">
        <p14:creationId xmlns:p14="http://schemas.microsoft.com/office/powerpoint/2010/main" val="370815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ppt_w</p:attrName>
                                        </p:attrNameLst>
                                      </p:cBhvr>
                                      <p:tavLst>
                                        <p:tav tm="0" fmla="#ppt_w*sin(2.5*pi*$)">
                                          <p:val>
                                            <p:fltVal val="0"/>
                                          </p:val>
                                        </p:tav>
                                        <p:tav tm="100000">
                                          <p:val>
                                            <p:fltVal val="1"/>
                                          </p:val>
                                        </p:tav>
                                      </p:tavLst>
                                    </p:anim>
                                    <p:anim calcmode="lin" valueType="num">
                                      <p:cBhvr>
                                        <p:cTn id="16"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u 2">
            <a:extLst>
              <a:ext uri="{FF2B5EF4-FFF2-40B4-BE49-F238E27FC236}">
                <a16:creationId xmlns:a16="http://schemas.microsoft.com/office/drawing/2014/main" id="{AC296695-26D9-4957-A09B-8A4E16408375}"/>
              </a:ext>
            </a:extLst>
          </p:cNvPr>
          <p:cNvSpPr txBox="1">
            <a:spLocks/>
          </p:cNvSpPr>
          <p:nvPr/>
        </p:nvSpPr>
        <p:spPr>
          <a:xfrm>
            <a:off x="705948" y="520117"/>
            <a:ext cx="7538052" cy="428048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altLang="en-US" kern="1200" dirty="0">
              <a:solidFill>
                <a:schemeClr val="tx1"/>
              </a:solidFill>
              <a:latin typeface="Cambria" panose="02040503050406030204" pitchFamily="18" charset="0"/>
              <a:ea typeface="Cambria" panose="02040503050406030204" pitchFamily="18" charset="0"/>
              <a:cs typeface="+mn-cs"/>
            </a:endParaRPr>
          </a:p>
          <a:p>
            <a:pPr algn="ctr"/>
            <a:endParaRPr lang="en-US" altLang="en-US" kern="1200" dirty="0">
              <a:solidFill>
                <a:schemeClr val="tx1"/>
              </a:solidFill>
              <a:latin typeface="Cambria" panose="02040503050406030204" pitchFamily="18" charset="0"/>
              <a:ea typeface="Cambria" panose="02040503050406030204" pitchFamily="18" charset="0"/>
              <a:cs typeface="+mn-cs"/>
            </a:endParaRPr>
          </a:p>
          <a:p>
            <a:pPr algn="just">
              <a:lnSpc>
                <a:spcPct val="150000"/>
              </a:lnSpc>
            </a:pPr>
            <a:r>
              <a:rPr lang="en-US" altLang="en-US" kern="1200" dirty="0">
                <a:solidFill>
                  <a:schemeClr val="tx1"/>
                </a:solidFill>
                <a:latin typeface="Cambria" panose="02040503050406030204" pitchFamily="18" charset="0"/>
                <a:ea typeface="Cambria" panose="02040503050406030204" pitchFamily="18" charset="0"/>
                <a:cs typeface="+mn-cs"/>
              </a:rPr>
              <a:t>	</a:t>
            </a:r>
            <a:r>
              <a:rPr lang="ro-RO" altLang="en-US" sz="1200" kern="1200" dirty="0">
                <a:solidFill>
                  <a:schemeClr val="tx1"/>
                </a:solidFill>
                <a:latin typeface="Cambria" panose="02040503050406030204" pitchFamily="18" charset="0"/>
                <a:ea typeface="Cambria" panose="02040503050406030204" pitchFamily="18" charset="0"/>
                <a:cs typeface="+mn-cs"/>
              </a:rPr>
              <a:t>În luna octombrie 2024, conform Ordinulului nr. 3968 din 29.10.2024 emis de către Ministerul Dezvoltării, Lucrărilor Publice</a:t>
            </a:r>
            <a:r>
              <a:rPr lang="en-US" altLang="en-US" sz="1200" kern="1200" dirty="0">
                <a:solidFill>
                  <a:schemeClr val="tx1"/>
                </a:solidFill>
                <a:latin typeface="Cambria" panose="02040503050406030204" pitchFamily="18" charset="0"/>
                <a:ea typeface="Cambria" panose="02040503050406030204" pitchFamily="18" charset="0"/>
                <a:cs typeface="+mn-cs"/>
              </a:rPr>
              <a:t> </a:t>
            </a:r>
            <a:r>
              <a:rPr lang="ro-RO" altLang="en-US" sz="1200" kern="1200" dirty="0">
                <a:solidFill>
                  <a:schemeClr val="tx1"/>
                </a:solidFill>
                <a:latin typeface="Cambria" panose="02040503050406030204" pitchFamily="18" charset="0"/>
                <a:ea typeface="Cambria" panose="02040503050406030204" pitchFamily="18" charset="0"/>
                <a:cs typeface="+mn-cs"/>
              </a:rPr>
              <a:t>și Administrației, a fost aprobată reabilitarea clădirii DAS din Str. Stefan Cel Mare nr.43, în cadrul proiectului </a:t>
            </a:r>
            <a:r>
              <a:rPr lang="en-US" altLang="en-US" sz="1200" b="1" kern="1200" dirty="0">
                <a:solidFill>
                  <a:schemeClr val="tx1"/>
                </a:solidFill>
                <a:latin typeface="Cambria" panose="02040503050406030204" pitchFamily="18" charset="0"/>
                <a:ea typeface="Cambria" panose="02040503050406030204" pitchFamily="18" charset="0"/>
                <a:cs typeface="+mn-cs"/>
              </a:rPr>
              <a:t>“</a:t>
            </a:r>
            <a:r>
              <a:rPr lang="en-US" altLang="en-US" sz="1200" b="1" kern="1200" dirty="0" err="1">
                <a:solidFill>
                  <a:schemeClr val="tx1"/>
                </a:solidFill>
                <a:latin typeface="Cambria" panose="02040503050406030204" pitchFamily="18" charset="0"/>
                <a:ea typeface="Cambria" panose="02040503050406030204" pitchFamily="18" charset="0"/>
                <a:cs typeface="+mn-cs"/>
              </a:rPr>
              <a:t>Lucr</a:t>
            </a:r>
            <a:r>
              <a:rPr lang="ro-RO" altLang="en-US" sz="1200" b="1" kern="1200" dirty="0">
                <a:solidFill>
                  <a:schemeClr val="tx1"/>
                </a:solidFill>
                <a:latin typeface="Cambria" panose="02040503050406030204" pitchFamily="18" charset="0"/>
                <a:ea typeface="Cambria" panose="02040503050406030204" pitchFamily="18" charset="0"/>
                <a:cs typeface="+mn-cs"/>
              </a:rPr>
              <a:t>ă</a:t>
            </a:r>
            <a:r>
              <a:rPr lang="en-US" altLang="en-US" sz="1200" b="1" kern="1200" dirty="0" err="1">
                <a:solidFill>
                  <a:schemeClr val="tx1"/>
                </a:solidFill>
                <a:latin typeface="Cambria" panose="02040503050406030204" pitchFamily="18" charset="0"/>
                <a:ea typeface="Cambria" panose="02040503050406030204" pitchFamily="18" charset="0"/>
                <a:cs typeface="+mn-cs"/>
              </a:rPr>
              <a:t>ri</a:t>
            </a:r>
            <a:r>
              <a:rPr lang="en-US" altLang="en-US" sz="1200" b="1" kern="1200" dirty="0">
                <a:solidFill>
                  <a:schemeClr val="tx1"/>
                </a:solidFill>
                <a:latin typeface="Cambria" panose="02040503050406030204" pitchFamily="18" charset="0"/>
                <a:ea typeface="Cambria" panose="02040503050406030204" pitchFamily="18" charset="0"/>
                <a:cs typeface="+mn-cs"/>
              </a:rPr>
              <a:t> de </a:t>
            </a:r>
            <a:r>
              <a:rPr lang="en-US" altLang="en-US" sz="1200" b="1" kern="1200" dirty="0" err="1">
                <a:solidFill>
                  <a:schemeClr val="tx1"/>
                </a:solidFill>
                <a:latin typeface="Cambria" panose="02040503050406030204" pitchFamily="18" charset="0"/>
                <a:ea typeface="Cambria" panose="02040503050406030204" pitchFamily="18" charset="0"/>
                <a:cs typeface="+mn-cs"/>
              </a:rPr>
              <a:t>renovare</a:t>
            </a:r>
            <a:r>
              <a:rPr lang="en-US" altLang="en-US" sz="1200" b="1" kern="1200" dirty="0">
                <a:solidFill>
                  <a:schemeClr val="tx1"/>
                </a:solidFill>
                <a:latin typeface="Cambria" panose="02040503050406030204" pitchFamily="18" charset="0"/>
                <a:ea typeface="Cambria" panose="02040503050406030204" pitchFamily="18" charset="0"/>
                <a:cs typeface="+mn-cs"/>
              </a:rPr>
              <a:t> energetic</a:t>
            </a:r>
            <a:r>
              <a:rPr lang="ro-RO" altLang="en-US" sz="1200" b="1" kern="1200" dirty="0">
                <a:solidFill>
                  <a:schemeClr val="tx1"/>
                </a:solidFill>
                <a:latin typeface="Cambria" panose="02040503050406030204" pitchFamily="18" charset="0"/>
                <a:ea typeface="Cambria" panose="02040503050406030204" pitchFamily="18" charset="0"/>
                <a:cs typeface="+mn-cs"/>
              </a:rPr>
              <a:t>ă</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ro-RO" altLang="en-US" sz="1200" b="1" kern="1200" dirty="0">
                <a:solidFill>
                  <a:schemeClr val="tx1"/>
                </a:solidFill>
                <a:latin typeface="Cambria" panose="02040503050406030204" pitchFamily="18" charset="0"/>
                <a:ea typeface="Cambria" panose="02040503050406030204" pitchFamily="18" charset="0"/>
                <a:cs typeface="+mn-cs"/>
              </a:rPr>
              <a:t>ș</a:t>
            </a:r>
            <a:r>
              <a:rPr lang="en-US" altLang="en-US" sz="1200" b="1" kern="1200" dirty="0" err="1">
                <a:solidFill>
                  <a:schemeClr val="tx1"/>
                </a:solidFill>
                <a:latin typeface="Cambria" panose="02040503050406030204" pitchFamily="18" charset="0"/>
                <a:ea typeface="Cambria" panose="02040503050406030204" pitchFamily="18" charset="0"/>
                <a:cs typeface="+mn-cs"/>
              </a:rPr>
              <a:t>i</a:t>
            </a:r>
            <a:r>
              <a:rPr lang="en-US" altLang="en-US" sz="1200" b="1" kern="1200" dirty="0">
                <a:solidFill>
                  <a:schemeClr val="tx1"/>
                </a:solidFill>
                <a:latin typeface="Cambria" panose="02040503050406030204" pitchFamily="18" charset="0"/>
                <a:ea typeface="Cambria" panose="02040503050406030204" pitchFamily="18" charset="0"/>
                <a:cs typeface="+mn-cs"/>
              </a:rPr>
              <a:t> de </a:t>
            </a:r>
            <a:r>
              <a:rPr lang="en-US" altLang="en-US" sz="1200" b="1" kern="1200" dirty="0" err="1">
                <a:solidFill>
                  <a:schemeClr val="tx1"/>
                </a:solidFill>
                <a:latin typeface="Cambria" panose="02040503050406030204" pitchFamily="18" charset="0"/>
                <a:ea typeface="Cambria" panose="02040503050406030204" pitchFamily="18" charset="0"/>
                <a:cs typeface="+mn-cs"/>
              </a:rPr>
              <a:t>consolidare</a:t>
            </a:r>
            <a:r>
              <a:rPr lang="en-US" altLang="en-US" sz="1200" b="1" kern="1200" dirty="0">
                <a:solidFill>
                  <a:schemeClr val="tx1"/>
                </a:solidFill>
                <a:latin typeface="Cambria" panose="02040503050406030204" pitchFamily="18" charset="0"/>
                <a:ea typeface="Cambria" panose="02040503050406030204" pitchFamily="18" charset="0"/>
                <a:cs typeface="+mn-cs"/>
              </a:rPr>
              <a:t> cl</a:t>
            </a:r>
            <a:r>
              <a:rPr lang="ro-RO" altLang="en-US" sz="1200" b="1" kern="1200" dirty="0">
                <a:solidFill>
                  <a:schemeClr val="tx1"/>
                </a:solidFill>
                <a:latin typeface="Cambria" panose="02040503050406030204" pitchFamily="18" charset="0"/>
                <a:ea typeface="Cambria" panose="02040503050406030204" pitchFamily="18" charset="0"/>
                <a:cs typeface="+mn-cs"/>
              </a:rPr>
              <a:t>ă</a:t>
            </a:r>
            <a:r>
              <a:rPr lang="en-US" altLang="en-US" sz="1200" b="1" kern="1200" dirty="0">
                <a:solidFill>
                  <a:schemeClr val="tx1"/>
                </a:solidFill>
                <a:latin typeface="Cambria" panose="02040503050406030204" pitchFamily="18" charset="0"/>
                <a:ea typeface="Cambria" panose="02040503050406030204" pitchFamily="18" charset="0"/>
                <a:cs typeface="+mn-cs"/>
              </a:rPr>
              <a:t>dire destinate </a:t>
            </a:r>
            <a:r>
              <a:rPr lang="en-US" altLang="en-US" sz="1200" b="1" kern="1200" dirty="0" err="1">
                <a:solidFill>
                  <a:schemeClr val="tx1"/>
                </a:solidFill>
                <a:latin typeface="Cambria" panose="02040503050406030204" pitchFamily="18" charset="0"/>
                <a:ea typeface="Cambria" panose="02040503050406030204" pitchFamily="18" charset="0"/>
                <a:cs typeface="+mn-cs"/>
              </a:rPr>
              <a:t>furnizarii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serviciilor</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sociale</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ro-RO" altLang="en-US" sz="1200" b="1" kern="1200" dirty="0">
                <a:solidFill>
                  <a:schemeClr val="tx1"/>
                </a:solidFill>
                <a:latin typeface="Cambria" panose="02040503050406030204" pitchFamily="18" charset="0"/>
                <a:ea typeface="Cambria" panose="02040503050406030204" pitchFamily="18" charset="0"/>
                <a:cs typeface="+mn-cs"/>
              </a:rPr>
              <a:t>î</a:t>
            </a:r>
            <a:r>
              <a:rPr lang="en-US" altLang="en-US" sz="1200" b="1" kern="1200" dirty="0">
                <a:solidFill>
                  <a:schemeClr val="tx1"/>
                </a:solidFill>
                <a:latin typeface="Cambria" panose="02040503050406030204" pitchFamily="18" charset="0"/>
                <a:ea typeface="Cambria" panose="02040503050406030204" pitchFamily="18" charset="0"/>
                <a:cs typeface="+mn-cs"/>
              </a:rPr>
              <a:t>n </a:t>
            </a:r>
            <a:r>
              <a:rPr lang="en-US" altLang="en-US" sz="1200" b="1" kern="1200" dirty="0" err="1">
                <a:solidFill>
                  <a:schemeClr val="tx1"/>
                </a:solidFill>
                <a:latin typeface="Cambria" panose="02040503050406030204" pitchFamily="18" charset="0"/>
                <a:ea typeface="Cambria" panose="02040503050406030204" pitchFamily="18" charset="0"/>
                <a:cs typeface="+mn-cs"/>
              </a:rPr>
              <a:t>vederea</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asigur</a:t>
            </a:r>
            <a:r>
              <a:rPr lang="ro-RO" altLang="en-US" sz="1200" b="1" kern="1200" dirty="0">
                <a:solidFill>
                  <a:schemeClr val="tx1"/>
                </a:solidFill>
                <a:latin typeface="Cambria" panose="02040503050406030204" pitchFamily="18" charset="0"/>
                <a:ea typeface="Cambria" panose="02040503050406030204" pitchFamily="18" charset="0"/>
                <a:cs typeface="+mn-cs"/>
              </a:rPr>
              <a:t>ă</a:t>
            </a:r>
            <a:r>
              <a:rPr lang="en-US" altLang="en-US" sz="1200" b="1" kern="1200" dirty="0" err="1">
                <a:solidFill>
                  <a:schemeClr val="tx1"/>
                </a:solidFill>
                <a:latin typeface="Cambria" panose="02040503050406030204" pitchFamily="18" charset="0"/>
                <a:ea typeface="Cambria" panose="02040503050406030204" pitchFamily="18" charset="0"/>
                <a:cs typeface="+mn-cs"/>
              </a:rPr>
              <a:t>rii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eficien</a:t>
            </a:r>
            <a:r>
              <a:rPr lang="ro-RO" altLang="en-US" sz="1200" b="1" kern="1200" dirty="0">
                <a:solidFill>
                  <a:schemeClr val="tx1"/>
                </a:solidFill>
                <a:latin typeface="Cambria" panose="02040503050406030204" pitchFamily="18" charset="0"/>
                <a:ea typeface="Cambria" panose="02040503050406030204" pitchFamily="18" charset="0"/>
                <a:cs typeface="+mn-cs"/>
              </a:rPr>
              <a:t>ț</a:t>
            </a:r>
            <a:r>
              <a:rPr lang="en-US" altLang="en-US" sz="1200" b="1" kern="1200" dirty="0" err="1">
                <a:solidFill>
                  <a:schemeClr val="tx1"/>
                </a:solidFill>
                <a:latin typeface="Cambria" panose="02040503050406030204" pitchFamily="18" charset="0"/>
                <a:ea typeface="Cambria" panose="02040503050406030204" pitchFamily="18" charset="0"/>
                <a:cs typeface="+mn-cs"/>
              </a:rPr>
              <a:t>ei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energetice</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ro-RO" altLang="en-US" sz="1200" b="1" kern="1200" dirty="0">
                <a:solidFill>
                  <a:schemeClr val="tx1"/>
                </a:solidFill>
                <a:latin typeface="Cambria" panose="02040503050406030204" pitchFamily="18" charset="0"/>
                <a:ea typeface="Cambria" panose="02040503050406030204" pitchFamily="18" charset="0"/>
                <a:cs typeface="+mn-cs"/>
              </a:rPr>
              <a:t>ș</a:t>
            </a:r>
            <a:r>
              <a:rPr lang="en-US" altLang="en-US" sz="1200" b="1" kern="1200" dirty="0" err="1">
                <a:solidFill>
                  <a:schemeClr val="tx1"/>
                </a:solidFill>
                <a:latin typeface="Cambria" panose="02040503050406030204" pitchFamily="18" charset="0"/>
                <a:ea typeface="Cambria" panose="02040503050406030204" pitchFamily="18" charset="0"/>
                <a:cs typeface="+mn-cs"/>
              </a:rPr>
              <a:t>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cresterii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nivelului</a:t>
            </a:r>
            <a:r>
              <a:rPr lang="en-US" altLang="en-US" sz="1200" b="1" kern="1200" dirty="0">
                <a:solidFill>
                  <a:schemeClr val="tx1"/>
                </a:solidFill>
                <a:latin typeface="Cambria" panose="02040503050406030204" pitchFamily="18" charset="0"/>
                <a:ea typeface="Cambria" panose="02040503050406030204" pitchFamily="18" charset="0"/>
                <a:cs typeface="+mn-cs"/>
              </a:rPr>
              <a:t> de </a:t>
            </a:r>
            <a:r>
              <a:rPr lang="en-US" altLang="en-US" sz="1200" b="1" kern="1200" dirty="0" err="1">
                <a:solidFill>
                  <a:schemeClr val="tx1"/>
                </a:solidFill>
                <a:latin typeface="Cambria" panose="02040503050406030204" pitchFamily="18" charset="0"/>
                <a:ea typeface="Cambria" panose="02040503050406030204" pitchFamily="18" charset="0"/>
                <a:cs typeface="+mn-cs"/>
              </a:rPr>
              <a:t>sigurant</a:t>
            </a:r>
            <a:r>
              <a:rPr lang="ro-RO" altLang="en-US" sz="1200" b="1" kern="1200" dirty="0">
                <a:solidFill>
                  <a:schemeClr val="tx1"/>
                </a:solidFill>
                <a:latin typeface="Cambria" panose="02040503050406030204" pitchFamily="18" charset="0"/>
                <a:ea typeface="Cambria" panose="02040503050406030204" pitchFamily="18" charset="0"/>
                <a:cs typeface="+mn-cs"/>
              </a:rPr>
              <a:t>ă</a:t>
            </a:r>
            <a:r>
              <a:rPr lang="en-US" altLang="en-US" sz="1200" b="1" kern="1200" dirty="0">
                <a:solidFill>
                  <a:schemeClr val="tx1"/>
                </a:solidFill>
                <a:latin typeface="Cambria" panose="02040503050406030204" pitchFamily="18" charset="0"/>
                <a:ea typeface="Cambria" panose="02040503050406030204" pitchFamily="18" charset="0"/>
                <a:cs typeface="+mn-cs"/>
              </a:rPr>
              <a:t> la </a:t>
            </a:r>
            <a:r>
              <a:rPr lang="en-US" altLang="en-US" sz="1200" b="1" kern="1200" dirty="0" err="1">
                <a:solidFill>
                  <a:schemeClr val="tx1"/>
                </a:solidFill>
                <a:latin typeface="Cambria" panose="02040503050406030204" pitchFamily="18" charset="0"/>
                <a:ea typeface="Cambria" panose="02040503050406030204" pitchFamily="18" charset="0"/>
                <a:cs typeface="+mn-cs"/>
              </a:rPr>
              <a:t>actiuni</a:t>
            </a:r>
            <a:r>
              <a:rPr lang="en-US" altLang="en-US" sz="1200" b="1" kern="1200" dirty="0">
                <a:solidFill>
                  <a:schemeClr val="tx1"/>
                </a:solidFill>
                <a:latin typeface="Cambria" panose="02040503050406030204" pitchFamily="18" charset="0"/>
                <a:ea typeface="Cambria" panose="02040503050406030204" pitchFamily="18" charset="0"/>
                <a:cs typeface="+mn-cs"/>
              </a:rPr>
              <a:t> </a:t>
            </a:r>
            <a:r>
              <a:rPr lang="en-US" altLang="en-US" sz="1200" b="1" kern="1200" dirty="0" err="1">
                <a:solidFill>
                  <a:schemeClr val="tx1"/>
                </a:solidFill>
                <a:latin typeface="Cambria" panose="02040503050406030204" pitchFamily="18" charset="0"/>
                <a:ea typeface="Cambria" panose="02040503050406030204" pitchFamily="18" charset="0"/>
                <a:cs typeface="+mn-cs"/>
              </a:rPr>
              <a:t>seismice</a:t>
            </a:r>
            <a:r>
              <a:rPr lang="en-US" altLang="en-US" sz="1200" b="1" kern="1200" dirty="0">
                <a:solidFill>
                  <a:schemeClr val="tx1"/>
                </a:solidFill>
                <a:latin typeface="Cambria" panose="02040503050406030204" pitchFamily="18" charset="0"/>
                <a:ea typeface="Cambria" panose="02040503050406030204" pitchFamily="18" charset="0"/>
                <a:cs typeface="+mn-cs"/>
              </a:rPr>
              <a:t>”</a:t>
            </a:r>
            <a:r>
              <a:rPr lang="en-US" altLang="en-US" sz="1200" kern="1200" dirty="0">
                <a:solidFill>
                  <a:schemeClr val="tx1"/>
                </a:solidFill>
                <a:latin typeface="Cambria" panose="02040503050406030204" pitchFamily="18" charset="0"/>
                <a:ea typeface="Cambria" panose="02040503050406030204" pitchFamily="18" charset="0"/>
                <a:cs typeface="+mn-cs"/>
              </a:rPr>
              <a:t>, </a:t>
            </a:r>
            <a:r>
              <a:rPr lang="ro-RO" altLang="en-US" sz="1200" kern="1200" dirty="0">
                <a:solidFill>
                  <a:schemeClr val="tx1"/>
                </a:solidFill>
                <a:latin typeface="Cambria" panose="02040503050406030204" pitchFamily="18" charset="0"/>
                <a:ea typeface="Cambria" panose="02040503050406030204" pitchFamily="18" charset="0"/>
                <a:cs typeface="+mn-cs"/>
              </a:rPr>
              <a:t>în cadrul Programului National de consolidare a clădirilor cu risc seismic ridicat, Subprogramul proiectarea și execuția lucrărilor de intervenții pentru clădirile de interes și utilitatea publică.</a:t>
            </a:r>
            <a:endParaRPr lang="en-US" altLang="en-US" sz="1200" kern="1200" dirty="0">
              <a:solidFill>
                <a:schemeClr val="tx1"/>
              </a:solidFill>
              <a:latin typeface="Cambria" panose="02040503050406030204" pitchFamily="18" charset="0"/>
              <a:ea typeface="Cambria" panose="02040503050406030204" pitchFamily="18" charset="0"/>
              <a:cs typeface="+mn-cs"/>
            </a:endParaRPr>
          </a:p>
          <a:p>
            <a:pPr algn="just"/>
            <a:endParaRPr lang="en-US" altLang="en-US" sz="1200" kern="1200" dirty="0">
              <a:solidFill>
                <a:schemeClr val="tx1"/>
              </a:solidFill>
              <a:latin typeface="Cambria" panose="02040503050406030204" pitchFamily="18" charset="0"/>
              <a:ea typeface="Cambria" panose="02040503050406030204" pitchFamily="18" charset="0"/>
              <a:cs typeface="+mn-cs"/>
            </a:endParaRPr>
          </a:p>
          <a:p>
            <a:pPr algn="ctr"/>
            <a:endParaRPr lang="en-US" altLang="en-US" sz="1200" kern="1200" dirty="0">
              <a:solidFill>
                <a:schemeClr val="tx1"/>
              </a:solidFill>
              <a:latin typeface="Cambria" panose="02040503050406030204" pitchFamily="18" charset="0"/>
              <a:ea typeface="Cambria" panose="02040503050406030204" pitchFamily="18" charset="0"/>
              <a:cs typeface="+mn-cs"/>
            </a:endParaRPr>
          </a:p>
          <a:p>
            <a:pPr algn="ctr"/>
            <a:r>
              <a:rPr lang="ro-RO" altLang="en-US" sz="1200" kern="1200" dirty="0">
                <a:solidFill>
                  <a:schemeClr val="tx1"/>
                </a:solidFill>
                <a:latin typeface="Cambria" panose="02040503050406030204" pitchFamily="18" charset="0"/>
                <a:ea typeface="Cambria" panose="02040503050406030204" pitchFamily="18" charset="0"/>
                <a:cs typeface="+mn-cs"/>
              </a:rPr>
              <a:t>Valoarea totală a finanțării nerambursabile a proiectului este de </a:t>
            </a:r>
            <a:r>
              <a:rPr lang="en-US" altLang="en-US" sz="1200" kern="1200" dirty="0">
                <a:solidFill>
                  <a:schemeClr val="tx1"/>
                </a:solidFill>
                <a:latin typeface="Cambria" panose="02040503050406030204" pitchFamily="18" charset="0"/>
                <a:ea typeface="Cambria" panose="02040503050406030204" pitchFamily="18" charset="0"/>
                <a:cs typeface="+mn-cs"/>
              </a:rPr>
              <a:t>7.567.507,50 lei cu TVA</a:t>
            </a:r>
            <a:r>
              <a:rPr lang="ro-RO" altLang="en-US" sz="1200" kern="1200" dirty="0">
                <a:solidFill>
                  <a:schemeClr val="tx1"/>
                </a:solidFill>
                <a:latin typeface="Cambria" panose="02040503050406030204" pitchFamily="18" charset="0"/>
                <a:ea typeface="Cambria" panose="02040503050406030204" pitchFamily="18" charset="0"/>
                <a:cs typeface="+mn-cs"/>
              </a:rPr>
              <a:t> </a:t>
            </a:r>
            <a:r>
              <a:rPr lang="en-US" altLang="en-US" kern="1200" dirty="0">
                <a:solidFill>
                  <a:schemeClr val="tx1"/>
                </a:solidFill>
                <a:latin typeface="Cambria" panose="02040503050406030204" pitchFamily="18" charset="0"/>
                <a:ea typeface="Cambria" panose="02040503050406030204" pitchFamily="18" charset="0"/>
                <a:cs typeface="+mn-cs"/>
              </a:rPr>
              <a:t>.</a:t>
            </a:r>
            <a:endParaRPr lang="ro-RO" altLang="en-US"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r>
              <a:rPr lang="ro-RO" altLang="en-US" sz="1100" kern="1200" dirty="0">
                <a:solidFill>
                  <a:schemeClr val="tx1"/>
                </a:solidFill>
                <a:latin typeface="Cambria" panose="02040503050406030204" pitchFamily="18" charset="0"/>
                <a:ea typeface="Cambria" panose="02040503050406030204" pitchFamily="18" charset="0"/>
                <a:cs typeface="+mn-cs"/>
              </a:rPr>
              <a:t>Stadiul proiectului: în curs de contractare</a:t>
            </a: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endParaRPr lang="ro-RO" altLang="en-US" sz="1100" kern="1200" dirty="0">
              <a:solidFill>
                <a:schemeClr val="tx1"/>
              </a:solidFill>
              <a:latin typeface="Cambria" panose="02040503050406030204" pitchFamily="18" charset="0"/>
              <a:ea typeface="Cambria" panose="02040503050406030204" pitchFamily="18" charset="0"/>
              <a:cs typeface="+mn-cs"/>
            </a:endParaRPr>
          </a:p>
          <a:p>
            <a:pPr algn="ctr"/>
            <a:r>
              <a:rPr lang="ro-RO" altLang="en-US" sz="1100" kern="1200" dirty="0">
                <a:solidFill>
                  <a:schemeClr val="tx1"/>
                </a:solidFill>
                <a:latin typeface="Cambria" panose="02040503050406030204" pitchFamily="18" charset="0"/>
                <a:ea typeface="Cambria" panose="02040503050406030204" pitchFamily="18" charset="0"/>
                <a:cs typeface="+mn-cs"/>
              </a:rPr>
              <a:t>Stadiul proiectului: </a:t>
            </a:r>
            <a:r>
              <a:rPr lang="en-US" altLang="en-US" sz="1100" kern="1200" dirty="0" err="1">
                <a:solidFill>
                  <a:schemeClr val="tx1"/>
                </a:solidFill>
                <a:latin typeface="Cambria" panose="02040503050406030204" pitchFamily="18" charset="0"/>
                <a:ea typeface="Cambria" panose="02040503050406030204" pitchFamily="18" charset="0"/>
                <a:cs typeface="+mn-cs"/>
              </a:rPr>
              <a:t>în</a:t>
            </a:r>
            <a:r>
              <a:rPr lang="en-US" altLang="en-US" sz="1100" kern="1200" dirty="0">
                <a:solidFill>
                  <a:schemeClr val="tx1"/>
                </a:solidFill>
                <a:latin typeface="Cambria" panose="02040503050406030204" pitchFamily="18" charset="0"/>
                <a:ea typeface="Cambria" panose="02040503050406030204" pitchFamily="18" charset="0"/>
                <a:cs typeface="+mn-cs"/>
              </a:rPr>
              <a:t> curs de </a:t>
            </a:r>
            <a:r>
              <a:rPr lang="en-US" altLang="en-US" sz="1100" kern="1200" dirty="0" err="1">
                <a:solidFill>
                  <a:schemeClr val="tx1"/>
                </a:solidFill>
                <a:latin typeface="Cambria" panose="02040503050406030204" pitchFamily="18" charset="0"/>
                <a:ea typeface="Cambria" panose="02040503050406030204" pitchFamily="18" charset="0"/>
                <a:cs typeface="+mn-cs"/>
              </a:rPr>
              <a:t>contractare</a:t>
            </a:r>
            <a:endParaRPr lang="ro-RO" dirty="0">
              <a:solidFill>
                <a:schemeClr val="tx1"/>
              </a:solidFill>
            </a:endParaRPr>
          </a:p>
        </p:txBody>
      </p:sp>
      <p:pic>
        <p:nvPicPr>
          <p:cNvPr id="3" name="Imagine 2">
            <a:extLst>
              <a:ext uri="{FF2B5EF4-FFF2-40B4-BE49-F238E27FC236}">
                <a16:creationId xmlns:a16="http://schemas.microsoft.com/office/drawing/2014/main" id="{4A883792-C14F-482C-A68C-6A9AC7FBB476}"/>
              </a:ext>
            </a:extLst>
          </p:cNvPr>
          <p:cNvPicPr>
            <a:picLocks noChangeAspect="1"/>
          </p:cNvPicPr>
          <p:nvPr/>
        </p:nvPicPr>
        <p:blipFill>
          <a:blip r:embed="rId2"/>
          <a:stretch>
            <a:fillRect/>
          </a:stretch>
        </p:blipFill>
        <p:spPr>
          <a:xfrm>
            <a:off x="7719645" y="2612000"/>
            <a:ext cx="3505504" cy="3505504"/>
          </a:xfrm>
          <a:prstGeom prst="rect">
            <a:avLst/>
          </a:prstGeom>
        </p:spPr>
      </p:pic>
      <p:sp>
        <p:nvSpPr>
          <p:cNvPr id="4" name="Titlu 4">
            <a:extLst>
              <a:ext uri="{FF2B5EF4-FFF2-40B4-BE49-F238E27FC236}">
                <a16:creationId xmlns:a16="http://schemas.microsoft.com/office/drawing/2014/main" id="{DFB46BEB-4EE6-2AFE-49F8-F37C28CFF6D6}"/>
              </a:ext>
            </a:extLst>
          </p:cNvPr>
          <p:cNvSpPr txBox="1">
            <a:spLocks/>
          </p:cNvSpPr>
          <p:nvPr/>
        </p:nvSpPr>
        <p:spPr>
          <a:xfrm>
            <a:off x="1191904" y="273911"/>
            <a:ext cx="6443392" cy="492412"/>
          </a:xfrm>
          <a:prstGeom prst="rect">
            <a:avLst/>
          </a:prstGeom>
          <a:noFill/>
          <a:ln>
            <a:noFill/>
          </a:ln>
        </p:spPr>
        <p:txBody>
          <a:bodyPr spcFirstLastPara="1" wrap="square" lIns="91425" tIns="91425" rIns="91425" bIns="91425" rtlCol="0" anchor="ctr"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1pPr>
            <a:lvl2pPr marR="0" lvl="1"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2pPr>
            <a:lvl3pPr marR="0" lvl="2"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3pPr>
            <a:lvl4pPr marR="0" lvl="3"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4pPr>
            <a:lvl5pPr marR="0" lvl="4"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5pPr>
            <a:lvl6pPr marR="0" lvl="5"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6pPr>
            <a:lvl7pPr marR="0" lvl="6"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7pPr>
            <a:lvl8pPr marR="0" lvl="7"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8pPr>
            <a:lvl9pPr marR="0" lvl="8" algn="ctr" rtl="0">
              <a:lnSpc>
                <a:spcPct val="100000"/>
              </a:lnSpc>
              <a:spcBef>
                <a:spcPts val="0"/>
              </a:spcBef>
              <a:spcAft>
                <a:spcPts val="0"/>
              </a:spcAft>
              <a:buClr>
                <a:schemeClr val="dk1"/>
              </a:buClr>
              <a:buSzPts val="6000"/>
              <a:buFont typeface="Poppins Medium"/>
              <a:buNone/>
              <a:defRPr sz="6000" b="0" i="0" u="none" strike="noStrike" cap="none">
                <a:solidFill>
                  <a:schemeClr val="dk1"/>
                </a:solidFill>
                <a:latin typeface="Poppins Medium"/>
                <a:ea typeface="Poppins Medium"/>
                <a:cs typeface="Poppins Medium"/>
                <a:sym typeface="Poppins Medium"/>
              </a:defRPr>
            </a:lvl9pPr>
          </a:lstStyle>
          <a:p>
            <a:r>
              <a:rPr lang="ro-RO" sz="2000" spc="195" dirty="0">
                <a:latin typeface="+mj-lt"/>
              </a:rPr>
              <a:t>FONDURI NERAMBURSABILE</a:t>
            </a:r>
            <a:endParaRPr lang="en-US" sz="2000" spc="195" dirty="0">
              <a:latin typeface="+mj-lt"/>
            </a:endParaRPr>
          </a:p>
        </p:txBody>
      </p:sp>
    </p:spTree>
    <p:extLst>
      <p:ext uri="{BB962C8B-B14F-4D97-AF65-F5344CB8AC3E}">
        <p14:creationId xmlns:p14="http://schemas.microsoft.com/office/powerpoint/2010/main" val="62335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D041451-E2ED-1243-3FF6-FA40D2A1F4B0}"/>
              </a:ext>
            </a:extLst>
          </p:cNvPr>
          <p:cNvSpPr txBox="1">
            <a:spLocks/>
          </p:cNvSpPr>
          <p:nvPr/>
        </p:nvSpPr>
        <p:spPr>
          <a:xfrm>
            <a:off x="1174912" y="0"/>
            <a:ext cx="6794176" cy="7887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457200">
              <a:defRPr/>
            </a:pPr>
            <a:r>
              <a:rPr lang="ro-RO" altLang="ro-RO" sz="2000" kern="1200" spc="195" dirty="0">
                <a:solidFill>
                  <a:prstClr val="white"/>
                </a:solidFill>
                <a:latin typeface="Trebuchet MS" panose="020B0603020202020204"/>
                <a:ea typeface="+mn-ea"/>
                <a:cs typeface="+mn-cs"/>
              </a:rPr>
              <a:t>PARTENERI AI DIRECȚIEI DE ASISTENȚĂ SOCIALĂ DOROHOI ÎN ANUL 2024</a:t>
            </a:r>
            <a:br>
              <a:rPr lang="ro-RO" altLang="ro-RO" sz="2000" kern="1200" spc="195" dirty="0">
                <a:solidFill>
                  <a:prstClr val="white"/>
                </a:solidFill>
                <a:latin typeface="Trebuchet MS" panose="020B0603020202020204"/>
                <a:ea typeface="+mn-ea"/>
                <a:cs typeface="+mn-cs"/>
              </a:rPr>
            </a:br>
            <a:endParaRPr lang="ro-RO" sz="2000" dirty="0"/>
          </a:p>
        </p:txBody>
      </p:sp>
      <p:sp>
        <p:nvSpPr>
          <p:cNvPr id="3" name="Text Placeholder 2">
            <a:extLst>
              <a:ext uri="{FF2B5EF4-FFF2-40B4-BE49-F238E27FC236}">
                <a16:creationId xmlns:a16="http://schemas.microsoft.com/office/drawing/2014/main" id="{2427A908-8445-CA73-6BB1-F3E2E1A8B347}"/>
              </a:ext>
            </a:extLst>
          </p:cNvPr>
          <p:cNvSpPr txBox="1">
            <a:spLocks/>
          </p:cNvSpPr>
          <p:nvPr/>
        </p:nvSpPr>
        <p:spPr>
          <a:xfrm>
            <a:off x="1399238" y="671254"/>
            <a:ext cx="2375554" cy="428017"/>
          </a:xfrm>
          <a:prstGeom prst="rect">
            <a:avLst/>
          </a:prstGeom>
          <a:ln w="38100" cap="flat" cmpd="sng" algn="ctr">
            <a:solidFill>
              <a:schemeClr val="lt1"/>
            </a:solidFill>
            <a:prstDash val="solid"/>
            <a:headEnd/>
            <a:tailEnd/>
          </a:ln>
        </p:spPr>
        <p:style>
          <a:lnRef idx="3">
            <a:schemeClr val="lt1"/>
          </a:lnRef>
          <a:fillRef idx="1">
            <a:schemeClr val="accent2"/>
          </a:fillRef>
          <a:effectRef idx="1">
            <a:schemeClr val="accent2"/>
          </a:effectRef>
          <a:fontRef idx="minor">
            <a:schemeClr val="lt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ctr" rtl="0">
              <a:lnSpc>
                <a:spcPct val="100000"/>
              </a:lnSpc>
              <a:spcBef>
                <a:spcPts val="0"/>
              </a:spcBef>
              <a:spcAft>
                <a:spcPts val="0"/>
              </a:spcAft>
              <a:buClr>
                <a:srgbClr val="435D74"/>
              </a:buClr>
              <a:buSzPts val="1200"/>
              <a:buFont typeface="Proxima Nova"/>
              <a:buNone/>
              <a:defRPr sz="1100" b="0" i="0" u="none" strike="noStrike" cap="none">
                <a:solidFill>
                  <a:srgbClr val="435D74"/>
                </a:solidFill>
                <a:latin typeface="Proxima Nova"/>
                <a:ea typeface="Proxima Nova"/>
                <a:cs typeface="Proxima Nova"/>
                <a:sym typeface="Proxima Nova"/>
              </a:defRPr>
            </a:lvl1pPr>
            <a:lvl2pPr marL="914400" marR="0" lvl="1"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2pPr>
            <a:lvl3pPr marL="1371600" marR="0" lvl="2"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3pPr>
            <a:lvl4pPr marL="1828800" marR="0" lvl="3"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4pPr>
            <a:lvl5pPr marL="2286000" marR="0" lvl="4"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5pPr>
            <a:lvl6pPr marL="2743200" marR="0" lvl="5"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6pPr>
            <a:lvl7pPr marL="3200400" marR="0" lvl="6"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7pPr>
            <a:lvl8pPr marL="3657600" marR="0" lvl="7"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8pPr>
            <a:lvl9pPr marL="4114800" marR="0" lvl="8"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9pPr>
          </a:lstStyle>
          <a:p>
            <a:r>
              <a:rPr lang="ro-RO" altLang="en-US" sz="1400" dirty="0">
                <a:latin typeface="Cambria" panose="02040503050406030204" pitchFamily="18" charset="0"/>
                <a:ea typeface="Cambria" panose="02040503050406030204" pitchFamily="18" charset="0"/>
              </a:rPr>
              <a:t>Parteneri guvernamentali</a:t>
            </a:r>
          </a:p>
        </p:txBody>
      </p:sp>
      <p:graphicFrame>
        <p:nvGraphicFramePr>
          <p:cNvPr id="4" name="Nomogramă 3">
            <a:extLst>
              <a:ext uri="{FF2B5EF4-FFF2-40B4-BE49-F238E27FC236}">
                <a16:creationId xmlns:a16="http://schemas.microsoft.com/office/drawing/2014/main" id="{3C8098B5-479E-6637-CB0F-25BE4B5995F4}"/>
              </a:ext>
            </a:extLst>
          </p:cNvPr>
          <p:cNvGraphicFramePr/>
          <p:nvPr>
            <p:extLst>
              <p:ext uri="{D42A27DB-BD31-4B8C-83A1-F6EECF244321}">
                <p14:modId xmlns:p14="http://schemas.microsoft.com/office/powerpoint/2010/main" val="36790630"/>
              </p:ext>
            </p:extLst>
          </p:nvPr>
        </p:nvGraphicFramePr>
        <p:xfrm>
          <a:off x="-677837" y="1140724"/>
          <a:ext cx="6529705" cy="3727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Nomogramă 4">
            <a:extLst>
              <a:ext uri="{FF2B5EF4-FFF2-40B4-BE49-F238E27FC236}">
                <a16:creationId xmlns:a16="http://schemas.microsoft.com/office/drawing/2014/main" id="{D2D42191-5189-7794-F940-D67B17BF6ED5}"/>
              </a:ext>
            </a:extLst>
          </p:cNvPr>
          <p:cNvGraphicFramePr/>
          <p:nvPr>
            <p:extLst>
              <p:ext uri="{D42A27DB-BD31-4B8C-83A1-F6EECF244321}">
                <p14:modId xmlns:p14="http://schemas.microsoft.com/office/powerpoint/2010/main" val="1548989374"/>
              </p:ext>
            </p:extLst>
          </p:nvPr>
        </p:nvGraphicFramePr>
        <p:xfrm>
          <a:off x="4403351" y="882753"/>
          <a:ext cx="4908215" cy="18203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 Placeholder 2">
            <a:extLst>
              <a:ext uri="{FF2B5EF4-FFF2-40B4-BE49-F238E27FC236}">
                <a16:creationId xmlns:a16="http://schemas.microsoft.com/office/drawing/2014/main" id="{837DDCA3-1076-1F6F-10C0-D28E4A71E981}"/>
              </a:ext>
            </a:extLst>
          </p:cNvPr>
          <p:cNvSpPr txBox="1">
            <a:spLocks/>
          </p:cNvSpPr>
          <p:nvPr/>
        </p:nvSpPr>
        <p:spPr>
          <a:xfrm>
            <a:off x="5595591" y="665680"/>
            <a:ext cx="2523734" cy="428017"/>
          </a:xfrm>
          <a:prstGeom prst="rect">
            <a:avLst/>
          </a:prstGeom>
          <a:ln w="38100" cap="flat" cmpd="sng" algn="ctr">
            <a:solidFill>
              <a:schemeClr val="lt1"/>
            </a:solidFill>
            <a:prstDash val="solid"/>
            <a:headEnd/>
            <a:tailEnd/>
          </a:ln>
        </p:spPr>
        <p:style>
          <a:lnRef idx="3">
            <a:schemeClr val="lt1"/>
          </a:lnRef>
          <a:fillRef idx="1">
            <a:schemeClr val="accent2"/>
          </a:fillRef>
          <a:effectRef idx="1">
            <a:schemeClr val="accent2"/>
          </a:effectRef>
          <a:fontRef idx="minor">
            <a:schemeClr val="lt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ctr" rtl="0">
              <a:lnSpc>
                <a:spcPct val="100000"/>
              </a:lnSpc>
              <a:spcBef>
                <a:spcPts val="0"/>
              </a:spcBef>
              <a:spcAft>
                <a:spcPts val="0"/>
              </a:spcAft>
              <a:buClr>
                <a:srgbClr val="435D74"/>
              </a:buClr>
              <a:buSzPts val="1200"/>
              <a:buFont typeface="Proxima Nova"/>
              <a:buNone/>
              <a:defRPr sz="1100" b="0" i="0" u="none" strike="noStrike" cap="none">
                <a:solidFill>
                  <a:srgbClr val="435D74"/>
                </a:solidFill>
                <a:latin typeface="Proxima Nova"/>
                <a:ea typeface="Proxima Nova"/>
                <a:cs typeface="Proxima Nova"/>
                <a:sym typeface="Proxima Nova"/>
              </a:defRPr>
            </a:lvl1pPr>
            <a:lvl2pPr marL="914400" marR="0" lvl="1"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2pPr>
            <a:lvl3pPr marL="1371600" marR="0" lvl="2"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3pPr>
            <a:lvl4pPr marL="1828800" marR="0" lvl="3"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4pPr>
            <a:lvl5pPr marL="2286000" marR="0" lvl="4"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5pPr>
            <a:lvl6pPr marL="2743200" marR="0" lvl="5"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6pPr>
            <a:lvl7pPr marL="3200400" marR="0" lvl="6"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7pPr>
            <a:lvl8pPr marL="3657600" marR="0" lvl="7"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8pPr>
            <a:lvl9pPr marL="4114800" marR="0" lvl="8" indent="-298450" algn="ctr" rtl="0">
              <a:lnSpc>
                <a:spcPct val="100000"/>
              </a:lnSpc>
              <a:spcBef>
                <a:spcPts val="0"/>
              </a:spcBef>
              <a:spcAft>
                <a:spcPts val="0"/>
              </a:spcAft>
              <a:buClr>
                <a:srgbClr val="435D74"/>
              </a:buClr>
              <a:buSzPts val="1800"/>
              <a:buFont typeface="Proxima Nova"/>
              <a:buNone/>
              <a:defRPr sz="1800" b="0" i="0" u="none" strike="noStrike" cap="none">
                <a:solidFill>
                  <a:srgbClr val="435D74"/>
                </a:solidFill>
                <a:latin typeface="Proxima Nova"/>
                <a:ea typeface="Proxima Nova"/>
                <a:cs typeface="Proxima Nova"/>
                <a:sym typeface="Proxima Nova"/>
              </a:defRPr>
            </a:lvl9pPr>
          </a:lstStyle>
          <a:p>
            <a:r>
              <a:rPr lang="ro-RO" altLang="en-US" sz="1400" dirty="0">
                <a:latin typeface="Cambria" panose="02040503050406030204" pitchFamily="18" charset="0"/>
                <a:ea typeface="Cambria" panose="02040503050406030204" pitchFamily="18" charset="0"/>
              </a:rPr>
              <a:t>Parteneri neguvernamentali</a:t>
            </a:r>
          </a:p>
        </p:txBody>
      </p:sp>
      <p:pic>
        <p:nvPicPr>
          <p:cNvPr id="7" name="Substituent imagine 6">
            <a:extLst>
              <a:ext uri="{FF2B5EF4-FFF2-40B4-BE49-F238E27FC236}">
                <a16:creationId xmlns:a16="http://schemas.microsoft.com/office/drawing/2014/main" id="{47C87DFC-EC16-A646-7DD1-D466D3B8AA90}"/>
              </a:ext>
            </a:extLst>
          </p:cNvPr>
          <p:cNvPicPr>
            <a:picLocks noChangeAspect="1"/>
          </p:cNvPicPr>
          <p:nvPr/>
        </p:nvPicPr>
        <p:blipFill>
          <a:blip r:embed="rId12"/>
          <a:srcRect l="16693" r="16693"/>
          <a:stretch/>
        </p:blipFill>
        <p:spPr>
          <a:xfrm>
            <a:off x="5104858" y="2486371"/>
            <a:ext cx="3505200" cy="3503613"/>
          </a:xfrm>
          <a:prstGeom prst="ellipse">
            <a:avLst/>
          </a:prstGeom>
        </p:spPr>
      </p:pic>
    </p:spTree>
    <p:extLst>
      <p:ext uri="{BB962C8B-B14F-4D97-AF65-F5344CB8AC3E}">
        <p14:creationId xmlns:p14="http://schemas.microsoft.com/office/powerpoint/2010/main" val="32295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bg/>
                                          </p:spTgt>
                                        </p:tgtEl>
                                        <p:attrNameLst>
                                          <p:attrName>style.visibility</p:attrName>
                                        </p:attrNameLst>
                                      </p:cBhvr>
                                      <p:to>
                                        <p:strVal val="visible"/>
                                      </p:to>
                                    </p:set>
                                    <p:animEffect transition="in" filter="wipe(down)">
                                      <p:cBhvr>
                                        <p:cTn id="43" dur="580">
                                          <p:stCondLst>
                                            <p:cond delay="0"/>
                                          </p:stCondLst>
                                        </p:cTn>
                                        <p:tgtEl>
                                          <p:spTgt spid="6">
                                            <p:bg/>
                                          </p:spTgt>
                                        </p:tgtEl>
                                      </p:cBhvr>
                                    </p:animEffect>
                                    <p:anim calcmode="lin" valueType="num">
                                      <p:cBhvr>
                                        <p:cTn id="44" dur="1822" tmFilter="0,0; 0.14,0.36; 0.43,0.73; 0.71,0.91; 1.0,1.0">
                                          <p:stCondLst>
                                            <p:cond delay="0"/>
                                          </p:stCondLst>
                                        </p:cTn>
                                        <p:tgtEl>
                                          <p:spTgt spid="6">
                                            <p:bg/>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bg/>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bg/>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bg/>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bg/>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bg/>
                                          </p:spTgt>
                                        </p:tgtEl>
                                      </p:cBhvr>
                                      <p:to x="100000" y="60000"/>
                                    </p:animScale>
                                    <p:animScale>
                                      <p:cBhvr>
                                        <p:cTn id="50" dur="166" decel="50000">
                                          <p:stCondLst>
                                            <p:cond delay="676"/>
                                          </p:stCondLst>
                                        </p:cTn>
                                        <p:tgtEl>
                                          <p:spTgt spid="6">
                                            <p:bg/>
                                          </p:spTgt>
                                        </p:tgtEl>
                                      </p:cBhvr>
                                      <p:to x="100000" y="100000"/>
                                    </p:animScale>
                                    <p:animScale>
                                      <p:cBhvr>
                                        <p:cTn id="51" dur="26">
                                          <p:stCondLst>
                                            <p:cond delay="1312"/>
                                          </p:stCondLst>
                                        </p:cTn>
                                        <p:tgtEl>
                                          <p:spTgt spid="6">
                                            <p:bg/>
                                          </p:spTgt>
                                        </p:tgtEl>
                                      </p:cBhvr>
                                      <p:to x="100000" y="80000"/>
                                    </p:animScale>
                                    <p:animScale>
                                      <p:cBhvr>
                                        <p:cTn id="52" dur="166" decel="50000">
                                          <p:stCondLst>
                                            <p:cond delay="1338"/>
                                          </p:stCondLst>
                                        </p:cTn>
                                        <p:tgtEl>
                                          <p:spTgt spid="6">
                                            <p:bg/>
                                          </p:spTgt>
                                        </p:tgtEl>
                                      </p:cBhvr>
                                      <p:to x="100000" y="100000"/>
                                    </p:animScale>
                                    <p:animScale>
                                      <p:cBhvr>
                                        <p:cTn id="53" dur="26">
                                          <p:stCondLst>
                                            <p:cond delay="1642"/>
                                          </p:stCondLst>
                                        </p:cTn>
                                        <p:tgtEl>
                                          <p:spTgt spid="6">
                                            <p:bg/>
                                          </p:spTgt>
                                        </p:tgtEl>
                                      </p:cBhvr>
                                      <p:to x="100000" y="90000"/>
                                    </p:animScale>
                                    <p:animScale>
                                      <p:cBhvr>
                                        <p:cTn id="54" dur="166" decel="50000">
                                          <p:stCondLst>
                                            <p:cond delay="1668"/>
                                          </p:stCondLst>
                                        </p:cTn>
                                        <p:tgtEl>
                                          <p:spTgt spid="6">
                                            <p:bg/>
                                          </p:spTgt>
                                        </p:tgtEl>
                                      </p:cBhvr>
                                      <p:to x="100000" y="100000"/>
                                    </p:animScale>
                                    <p:animScale>
                                      <p:cBhvr>
                                        <p:cTn id="55" dur="26">
                                          <p:stCondLst>
                                            <p:cond delay="1808"/>
                                          </p:stCondLst>
                                        </p:cTn>
                                        <p:tgtEl>
                                          <p:spTgt spid="6">
                                            <p:bg/>
                                          </p:spTgt>
                                        </p:tgtEl>
                                      </p:cBhvr>
                                      <p:to x="100000" y="95000"/>
                                    </p:animScale>
                                    <p:animScale>
                                      <p:cBhvr>
                                        <p:cTn id="56" dur="166" decel="50000">
                                          <p:stCondLst>
                                            <p:cond delay="1834"/>
                                          </p:stCondLst>
                                        </p:cTn>
                                        <p:tgtEl>
                                          <p:spTgt spid="6">
                                            <p:bg/>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6">
                                            <p:txEl>
                                              <p:pRg st="0" end="0"/>
                                            </p:txEl>
                                          </p:spTgt>
                                        </p:tgtEl>
                                        <p:attrNameLst>
                                          <p:attrName>style.visibility</p:attrName>
                                        </p:attrNameLst>
                                      </p:cBhvr>
                                      <p:to>
                                        <p:strVal val="visible"/>
                                      </p:to>
                                    </p:set>
                                    <p:animEffect transition="in" filter="wipe(down)">
                                      <p:cBhvr>
                                        <p:cTn id="61" dur="580">
                                          <p:stCondLst>
                                            <p:cond delay="0"/>
                                          </p:stCondLst>
                                        </p:cTn>
                                        <p:tgtEl>
                                          <p:spTgt spid="6">
                                            <p:txEl>
                                              <p:pRg st="0" end="0"/>
                                            </p:txEl>
                                          </p:spTgt>
                                        </p:tgtEl>
                                      </p:cBhvr>
                                    </p:animEffect>
                                    <p:anim calcmode="lin" valueType="num">
                                      <p:cBhvr>
                                        <p:cTn id="62"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xEl>
                                              <p:pRg st="0" end="0"/>
                                            </p:txEl>
                                          </p:spTgt>
                                        </p:tgtEl>
                                      </p:cBhvr>
                                      <p:to x="100000" y="60000"/>
                                    </p:animScale>
                                    <p:animScale>
                                      <p:cBhvr>
                                        <p:cTn id="68" dur="166" decel="50000">
                                          <p:stCondLst>
                                            <p:cond delay="676"/>
                                          </p:stCondLst>
                                        </p:cTn>
                                        <p:tgtEl>
                                          <p:spTgt spid="6">
                                            <p:txEl>
                                              <p:pRg st="0" end="0"/>
                                            </p:txEl>
                                          </p:spTgt>
                                        </p:tgtEl>
                                      </p:cBhvr>
                                      <p:to x="100000" y="100000"/>
                                    </p:animScale>
                                    <p:animScale>
                                      <p:cBhvr>
                                        <p:cTn id="69" dur="26">
                                          <p:stCondLst>
                                            <p:cond delay="1312"/>
                                          </p:stCondLst>
                                        </p:cTn>
                                        <p:tgtEl>
                                          <p:spTgt spid="6">
                                            <p:txEl>
                                              <p:pRg st="0" end="0"/>
                                            </p:txEl>
                                          </p:spTgt>
                                        </p:tgtEl>
                                      </p:cBhvr>
                                      <p:to x="100000" y="80000"/>
                                    </p:animScale>
                                    <p:animScale>
                                      <p:cBhvr>
                                        <p:cTn id="70" dur="166" decel="50000">
                                          <p:stCondLst>
                                            <p:cond delay="1338"/>
                                          </p:stCondLst>
                                        </p:cTn>
                                        <p:tgtEl>
                                          <p:spTgt spid="6">
                                            <p:txEl>
                                              <p:pRg st="0" end="0"/>
                                            </p:txEl>
                                          </p:spTgt>
                                        </p:tgtEl>
                                      </p:cBhvr>
                                      <p:to x="100000" y="100000"/>
                                    </p:animScale>
                                    <p:animScale>
                                      <p:cBhvr>
                                        <p:cTn id="71" dur="26">
                                          <p:stCondLst>
                                            <p:cond delay="1642"/>
                                          </p:stCondLst>
                                        </p:cTn>
                                        <p:tgtEl>
                                          <p:spTgt spid="6">
                                            <p:txEl>
                                              <p:pRg st="0" end="0"/>
                                            </p:txEl>
                                          </p:spTgt>
                                        </p:tgtEl>
                                      </p:cBhvr>
                                      <p:to x="100000" y="90000"/>
                                    </p:animScale>
                                    <p:animScale>
                                      <p:cBhvr>
                                        <p:cTn id="72" dur="166" decel="50000">
                                          <p:stCondLst>
                                            <p:cond delay="1668"/>
                                          </p:stCondLst>
                                        </p:cTn>
                                        <p:tgtEl>
                                          <p:spTgt spid="6">
                                            <p:txEl>
                                              <p:pRg st="0" end="0"/>
                                            </p:txEl>
                                          </p:spTgt>
                                        </p:tgtEl>
                                      </p:cBhvr>
                                      <p:to x="100000" y="100000"/>
                                    </p:animScale>
                                    <p:animScale>
                                      <p:cBhvr>
                                        <p:cTn id="73" dur="26">
                                          <p:stCondLst>
                                            <p:cond delay="1808"/>
                                          </p:stCondLst>
                                        </p:cTn>
                                        <p:tgtEl>
                                          <p:spTgt spid="6">
                                            <p:txEl>
                                              <p:pRg st="0" end="0"/>
                                            </p:txEl>
                                          </p:spTgt>
                                        </p:tgtEl>
                                      </p:cBhvr>
                                      <p:to x="100000" y="95000"/>
                                    </p:animScale>
                                    <p:animScale>
                                      <p:cBhvr>
                                        <p:cTn id="74" dur="166" decel="50000">
                                          <p:stCondLst>
                                            <p:cond delay="1834"/>
                                          </p:stCondLst>
                                        </p:cTn>
                                        <p:tgtEl>
                                          <p:spTgt spid="6">
                                            <p:txEl>
                                              <p:pRg st="0" end="0"/>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grpId="0" nodeType="click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1000"/>
                                        <p:tgtEl>
                                          <p:spTgt spid="4"/>
                                        </p:tgtEl>
                                      </p:cBhvr>
                                    </p:animEffect>
                                    <p:anim calcmode="lin" valueType="num">
                                      <p:cBhvr>
                                        <p:cTn id="80" dur="1000" fill="hold"/>
                                        <p:tgtEl>
                                          <p:spTgt spid="4"/>
                                        </p:tgtEl>
                                        <p:attrNameLst>
                                          <p:attrName>ppt_x</p:attrName>
                                        </p:attrNameLst>
                                      </p:cBhvr>
                                      <p:tavLst>
                                        <p:tav tm="0">
                                          <p:val>
                                            <p:strVal val="#ppt_x"/>
                                          </p:val>
                                        </p:tav>
                                        <p:tav tm="100000">
                                          <p:val>
                                            <p:strVal val="#ppt_x"/>
                                          </p:val>
                                        </p:tav>
                                      </p:tavLst>
                                    </p:anim>
                                    <p:anim calcmode="lin" valueType="num">
                                      <p:cBhvr>
                                        <p:cTn id="8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7" presetClass="entr" presetSubtype="0" fill="hold" grpId="0" nodeType="click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fade">
                                      <p:cBhvr>
                                        <p:cTn id="86" dur="1000"/>
                                        <p:tgtEl>
                                          <p:spTgt spid="5"/>
                                        </p:tgtEl>
                                      </p:cBhvr>
                                    </p:animEffect>
                                    <p:anim calcmode="lin" valueType="num">
                                      <p:cBhvr>
                                        <p:cTn id="87" dur="1000" fill="hold"/>
                                        <p:tgtEl>
                                          <p:spTgt spid="5"/>
                                        </p:tgtEl>
                                        <p:attrNameLst>
                                          <p:attrName>ppt_x</p:attrName>
                                        </p:attrNameLst>
                                      </p:cBhvr>
                                      <p:tavLst>
                                        <p:tav tm="0">
                                          <p:val>
                                            <p:strVal val="#ppt_x"/>
                                          </p:val>
                                        </p:tav>
                                        <p:tav tm="100000">
                                          <p:val>
                                            <p:strVal val="#ppt_x"/>
                                          </p:val>
                                        </p:tav>
                                      </p:tavLst>
                                    </p:anim>
                                    <p:anim calcmode="lin" valueType="num">
                                      <p:cBhvr>
                                        <p:cTn id="8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Graphic spid="4" grpId="0">
        <p:bldAsOne/>
      </p:bldGraphic>
      <p:bldGraphic spid="5" grpId="0">
        <p:bldAsOne/>
      </p:bldGraphic>
      <p:bldP spid="6"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1">
            <a:extLst>
              <a:ext uri="{FF2B5EF4-FFF2-40B4-BE49-F238E27FC236}">
                <a16:creationId xmlns:a16="http://schemas.microsoft.com/office/drawing/2014/main" id="{2B0D46E2-CECB-D6EF-2234-038BFEAB80EA}"/>
              </a:ext>
            </a:extLst>
          </p:cNvPr>
          <p:cNvSpPr txBox="1">
            <a:spLocks/>
          </p:cNvSpPr>
          <p:nvPr/>
        </p:nvSpPr>
        <p:spPr>
          <a:xfrm>
            <a:off x="1350551" y="30900"/>
            <a:ext cx="6414797" cy="78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2400"/>
              <a:buFont typeface="Arial"/>
              <a:buNone/>
              <a:defRPr sz="2400" b="0"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2pPr>
            <a:lvl3pPr marR="0" lvl="2"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3pPr>
            <a:lvl4pPr marR="0" lvl="3"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4pPr>
            <a:lvl5pPr marR="0" lvl="4"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5pPr>
            <a:lvl6pPr marR="0" lvl="5"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6pPr>
            <a:lvl7pPr marR="0" lvl="6"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7pPr>
            <a:lvl8pPr marR="0" lvl="7"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8pPr>
            <a:lvl9pPr marR="0" lvl="8" algn="ctr" rtl="0">
              <a:lnSpc>
                <a:spcPct val="100000"/>
              </a:lnSpc>
              <a:spcBef>
                <a:spcPts val="0"/>
              </a:spcBef>
              <a:spcAft>
                <a:spcPts val="0"/>
              </a:spcAft>
              <a:buClr>
                <a:srgbClr val="FFFFFF"/>
              </a:buClr>
              <a:buSzPts val="2400"/>
              <a:buFont typeface="Arial"/>
              <a:buNone/>
              <a:defRPr sz="2400" b="0" i="0" u="none" strike="noStrike" cap="none">
                <a:solidFill>
                  <a:srgbClr val="FFFFFF"/>
                </a:solidFill>
                <a:latin typeface="Arial"/>
                <a:ea typeface="Arial"/>
                <a:cs typeface="Arial"/>
                <a:sym typeface="Arial"/>
              </a:defRPr>
            </a:lvl9pPr>
          </a:lstStyle>
          <a:p>
            <a:r>
              <a:rPr lang="pt-BR" sz="2000"/>
              <a:t>NUMĂRUL TOTAL DE BENEFICIARI  AI DIRECȚIEI DE ASISTENȚĂ SOCIALĂ DOROHOI ÎN ANUL 202</a:t>
            </a:r>
            <a:r>
              <a:rPr lang="ro-RO" sz="2000"/>
              <a:t>4</a:t>
            </a:r>
            <a:endParaRPr lang="ro-RO" dirty="0"/>
          </a:p>
        </p:txBody>
      </p:sp>
      <p:sp>
        <p:nvSpPr>
          <p:cNvPr id="4" name="Text Placeholder 2">
            <a:extLst>
              <a:ext uri="{FF2B5EF4-FFF2-40B4-BE49-F238E27FC236}">
                <a16:creationId xmlns:a16="http://schemas.microsoft.com/office/drawing/2014/main" id="{6E33AC77-7AEB-063B-A838-C603157ECBA5}"/>
              </a:ext>
            </a:extLst>
          </p:cNvPr>
          <p:cNvSpPr txBox="1">
            <a:spLocks/>
          </p:cNvSpPr>
          <p:nvPr/>
        </p:nvSpPr>
        <p:spPr>
          <a:xfrm>
            <a:off x="5911177" y="783740"/>
            <a:ext cx="2616738" cy="55399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lIns="0" tIns="0" rIns="0" bIns="0">
            <a:spAutoFit/>
          </a:bodyPr>
          <a:lstStyle>
            <a:lvl1pPr marL="0">
              <a:defRPr sz="4150" b="0" i="0">
                <a:solidFill>
                  <a:srgbClr val="181818"/>
                </a:solidFill>
                <a:latin typeface="Cambria"/>
                <a:ea typeface="+mn-ea"/>
                <a:cs typeface="Cambria"/>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ctr"/>
            <a:endParaRPr lang="ro-RO" altLang="en-US" sz="1200" dirty="0">
              <a:solidFill>
                <a:schemeClr val="tx1"/>
              </a:solidFill>
            </a:endParaRPr>
          </a:p>
          <a:p>
            <a:pPr algn="ctr"/>
            <a:r>
              <a:rPr lang="ro-RO" altLang="en-US" sz="1200" dirty="0">
                <a:solidFill>
                  <a:schemeClr val="tx1"/>
                </a:solidFill>
              </a:rPr>
              <a:t>BENEFICII SOCIALE</a:t>
            </a:r>
          </a:p>
          <a:p>
            <a:pPr algn="ctr"/>
            <a:endParaRPr lang="ro-RO" altLang="en-US" sz="1200" dirty="0">
              <a:solidFill>
                <a:schemeClr val="tx1"/>
              </a:solidFill>
            </a:endParaRPr>
          </a:p>
        </p:txBody>
      </p:sp>
      <p:graphicFrame>
        <p:nvGraphicFramePr>
          <p:cNvPr id="5" name="Table 10">
            <a:extLst>
              <a:ext uri="{FF2B5EF4-FFF2-40B4-BE49-F238E27FC236}">
                <a16:creationId xmlns:a16="http://schemas.microsoft.com/office/drawing/2014/main" id="{1C7E1062-F770-09EF-D0DE-D6FA3A2EED15}"/>
              </a:ext>
            </a:extLst>
          </p:cNvPr>
          <p:cNvGraphicFramePr>
            <a:graphicFrameLocks noGrp="1"/>
          </p:cNvGraphicFramePr>
          <p:nvPr>
            <p:extLst>
              <p:ext uri="{D42A27DB-BD31-4B8C-83A1-F6EECF244321}">
                <p14:modId xmlns:p14="http://schemas.microsoft.com/office/powerpoint/2010/main" val="1749407276"/>
              </p:ext>
            </p:extLst>
          </p:nvPr>
        </p:nvGraphicFramePr>
        <p:xfrm>
          <a:off x="370166" y="1387309"/>
          <a:ext cx="4454236" cy="3711722"/>
        </p:xfrm>
        <a:graphic>
          <a:graphicData uri="http://schemas.openxmlformats.org/drawingml/2006/table">
            <a:tbl>
              <a:tblPr firstRow="1">
                <a:tableStyleId>{8EC20E35-A176-4012-BC5E-935CFFF8708E}</a:tableStyleId>
              </a:tblPr>
              <a:tblGrid>
                <a:gridCol w="3705364">
                  <a:extLst>
                    <a:ext uri="{9D8B030D-6E8A-4147-A177-3AD203B41FA5}">
                      <a16:colId xmlns:a16="http://schemas.microsoft.com/office/drawing/2014/main" val="20000"/>
                    </a:ext>
                  </a:extLst>
                </a:gridCol>
                <a:gridCol w="748872">
                  <a:extLst>
                    <a:ext uri="{9D8B030D-6E8A-4147-A177-3AD203B41FA5}">
                      <a16:colId xmlns:a16="http://schemas.microsoft.com/office/drawing/2014/main" val="20001"/>
                    </a:ext>
                  </a:extLst>
                </a:gridCol>
              </a:tblGrid>
              <a:tr h="236117">
                <a:tc>
                  <a:txBody>
                    <a:bodyPr/>
                    <a:lstStyle/>
                    <a:p>
                      <a:pPr algn="ctr">
                        <a:lnSpc>
                          <a:spcPct val="107000"/>
                        </a:lnSpc>
                        <a:spcAft>
                          <a:spcPts val="0"/>
                        </a:spcAft>
                      </a:pPr>
                      <a:r>
                        <a:rPr lang="ro-RO" sz="800" b="1" dirty="0">
                          <a:solidFill>
                            <a:schemeClr val="bg1"/>
                          </a:solidFill>
                          <a:effectLst/>
                        </a:rPr>
                        <a:t>TIP</a:t>
                      </a:r>
                      <a:r>
                        <a:rPr lang="ro-RO" sz="800" b="1" baseline="0" dirty="0">
                          <a:solidFill>
                            <a:schemeClr val="bg1"/>
                          </a:solidFill>
                          <a:effectLst/>
                        </a:rPr>
                        <a:t> SERVICIU SOCIAL</a:t>
                      </a:r>
                      <a:endParaRPr lang="ro-RO" sz="800" b="1" i="1"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800" dirty="0">
                          <a:solidFill>
                            <a:schemeClr val="bg1"/>
                          </a:solidFill>
                          <a:effectLst/>
                        </a:rPr>
                        <a:t>202</a:t>
                      </a:r>
                      <a:r>
                        <a:rPr lang="ro-RO" sz="800" dirty="0">
                          <a:solidFill>
                            <a:schemeClr val="bg1"/>
                          </a:solidFill>
                          <a:effectLst/>
                        </a:rPr>
                        <a:t>4</a:t>
                      </a:r>
                      <a:endParaRPr lang="ro-RO" sz="800" dirty="0">
                        <a:solidFill>
                          <a:schemeClr val="bg1"/>
                        </a:solidFill>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46200">
                <a:tc>
                  <a:txBody>
                    <a:bodyPr/>
                    <a:lstStyle/>
                    <a:p>
                      <a:pPr marL="0"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Pregătirea</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şi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distribuirea</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hranei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prin</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 Cantina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socială</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82</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77182">
                <a:tc>
                  <a:txBody>
                    <a:bodyPr/>
                    <a:lstStyle/>
                    <a:p>
                      <a:pPr marL="0" indent="0" algn="just">
                        <a:lnSpc>
                          <a:spcPct val="107000"/>
                        </a:lnSpc>
                        <a:spcAft>
                          <a:spcPts val="0"/>
                        </a:spcAft>
                      </a:pPr>
                      <a:r>
                        <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Î</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ngrijire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personală</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acordată</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la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domiciliul</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persoanelor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cu handicap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grav</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asistentii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personali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conform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reglementărilor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legale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specifice</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81360">
                <a:tc>
                  <a:txBody>
                    <a:bodyPr/>
                    <a:lstStyle/>
                    <a:p>
                      <a:pPr marL="0" indent="0" algn="just">
                        <a:lnSpc>
                          <a:spcPct val="107000"/>
                        </a:lnSpc>
                        <a:spcAft>
                          <a:spcPts val="0"/>
                        </a:spcAft>
                      </a:pPr>
                      <a:r>
                        <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 sociale acordate în cadrul Centrului de zi pentru persoane vârstnice (tip club)</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5302373"/>
                  </a:ext>
                </a:extLst>
              </a:tr>
              <a:tr h="433275">
                <a:tc>
                  <a:txBody>
                    <a:bodyPr/>
                    <a:lstStyle/>
                    <a:p>
                      <a:pPr marL="0"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acordate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cadrul</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U.I.D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persoane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vârstnice</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6100">
                <a:tc>
                  <a:txBody>
                    <a:bodyPr/>
                    <a:lstStyle/>
                    <a:p>
                      <a:pPr marL="0"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Informare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şi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consiliere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socială</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juridică</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şi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psihologică</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persoane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aflate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în</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situaţii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dificultate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în</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cadrul</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Centrului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5635</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97745">
                <a:tc>
                  <a:txBody>
                    <a:bodyPr/>
                    <a:lstStyle/>
                    <a:p>
                      <a:pPr marL="0"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acordate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copiilor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cu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vârste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între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6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14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ani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cadrul</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Centrului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zi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Jurjac</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inclusiv</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autoritate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tutelara</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protectia</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copilului</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ro-RO" sz="1000">
                          <a:solidFill>
                            <a:schemeClr val="tx1"/>
                          </a:solidFill>
                          <a:effectLst/>
                          <a:latin typeface="Calibri" panose="020F0502020204030204" pitchFamily="34" charset="0"/>
                          <a:ea typeface="Calibri" panose="020F0502020204030204" pitchFamily="34" charset="0"/>
                          <a:cs typeface="Calibri" panose="020F0502020204030204" pitchFamily="34" charset="0"/>
                        </a:rPr>
                        <a:t>190</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58760">
                <a:tc>
                  <a:txBody>
                    <a:bodyPr/>
                    <a:lstStyle/>
                    <a:p>
                      <a:pPr marL="0"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acordate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copiilor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tinerilor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cu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dizabilități</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56567">
                <a:tc>
                  <a:txBody>
                    <a:bodyPr/>
                    <a:lstStyle/>
                    <a:p>
                      <a:pPr indent="0" algn="just">
                        <a:lnSpc>
                          <a:spcPct val="107000"/>
                        </a:lnSpc>
                        <a:spcAft>
                          <a:spcPts val="0"/>
                        </a:spcAft>
                      </a:pP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Servicii</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integrate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prin</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Centrul</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comunitar</a:t>
                      </a:r>
                      <a:r>
                        <a:rPr lang="en-US"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integrat</a:t>
                      </a:r>
                      <a:endParaRPr lang="ro-RO" sz="1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39700" algn="ctr">
                        <a:lnSpc>
                          <a:spcPct val="107000"/>
                        </a:lnSpc>
                        <a:spcAft>
                          <a:spcPts val="0"/>
                        </a:spcAft>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1192</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18416">
                <a:tc>
                  <a:txBody>
                    <a:bodyPr/>
                    <a:lstStyle/>
                    <a:p>
                      <a:pPr algn="l">
                        <a:lnSpc>
                          <a:spcPct val="107000"/>
                        </a:lnSpc>
                        <a:spcAft>
                          <a:spcPts val="0"/>
                        </a:spcAft>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a:t>
                      </a:r>
                      <a:r>
                        <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OTAL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7197</a:t>
                      </a:r>
                      <a:endParaRPr lang="ro-R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graphicFrame>
        <p:nvGraphicFramePr>
          <p:cNvPr id="6" name="Table 11">
            <a:extLst>
              <a:ext uri="{FF2B5EF4-FFF2-40B4-BE49-F238E27FC236}">
                <a16:creationId xmlns:a16="http://schemas.microsoft.com/office/drawing/2014/main" id="{1466A565-8B71-C985-0641-85FC902C9584}"/>
              </a:ext>
            </a:extLst>
          </p:cNvPr>
          <p:cNvGraphicFramePr>
            <a:graphicFrameLocks noGrp="1"/>
          </p:cNvGraphicFramePr>
          <p:nvPr>
            <p:extLst>
              <p:ext uri="{D42A27DB-BD31-4B8C-83A1-F6EECF244321}">
                <p14:modId xmlns:p14="http://schemas.microsoft.com/office/powerpoint/2010/main" val="3034185180"/>
              </p:ext>
            </p:extLst>
          </p:nvPr>
        </p:nvGraphicFramePr>
        <p:xfrm>
          <a:off x="5453270" y="1387309"/>
          <a:ext cx="3216529" cy="3701048"/>
        </p:xfrm>
        <a:graphic>
          <a:graphicData uri="http://schemas.openxmlformats.org/drawingml/2006/table">
            <a:tbl>
              <a:tblPr firstRow="1">
                <a:tableStyleId>{073A0DAA-6AF3-43AB-8588-CEC1D06C72B9}</a:tableStyleId>
              </a:tblPr>
              <a:tblGrid>
                <a:gridCol w="2716102">
                  <a:extLst>
                    <a:ext uri="{9D8B030D-6E8A-4147-A177-3AD203B41FA5}">
                      <a16:colId xmlns:a16="http://schemas.microsoft.com/office/drawing/2014/main" val="20000"/>
                    </a:ext>
                  </a:extLst>
                </a:gridCol>
                <a:gridCol w="500427">
                  <a:extLst>
                    <a:ext uri="{9D8B030D-6E8A-4147-A177-3AD203B41FA5}">
                      <a16:colId xmlns:a16="http://schemas.microsoft.com/office/drawing/2014/main" val="20001"/>
                    </a:ext>
                  </a:extLst>
                </a:gridCol>
              </a:tblGrid>
              <a:tr h="252298">
                <a:tc>
                  <a:txBody>
                    <a:bodyPr/>
                    <a:lstStyle/>
                    <a:p>
                      <a:pPr marL="0" algn="ctr">
                        <a:lnSpc>
                          <a:spcPct val="107000"/>
                        </a:lnSpc>
                        <a:spcAft>
                          <a:spcPts val="0"/>
                        </a:spcAft>
                      </a:pPr>
                      <a:r>
                        <a:rPr lang="en-US" sz="800" baseline="0" dirty="0">
                          <a:solidFill>
                            <a:schemeClr val="bg1"/>
                          </a:solidFill>
                          <a:effectLst/>
                        </a:rPr>
                        <a:t>TIP  BENEFICII  SOCIALE</a:t>
                      </a:r>
                      <a:endParaRPr lang="ro-RO" sz="800" baseline="0" dirty="0">
                        <a:solidFill>
                          <a:schemeClr val="bg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800" baseline="0" dirty="0">
                          <a:solidFill>
                            <a:schemeClr val="bg1"/>
                          </a:solidFill>
                          <a:effectLst/>
                        </a:rPr>
                        <a:t>202</a:t>
                      </a:r>
                      <a:r>
                        <a:rPr lang="ro-RO" sz="800" baseline="0" dirty="0">
                          <a:solidFill>
                            <a:schemeClr val="bg1"/>
                          </a:solidFill>
                          <a:effectLst/>
                        </a:rPr>
                        <a:t>4</a:t>
                      </a:r>
                      <a:endParaRPr lang="ro-RO" sz="800" baseline="0" dirty="0">
                        <a:solidFill>
                          <a:schemeClr val="bg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1570">
                <a:tc>
                  <a:txBody>
                    <a:bodyPr/>
                    <a:lstStyle/>
                    <a:p>
                      <a:pPr algn="just"/>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Venit</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minim de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incluziune</a:t>
                      </a:r>
                      <a:r>
                        <a:rPr lang="ro-RO"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endPar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p>
                      <a:pPr algn="just"/>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o-RO"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de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incluziune</a:t>
                      </a:r>
                      <a:r>
                        <a:rPr lang="ro-RO"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p>
                    <a:p>
                      <a:pPr algn="just"/>
                      <a:r>
                        <a:rPr lang="ro-RO"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ajutor</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pentru</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familia</a:t>
                      </a:r>
                      <a:r>
                        <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cu </a:t>
                      </a:r>
                      <a:r>
                        <a:rPr lang="en-US" sz="1000" dirty="0" err="1">
                          <a:solidFill>
                            <a:schemeClr val="tx1"/>
                          </a:solidFill>
                          <a:latin typeface="Cambria" panose="02040503050406030204" pitchFamily="18" charset="0"/>
                          <a:ea typeface="Cambria" panose="02040503050406030204" pitchFamily="18" charset="0"/>
                          <a:cs typeface="Times New Roman" panose="02020603050405020304" pitchFamily="18" charset="0"/>
                        </a:rPr>
                        <a:t>copii</a:t>
                      </a:r>
                      <a:endParaRPr lang="en-US" sz="1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321</a:t>
                      </a:r>
                    </a:p>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342</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jutoare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urgenta</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din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bugetul</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local</a:t>
                      </a:r>
                    </a:p>
                    <a:p>
                      <a:pPr marL="0" algn="just">
                        <a:lnSpc>
                          <a:spcPct val="107000"/>
                        </a:lnSpc>
                        <a:spcAft>
                          <a:spcPts val="0"/>
                        </a:spcAft>
                      </a:pP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100</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jutoare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guvernamentale</a:t>
                      </a:r>
                      <a:endPar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just">
                        <a:lnSpc>
                          <a:spcPct val="107000"/>
                        </a:lnSpc>
                        <a:spcAft>
                          <a:spcPts val="0"/>
                        </a:spcAft>
                      </a:pP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31</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jutoare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incalzirea</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locuintei</a:t>
                      </a:r>
                      <a:endPar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just">
                        <a:lnSpc>
                          <a:spcPct val="107000"/>
                        </a:lnSpc>
                        <a:spcAft>
                          <a:spcPts val="0"/>
                        </a:spcAft>
                      </a:pP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3125</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upliment</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energie</a:t>
                      </a:r>
                      <a:endPar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4564</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eneficiari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cantina-</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dosare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instrumentate</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72</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eneficiari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burse/</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bani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liceu</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75</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timulente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educationale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tichete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gradinita</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464</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68915">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locatii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de stat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copii</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205</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6721">
                <a:tc>
                  <a:txBody>
                    <a:bodyPr/>
                    <a:lstStyle/>
                    <a:p>
                      <a:pPr marL="0" algn="just">
                        <a:lnSpc>
                          <a:spcPct val="107000"/>
                        </a:lnSpc>
                        <a:spcAft>
                          <a:spcPts val="0"/>
                        </a:spcAft>
                      </a:pPr>
                      <a:r>
                        <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ndemnizatii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pentru</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creșterea</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copiilor</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219</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6721">
                <a:tc>
                  <a:txBody>
                    <a:bodyPr/>
                    <a:lstStyle/>
                    <a:p>
                      <a:pPr marL="0" algn="just">
                        <a:lnSpc>
                          <a:spcPct val="107000"/>
                        </a:lnSpc>
                        <a:spcAft>
                          <a:spcPts val="0"/>
                        </a:spcAft>
                      </a:pP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Informare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consiliere</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beneficii</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sociale</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6105</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206721">
                <a:tc>
                  <a:txBody>
                    <a:bodyPr/>
                    <a:lstStyle/>
                    <a:p>
                      <a:pPr marL="0" algn="just">
                        <a:lnSpc>
                          <a:spcPct val="107000"/>
                        </a:lnSpc>
                        <a:spcAft>
                          <a:spcPts val="0"/>
                        </a:spcAft>
                      </a:pP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Asistenta</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medicala</a:t>
                      </a: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000" baseline="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scolara</a:t>
                      </a:r>
                      <a:endPar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algn="just">
                        <a:lnSpc>
                          <a:spcPct val="107000"/>
                        </a:lnSpc>
                        <a:spcAft>
                          <a:spcPts val="0"/>
                        </a:spcAft>
                      </a:pP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4577</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206721">
                <a:tc>
                  <a:txBody>
                    <a:bodyPr/>
                    <a:lstStyle/>
                    <a:p>
                      <a:pPr marL="0" algn="just">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TOTAL</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a:lnSpc>
                          <a:spcPct val="107000"/>
                        </a:lnSpc>
                        <a:spcAft>
                          <a:spcPts val="0"/>
                        </a:spcAft>
                      </a:pPr>
                      <a:r>
                        <a:rPr lang="en-US"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20200</a:t>
                      </a:r>
                      <a:endParaRPr lang="ro-RO" sz="1000" baseline="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7" name="Text Placeholder 2">
            <a:extLst>
              <a:ext uri="{FF2B5EF4-FFF2-40B4-BE49-F238E27FC236}">
                <a16:creationId xmlns:a16="http://schemas.microsoft.com/office/drawing/2014/main" id="{47E39F1A-B083-60B9-B050-7901EE9676B2}"/>
              </a:ext>
            </a:extLst>
          </p:cNvPr>
          <p:cNvSpPr txBox="1">
            <a:spLocks/>
          </p:cNvSpPr>
          <p:nvPr/>
        </p:nvSpPr>
        <p:spPr>
          <a:xfrm>
            <a:off x="1399161" y="783740"/>
            <a:ext cx="2396247" cy="55399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lIns="0" tIns="0" rIns="0" bIns="0">
            <a:spAutoFit/>
          </a:bodyPr>
          <a:lstStyle>
            <a:lvl1pPr marL="0">
              <a:defRPr sz="4150" b="0" i="0">
                <a:solidFill>
                  <a:srgbClr val="181818"/>
                </a:solidFill>
                <a:latin typeface="Cambria"/>
                <a:ea typeface="+mn-ea"/>
                <a:cs typeface="Cambria"/>
              </a:defRPr>
            </a:lvl1pPr>
            <a:lvl2pPr marL="457200">
              <a:defRPr>
                <a:solidFill>
                  <a:schemeClr val="lt1"/>
                </a:solidFill>
                <a:latin typeface="+mn-lt"/>
                <a:ea typeface="+mn-ea"/>
                <a:cs typeface="+mn-cs"/>
              </a:defRPr>
            </a:lvl2pPr>
            <a:lvl3pPr marL="914400">
              <a:defRPr>
                <a:solidFill>
                  <a:schemeClr val="lt1"/>
                </a:solidFill>
                <a:latin typeface="+mn-lt"/>
                <a:ea typeface="+mn-ea"/>
                <a:cs typeface="+mn-cs"/>
              </a:defRPr>
            </a:lvl3pPr>
            <a:lvl4pPr marL="1371600">
              <a:defRPr>
                <a:solidFill>
                  <a:schemeClr val="lt1"/>
                </a:solidFill>
                <a:latin typeface="+mn-lt"/>
                <a:ea typeface="+mn-ea"/>
                <a:cs typeface="+mn-cs"/>
              </a:defRPr>
            </a:lvl4pPr>
            <a:lvl5pPr marL="1828800">
              <a:defRPr>
                <a:solidFill>
                  <a:schemeClr val="lt1"/>
                </a:solidFill>
                <a:latin typeface="+mn-lt"/>
                <a:ea typeface="+mn-ea"/>
                <a:cs typeface="+mn-cs"/>
              </a:defRPr>
            </a:lvl5pPr>
            <a:lvl6pPr marL="2286000">
              <a:defRPr>
                <a:solidFill>
                  <a:schemeClr val="lt1"/>
                </a:solidFill>
                <a:latin typeface="+mn-lt"/>
                <a:ea typeface="+mn-ea"/>
                <a:cs typeface="+mn-cs"/>
              </a:defRPr>
            </a:lvl6pPr>
            <a:lvl7pPr marL="2743200">
              <a:defRPr>
                <a:solidFill>
                  <a:schemeClr val="lt1"/>
                </a:solidFill>
                <a:latin typeface="+mn-lt"/>
                <a:ea typeface="+mn-ea"/>
                <a:cs typeface="+mn-cs"/>
              </a:defRPr>
            </a:lvl7pPr>
            <a:lvl8pPr marL="3200400">
              <a:defRPr>
                <a:solidFill>
                  <a:schemeClr val="lt1"/>
                </a:solidFill>
                <a:latin typeface="+mn-lt"/>
                <a:ea typeface="+mn-ea"/>
                <a:cs typeface="+mn-cs"/>
              </a:defRPr>
            </a:lvl8pPr>
            <a:lvl9pPr marL="3657600">
              <a:defRPr>
                <a:solidFill>
                  <a:schemeClr val="lt1"/>
                </a:solidFill>
                <a:latin typeface="+mn-lt"/>
                <a:ea typeface="+mn-ea"/>
                <a:cs typeface="+mn-cs"/>
              </a:defRPr>
            </a:lvl9pPr>
          </a:lstStyle>
          <a:p>
            <a:pPr algn="ctr"/>
            <a:endParaRPr lang="ro-RO" altLang="en-US" sz="1200" dirty="0">
              <a:solidFill>
                <a:schemeClr val="tx1"/>
              </a:solidFill>
            </a:endParaRPr>
          </a:p>
          <a:p>
            <a:pPr algn="ctr"/>
            <a:r>
              <a:rPr lang="ro-RO" altLang="en-US" sz="1200" dirty="0">
                <a:solidFill>
                  <a:schemeClr val="tx1"/>
                </a:solidFill>
              </a:rPr>
              <a:t>SERVICII SOCIALE</a:t>
            </a:r>
          </a:p>
          <a:p>
            <a:pPr algn="ctr"/>
            <a:endParaRPr lang="ro-RO" altLang="en-US" sz="1200" dirty="0">
              <a:solidFill>
                <a:schemeClr val="tx1"/>
              </a:solidFill>
            </a:endParaRPr>
          </a:p>
        </p:txBody>
      </p:sp>
    </p:spTree>
    <p:extLst>
      <p:ext uri="{BB962C8B-B14F-4D97-AF65-F5344CB8AC3E}">
        <p14:creationId xmlns:p14="http://schemas.microsoft.com/office/powerpoint/2010/main" val="23928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80">
                                          <p:stCondLst>
                                            <p:cond delay="0"/>
                                          </p:stCondLst>
                                        </p:cTn>
                                        <p:tgtEl>
                                          <p:spTgt spid="4"/>
                                        </p:tgtEl>
                                      </p:cBhvr>
                                    </p:animEffect>
                                    <p:anim calcmode="lin" valueType="num">
                                      <p:cBhvr>
                                        <p:cTn id="3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8" dur="26">
                                          <p:stCondLst>
                                            <p:cond delay="650"/>
                                          </p:stCondLst>
                                        </p:cTn>
                                        <p:tgtEl>
                                          <p:spTgt spid="4"/>
                                        </p:tgtEl>
                                      </p:cBhvr>
                                      <p:to x="100000" y="60000"/>
                                    </p:animScale>
                                    <p:animScale>
                                      <p:cBhvr>
                                        <p:cTn id="39" dur="166" decel="50000">
                                          <p:stCondLst>
                                            <p:cond delay="676"/>
                                          </p:stCondLst>
                                        </p:cTn>
                                        <p:tgtEl>
                                          <p:spTgt spid="4"/>
                                        </p:tgtEl>
                                      </p:cBhvr>
                                      <p:to x="100000" y="100000"/>
                                    </p:animScale>
                                    <p:animScale>
                                      <p:cBhvr>
                                        <p:cTn id="40" dur="26">
                                          <p:stCondLst>
                                            <p:cond delay="1312"/>
                                          </p:stCondLst>
                                        </p:cTn>
                                        <p:tgtEl>
                                          <p:spTgt spid="4"/>
                                        </p:tgtEl>
                                      </p:cBhvr>
                                      <p:to x="100000" y="80000"/>
                                    </p:animScale>
                                    <p:animScale>
                                      <p:cBhvr>
                                        <p:cTn id="41" dur="166" decel="50000">
                                          <p:stCondLst>
                                            <p:cond delay="1338"/>
                                          </p:stCondLst>
                                        </p:cTn>
                                        <p:tgtEl>
                                          <p:spTgt spid="4"/>
                                        </p:tgtEl>
                                      </p:cBhvr>
                                      <p:to x="100000" y="100000"/>
                                    </p:animScale>
                                    <p:animScale>
                                      <p:cBhvr>
                                        <p:cTn id="42" dur="26">
                                          <p:stCondLst>
                                            <p:cond delay="1642"/>
                                          </p:stCondLst>
                                        </p:cTn>
                                        <p:tgtEl>
                                          <p:spTgt spid="4"/>
                                        </p:tgtEl>
                                      </p:cBhvr>
                                      <p:to x="100000" y="90000"/>
                                    </p:animScale>
                                    <p:animScale>
                                      <p:cBhvr>
                                        <p:cTn id="43" dur="166" decel="50000">
                                          <p:stCondLst>
                                            <p:cond delay="1668"/>
                                          </p:stCondLst>
                                        </p:cTn>
                                        <p:tgtEl>
                                          <p:spTgt spid="4"/>
                                        </p:tgtEl>
                                      </p:cBhvr>
                                      <p:to x="100000" y="100000"/>
                                    </p:animScale>
                                    <p:animScale>
                                      <p:cBhvr>
                                        <p:cTn id="44" dur="26">
                                          <p:stCondLst>
                                            <p:cond delay="1808"/>
                                          </p:stCondLst>
                                        </p:cTn>
                                        <p:tgtEl>
                                          <p:spTgt spid="4"/>
                                        </p:tgtEl>
                                      </p:cBhvr>
                                      <p:to x="100000" y="95000"/>
                                    </p:animScale>
                                    <p:animScale>
                                      <p:cBhvr>
                                        <p:cTn id="45" dur="166" decel="50000">
                                          <p:stCondLst>
                                            <p:cond delay="1834"/>
                                          </p:stCondLst>
                                        </p:cTn>
                                        <p:tgtEl>
                                          <p:spTgt spid="4"/>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000"/>
                                        <p:tgtEl>
                                          <p:spTgt spid="6"/>
                                        </p:tgtEl>
                                      </p:cBhvr>
                                    </p:animEffect>
                                    <p:anim calcmode="lin" valueType="num">
                                      <p:cBhvr>
                                        <p:cTn id="51" dur="1000" fill="hold"/>
                                        <p:tgtEl>
                                          <p:spTgt spid="6"/>
                                        </p:tgtEl>
                                        <p:attrNameLst>
                                          <p:attrName>ppt_x</p:attrName>
                                        </p:attrNameLst>
                                      </p:cBhvr>
                                      <p:tavLst>
                                        <p:tav tm="0">
                                          <p:val>
                                            <p:strVal val="#ppt_x"/>
                                          </p:val>
                                        </p:tav>
                                        <p:tav tm="100000">
                                          <p:val>
                                            <p:strVal val="#ppt_x"/>
                                          </p:val>
                                        </p:tav>
                                      </p:tavLst>
                                    </p:anim>
                                    <p:anim calcmode="lin" valueType="num">
                                      <p:cBhvr>
                                        <p:cTn id="5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theme/theme1.xml><?xml version="1.0" encoding="utf-8"?>
<a:theme xmlns:a="http://schemas.openxmlformats.org/drawingml/2006/main" name="Company Growth Strategy MK Plan by Slidesgo">
  <a:themeElements>
    <a:clrScheme name="Simple Light">
      <a:dk1>
        <a:srgbClr val="FFFFFF"/>
      </a:dk1>
      <a:lt1>
        <a:srgbClr val="001A44"/>
      </a:lt1>
      <a:dk2>
        <a:srgbClr val="002F74"/>
      </a:dk2>
      <a:lt2>
        <a:srgbClr val="2E52A0"/>
      </a:lt2>
      <a:accent1>
        <a:srgbClr val="61ACFC"/>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1261</TotalTime>
  <Words>6865</Words>
  <Application>Microsoft Office PowerPoint</Application>
  <PresentationFormat>Expunere pe ecran (16:9)</PresentationFormat>
  <Paragraphs>696</Paragraphs>
  <Slides>52</Slides>
  <Notes>19</Notes>
  <HiddenSlides>0</HiddenSlides>
  <MMClips>0</MMClips>
  <ScaleCrop>false</ScaleCrop>
  <HeadingPairs>
    <vt:vector size="6" baseType="variant">
      <vt:variant>
        <vt:lpstr>Fonturi utilizate</vt:lpstr>
      </vt:variant>
      <vt:variant>
        <vt:i4>19</vt:i4>
      </vt:variant>
      <vt:variant>
        <vt:lpstr>Temă</vt:lpstr>
      </vt:variant>
      <vt:variant>
        <vt:i4>2</vt:i4>
      </vt:variant>
      <vt:variant>
        <vt:lpstr>Titluri diapozitive</vt:lpstr>
      </vt:variant>
      <vt:variant>
        <vt:i4>52</vt:i4>
      </vt:variant>
    </vt:vector>
  </HeadingPairs>
  <TitlesOfParts>
    <vt:vector size="73" baseType="lpstr">
      <vt:lpstr>Arial</vt:lpstr>
      <vt:lpstr>Proxima Nova</vt:lpstr>
      <vt:lpstr>Poppins</vt:lpstr>
      <vt:lpstr>Proxima Nova Semibold</vt:lpstr>
      <vt:lpstr>Trebuchet MS</vt:lpstr>
      <vt:lpstr>Nunito Light</vt:lpstr>
      <vt:lpstr>Wingdings</vt:lpstr>
      <vt:lpstr>Open Sans</vt:lpstr>
      <vt:lpstr>Aptos Narrow</vt:lpstr>
      <vt:lpstr>Wingdings 2</vt:lpstr>
      <vt:lpstr>Wingdings 3</vt:lpstr>
      <vt:lpstr>Dosis</vt:lpstr>
      <vt:lpstr>Arial Narrow</vt:lpstr>
      <vt:lpstr>Algerian</vt:lpstr>
      <vt:lpstr>Times New Roman</vt:lpstr>
      <vt:lpstr>Cambria</vt:lpstr>
      <vt:lpstr>Calibri</vt:lpstr>
      <vt:lpstr>Poppins Medium</vt:lpstr>
      <vt:lpstr>Symbol</vt:lpstr>
      <vt:lpstr>Company Growth Strategy MK Plan by Slidesgo</vt:lpstr>
      <vt:lpstr>Slidesgo Final Pages</vt:lpstr>
      <vt:lpstr>DOROHOI RAPORT DE ACTIVITATE  2024 Ianuarie - Decembrie</vt:lpstr>
      <vt:lpstr>DIRECŢIA DE ASISTENŢĂ SOCIALĂ FUNCŢIONEAZĂ SUB  AUTORITATEA CONSILIULUI LOCAL AL MUNICIPIULUI DOROHOI</vt:lpstr>
      <vt:lpstr>Prezentare PowerPoint</vt:lpstr>
      <vt:lpstr>Prezentare PowerPoint</vt:lpstr>
      <vt:lpstr>Direcția de Asistență Socială are prevăzute un număr de 179 de posturi, conform organigramei și statului de funcții, după cum urmează:</vt:lpstr>
      <vt:lpstr>Activitatea Direcţiei de Asistenţă Socială Dorohoi se desfăşoară  în cadrul celor 5 spaţii care fac parte din patrimoniul instituţiei:</vt:lpstr>
      <vt:lpstr>Echipa direcției este compusă din diverse tipuri de specialiști:</vt:lpstr>
      <vt:lpstr>În cadrul D.A.S. Dorohoi își desfășoară activitatea:</vt:lpstr>
      <vt:lpstr>SERVICIUL RESURSE UMANE ȘI SERVICII SOCIALE  FURNIZATE DE ASISTENȚII PERSONALI AI  PERSOANELOR CU HANDICAP GRAV CUPRINDE:</vt:lpstr>
      <vt:lpstr>SERVICIUL RESURSE UMANE SI SERVICII SOCIALE FURNIZATE DE  ASISTENTII PERSONALI AI PERSOANELOR CU HANDICAP GRAV</vt:lpstr>
      <vt:lpstr>SERVICIUL FINANCIAR CONTABIL, CUPRINDE: </vt:lpstr>
      <vt:lpstr>Serviciu financiar contabil</vt:lpstr>
      <vt:lpstr>EXECUŢIA BUGETARĂ LA CAPITOLUL CHELTUIELI LA FINELE LUNII  DECEMBRIE 2024 O PUTEM DESCRIE CONFORM TABELULUI DE MAI JOS:</vt:lpstr>
      <vt:lpstr>BUGETUL ÎN ANUL 2024</vt:lpstr>
      <vt:lpstr>Prezentare PowerPoint</vt:lpstr>
      <vt:lpstr>COMPONENȚA PLĂȚILOR EFECTUATE DE D.A.S DOROHOI ÎN ANUL 2024</vt:lpstr>
      <vt:lpstr>COMPARTIMENT JURIDIC ȘI CONTENCIOS</vt:lpstr>
      <vt:lpstr>SERVICIUL DE BENEFICII SOCIALE, CUPRINDE:</vt:lpstr>
      <vt:lpstr>Prezentare PowerPoint</vt:lpstr>
      <vt:lpstr>  În ceea ce privește activitatea de coordonare şi organizare a muncii prestate de beneficiarii Legii 196/2016,  s-a aprobat prin HCL Planul de acțiuni sau de lucrări de interes local ce se vor efectua în anul 2024, careul de salubrizare, de către persoanele apte de muncă,  beneficiare a ajutorului social, s-a întocmit  lunar planul de lucrări ce urmează a fi efectuate de către beneficiari şi situaţia cu numărul de ore lucrate de aceştia în vederea efectuării plăţii, s-a efectuat instruirea privind normele de securitate şi sănătate în muncă, cât şi supravegherea efectuării lucrărilor. </vt:lpstr>
      <vt:lpstr>AJUTOARE PENTRU ÎNCĂLZIREA LOCUINȚEI </vt:lpstr>
      <vt:lpstr>Prezentare PowerPoint</vt:lpstr>
      <vt:lpstr>TICHETE GRĂDINIȚĂ</vt:lpstr>
      <vt:lpstr>AJUTOARE DE URGENȚĂ DIN BUGET LOCAL ȘI GUVERNAMENTALE</vt:lpstr>
      <vt:lpstr>DOSARE BENEFICIARI CANTINA DE AJUTOR SOCIAL</vt:lpstr>
      <vt:lpstr>INFORMARE ȘI CONSILIERE</vt:lpstr>
      <vt:lpstr>BURSE SOCIALE,BANI DE LICEU,EURO 200 ȘI DIVERSE ANCHETE</vt:lpstr>
      <vt:lpstr>INDEMNIZAȚIA PENTRU CREȘTEREA COPILULUI</vt:lpstr>
      <vt:lpstr>ALOCAȚIA DE STAT PENTRU COPII  </vt:lpstr>
      <vt:lpstr>COMPARTIMENT DE SPRIJIN AL COMUNITĂȚII ROME </vt:lpstr>
      <vt:lpstr>Prezentare PowerPoint</vt:lpstr>
      <vt:lpstr>Prezentare PowerPoint</vt:lpstr>
      <vt:lpstr>Prezentare PowerPoint</vt:lpstr>
      <vt:lpstr>CENTRUL DE SERVICII SOCIALE CUPRINDE:</vt:lpstr>
      <vt:lpstr>Licențe deținute la 31.12.2024</vt:lpstr>
      <vt:lpstr>CANTINA DE AJUTOR SOCIAL </vt:lpstr>
      <vt:lpstr>UNITATE DE ÎNGRIJIRE LA DOMICILIU - în medie 35 de persoane vârstnice lunar- </vt:lpstr>
      <vt:lpstr>Prezentare PowerPoint</vt:lpstr>
      <vt:lpstr>Prezentare PowerPoint</vt:lpstr>
      <vt:lpstr>CENTRUL DE ZI PENTRUCOPII ”JURJAC”</vt:lpstr>
      <vt:lpstr>Prezentare PowerPoint</vt:lpstr>
      <vt:lpstr>Prezentare PowerPoint</vt:lpstr>
      <vt:lpstr>Activități derulate în anul 2024</vt:lpstr>
      <vt:lpstr>Indicatori de performanță</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Growth Strategy  MK Plan</dc:title>
  <dc:creator>Seniori 1</dc:creator>
  <cp:lastModifiedBy>DANIELA</cp:lastModifiedBy>
  <cp:revision>164</cp:revision>
  <cp:lastPrinted>2025-03-12T13:49:35Z</cp:lastPrinted>
  <dcterms:modified xsi:type="dcterms:W3CDTF">2025-03-12T13:53:26Z</dcterms:modified>
</cp:coreProperties>
</file>